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0" r:id="rId4"/>
    <p:sldMasterId id="2147483716" r:id="rId5"/>
    <p:sldMasterId id="2147483704" r:id="rId6"/>
    <p:sldMasterId id="2147483692" r:id="rId7"/>
    <p:sldMasterId id="2147483889" r:id="rId8"/>
  </p:sldMasterIdLst>
  <p:notesMasterIdLst>
    <p:notesMasterId r:id="rId40"/>
  </p:notesMasterIdLst>
  <p:handoutMasterIdLst>
    <p:handoutMasterId r:id="rId41"/>
  </p:handoutMasterIdLst>
  <p:sldIdLst>
    <p:sldId id="577" r:id="rId9"/>
    <p:sldId id="321" r:id="rId10"/>
    <p:sldId id="578" r:id="rId11"/>
    <p:sldId id="262" r:id="rId12"/>
    <p:sldId id="519" r:id="rId13"/>
    <p:sldId id="297" r:id="rId14"/>
    <p:sldId id="571" r:id="rId15"/>
    <p:sldId id="735" r:id="rId16"/>
    <p:sldId id="261" r:id="rId17"/>
    <p:sldId id="565" r:id="rId18"/>
    <p:sldId id="562" r:id="rId19"/>
    <p:sldId id="737" r:id="rId20"/>
    <p:sldId id="575" r:id="rId21"/>
    <p:sldId id="756" r:id="rId22"/>
    <p:sldId id="759" r:id="rId23"/>
    <p:sldId id="736" r:id="rId24"/>
    <p:sldId id="758" r:id="rId25"/>
    <p:sldId id="574" r:id="rId26"/>
    <p:sldId id="749" r:id="rId27"/>
    <p:sldId id="748" r:id="rId28"/>
    <p:sldId id="750" r:id="rId29"/>
    <p:sldId id="751" r:id="rId30"/>
    <p:sldId id="570" r:id="rId31"/>
    <p:sldId id="318" r:id="rId32"/>
    <p:sldId id="757" r:id="rId33"/>
    <p:sldId id="752" r:id="rId34"/>
    <p:sldId id="563" r:id="rId35"/>
    <p:sldId id="738" r:id="rId36"/>
    <p:sldId id="753" r:id="rId37"/>
    <p:sldId id="754" r:id="rId38"/>
    <p:sldId id="566" r:id="rId39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xandra Ament" initials="AA" lastIdx="1" clrIdx="0">
    <p:extLst>
      <p:ext uri="{19B8F6BF-5375-455C-9EA6-DF929625EA0E}">
        <p15:presenceInfo xmlns:p15="http://schemas.microsoft.com/office/powerpoint/2012/main" userId="S::Alexandra.Ament@childrenscolorado.org::04ae0eeb-11f8-43b8-845e-22a7b7394c0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clrMru>
    <a:srgbClr val="C80404"/>
    <a:srgbClr val="CC3300"/>
    <a:srgbClr val="33CCFF"/>
    <a:srgbClr val="FF6600"/>
    <a:srgbClr val="66FF66"/>
    <a:srgbClr val="FAF7D2"/>
    <a:srgbClr val="F4FECE"/>
    <a:srgbClr val="C8C408"/>
    <a:srgbClr val="C0C00C"/>
    <a:srgbClr val="A9A3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370" autoAdjust="0"/>
    <p:restoredTop sz="94620" autoAdjust="0"/>
  </p:normalViewPr>
  <p:slideViewPr>
    <p:cSldViewPr snapToGrid="0" snapToObjects="1">
      <p:cViewPr varScale="1">
        <p:scale>
          <a:sx n="106" d="100"/>
          <a:sy n="106" d="100"/>
        </p:scale>
        <p:origin x="136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commentAuthors" Target="commentAuthor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presProps" Target="presProp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tableStyles" Target="tableStyles.xml"/><Relationship Id="rId20" Type="http://schemas.openxmlformats.org/officeDocument/2006/relationships/slide" Target="slides/slide12.xml"/><Relationship Id="rId41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F92D4D-90F4-4BED-9B04-FB40209D9D38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182401E-83D0-4067-821F-2920965A9C57}">
      <dgm:prSet phldrT="[Text]" custT="1"/>
      <dgm:spPr/>
      <dgm:t>
        <a:bodyPr/>
        <a:lstStyle/>
        <a:p>
          <a:r>
            <a:rPr lang="es-ES" sz="1400" b="1" noProof="0" dirty="0"/>
            <a:t>Niño</a:t>
          </a:r>
        </a:p>
        <a:p>
          <a:r>
            <a:rPr lang="es-ES" sz="1400" b="1" noProof="0" dirty="0"/>
            <a:t>Estresado</a:t>
          </a:r>
        </a:p>
      </dgm:t>
    </dgm:pt>
    <dgm:pt modelId="{CE3289B0-3B70-4F53-9477-5207730DC397}" type="parTrans" cxnId="{267D31E2-0385-4BDB-A038-36FE3515504B}">
      <dgm:prSet/>
      <dgm:spPr/>
      <dgm:t>
        <a:bodyPr/>
        <a:lstStyle/>
        <a:p>
          <a:endParaRPr lang="en-US"/>
        </a:p>
      </dgm:t>
    </dgm:pt>
    <dgm:pt modelId="{37A2D884-90C5-40F1-91AD-A4B8AC255B11}" type="sibTrans" cxnId="{267D31E2-0385-4BDB-A038-36FE3515504B}">
      <dgm:prSet/>
      <dgm:spPr/>
      <dgm:t>
        <a:bodyPr/>
        <a:lstStyle/>
        <a:p>
          <a:endParaRPr lang="en-US"/>
        </a:p>
      </dgm:t>
    </dgm:pt>
    <dgm:pt modelId="{C0B6B6EC-7AEC-41F9-9D1A-188DEC4618AA}">
      <dgm:prSet phldrT="[Text]" custT="1"/>
      <dgm:spPr/>
      <dgm:t>
        <a:bodyPr/>
        <a:lstStyle/>
        <a:p>
          <a:r>
            <a:rPr lang="es-ES" sz="1400" b="1" noProof="0" dirty="0"/>
            <a:t>Padre Estresado</a:t>
          </a:r>
        </a:p>
      </dgm:t>
    </dgm:pt>
    <dgm:pt modelId="{1FEFE9E8-006B-480E-AA8E-B73440F60629}" type="parTrans" cxnId="{6C28A1F0-7455-41B5-9DAC-54BA00DDDC94}">
      <dgm:prSet/>
      <dgm:spPr/>
      <dgm:t>
        <a:bodyPr/>
        <a:lstStyle/>
        <a:p>
          <a:endParaRPr lang="en-US"/>
        </a:p>
      </dgm:t>
    </dgm:pt>
    <dgm:pt modelId="{0C25A44A-029D-4C30-9533-9FB5F1F5BD58}" type="sibTrans" cxnId="{6C28A1F0-7455-41B5-9DAC-54BA00DDDC94}">
      <dgm:prSet/>
      <dgm:spPr/>
      <dgm:t>
        <a:bodyPr/>
        <a:lstStyle/>
        <a:p>
          <a:endParaRPr lang="en-US"/>
        </a:p>
      </dgm:t>
    </dgm:pt>
    <dgm:pt modelId="{14A65274-775D-4A4B-B5D2-F2E3055BC45F}">
      <dgm:prSet phldrT="[Text]" custT="1"/>
      <dgm:spPr/>
      <dgm:t>
        <a:bodyPr/>
        <a:lstStyle/>
        <a:p>
          <a:r>
            <a:rPr lang="es-ES" sz="1400" b="1" noProof="0" dirty="0"/>
            <a:t>Niño Más Estresado</a:t>
          </a:r>
        </a:p>
      </dgm:t>
    </dgm:pt>
    <dgm:pt modelId="{44F28172-28FF-4029-ADB8-F37163721AE2}" type="parTrans" cxnId="{F417180A-5157-4AD0-B757-DFCEB223E56C}">
      <dgm:prSet/>
      <dgm:spPr/>
      <dgm:t>
        <a:bodyPr/>
        <a:lstStyle/>
        <a:p>
          <a:endParaRPr lang="en-US"/>
        </a:p>
      </dgm:t>
    </dgm:pt>
    <dgm:pt modelId="{C018F3DD-C0BB-418D-9547-671E4A49213F}" type="sibTrans" cxnId="{F417180A-5157-4AD0-B757-DFCEB223E56C}">
      <dgm:prSet/>
      <dgm:spPr/>
      <dgm:t>
        <a:bodyPr/>
        <a:lstStyle/>
        <a:p>
          <a:endParaRPr lang="en-US"/>
        </a:p>
      </dgm:t>
    </dgm:pt>
    <dgm:pt modelId="{DD8B9CC5-9F25-41EA-AE2B-28A4C20E459E}">
      <dgm:prSet phldrT="[Text]" custT="1"/>
      <dgm:spPr/>
      <dgm:t>
        <a:bodyPr/>
        <a:lstStyle/>
        <a:p>
          <a:r>
            <a:rPr lang="es-ES" sz="1400" b="1" noProof="0" dirty="0"/>
            <a:t>Padre Más Estresado</a:t>
          </a:r>
        </a:p>
      </dgm:t>
    </dgm:pt>
    <dgm:pt modelId="{8B35B7DD-CE31-4811-89DB-EADD667133F6}" type="parTrans" cxnId="{A0747221-4373-4953-8698-848A6C38D165}">
      <dgm:prSet/>
      <dgm:spPr/>
      <dgm:t>
        <a:bodyPr/>
        <a:lstStyle/>
        <a:p>
          <a:endParaRPr lang="en-US"/>
        </a:p>
      </dgm:t>
    </dgm:pt>
    <dgm:pt modelId="{D445465A-7072-4FF2-8AC3-A2A1324DE442}" type="sibTrans" cxnId="{A0747221-4373-4953-8698-848A6C38D165}">
      <dgm:prSet/>
      <dgm:spPr/>
      <dgm:t>
        <a:bodyPr/>
        <a:lstStyle/>
        <a:p>
          <a:endParaRPr lang="en-US"/>
        </a:p>
      </dgm:t>
    </dgm:pt>
    <dgm:pt modelId="{A1F43874-A493-4FCC-AF62-CEA32562DDE7}" type="pres">
      <dgm:prSet presAssocID="{FBF92D4D-90F4-4BED-9B04-FB40209D9D38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D136CA49-57E3-47C4-A24A-890BAB1B3557}" type="pres">
      <dgm:prSet presAssocID="{D182401E-83D0-4067-821F-2920965A9C57}" presName="Accent1" presStyleCnt="0"/>
      <dgm:spPr/>
    </dgm:pt>
    <dgm:pt modelId="{1AE35CE5-A07F-4139-A657-6AB31C02325A}" type="pres">
      <dgm:prSet presAssocID="{D182401E-83D0-4067-821F-2920965A9C57}" presName="Accent" presStyleLbl="node1" presStyleIdx="0" presStyleCnt="4" custScaleX="112655" custScaleY="108459"/>
      <dgm:spPr>
        <a:solidFill>
          <a:srgbClr val="8FE2FF"/>
        </a:solidFill>
        <a:ln w="3175">
          <a:solidFill>
            <a:schemeClr val="tx1"/>
          </a:solidFill>
        </a:ln>
      </dgm:spPr>
    </dgm:pt>
    <dgm:pt modelId="{6969DDE8-3709-44EE-A3D6-DF070F466050}" type="pres">
      <dgm:prSet presAssocID="{D182401E-83D0-4067-821F-2920965A9C57}" presName="Parent1" presStyleLbl="revTx" presStyleIdx="0" presStyleCnt="4" custLinFactNeighborX="1103" custLinFactNeighborY="-25908">
        <dgm:presLayoutVars>
          <dgm:chMax val="1"/>
          <dgm:chPref val="1"/>
          <dgm:bulletEnabled val="1"/>
        </dgm:presLayoutVars>
      </dgm:prSet>
      <dgm:spPr/>
    </dgm:pt>
    <dgm:pt modelId="{46A0473D-145A-4864-A635-78BEAAAF5914}" type="pres">
      <dgm:prSet presAssocID="{C0B6B6EC-7AEC-41F9-9D1A-188DEC4618AA}" presName="Accent2" presStyleCnt="0"/>
      <dgm:spPr/>
    </dgm:pt>
    <dgm:pt modelId="{B77832E3-4331-44F7-97BA-82BE9FD9D4B6}" type="pres">
      <dgm:prSet presAssocID="{C0B6B6EC-7AEC-41F9-9D1A-188DEC4618AA}" presName="Accent" presStyleLbl="node1" presStyleIdx="1" presStyleCnt="4" custScaleX="112655" custScaleY="108459"/>
      <dgm:spPr>
        <a:solidFill>
          <a:srgbClr val="8FE2FF"/>
        </a:solidFill>
        <a:ln w="3175">
          <a:solidFill>
            <a:schemeClr val="tx1"/>
          </a:solidFill>
        </a:ln>
      </dgm:spPr>
    </dgm:pt>
    <dgm:pt modelId="{9CA50418-E527-4B55-B2AA-D0D41DAD33EB}" type="pres">
      <dgm:prSet presAssocID="{C0B6B6EC-7AEC-41F9-9D1A-188DEC4618AA}" presName="Parent2" presStyleLbl="revTx" presStyleIdx="1" presStyleCnt="4" custLinFactNeighborX="-1363" custLinFactNeighborY="-22457">
        <dgm:presLayoutVars>
          <dgm:chMax val="1"/>
          <dgm:chPref val="1"/>
          <dgm:bulletEnabled val="1"/>
        </dgm:presLayoutVars>
      </dgm:prSet>
      <dgm:spPr/>
    </dgm:pt>
    <dgm:pt modelId="{90CA20AC-7979-4253-A006-2257CF5431BD}" type="pres">
      <dgm:prSet presAssocID="{14A65274-775D-4A4B-B5D2-F2E3055BC45F}" presName="Accent3" presStyleCnt="0"/>
      <dgm:spPr/>
    </dgm:pt>
    <dgm:pt modelId="{DAD3C621-732D-42DD-A5BD-7E3831A4B3CD}" type="pres">
      <dgm:prSet presAssocID="{14A65274-775D-4A4B-B5D2-F2E3055BC45F}" presName="Accent" presStyleLbl="node1" presStyleIdx="2" presStyleCnt="4" custScaleX="112655" custScaleY="108459"/>
      <dgm:spPr>
        <a:solidFill>
          <a:srgbClr val="8FE2FF"/>
        </a:solidFill>
        <a:ln w="3175">
          <a:solidFill>
            <a:schemeClr val="tx1"/>
          </a:solidFill>
        </a:ln>
      </dgm:spPr>
    </dgm:pt>
    <dgm:pt modelId="{A0FEFF09-AD29-44E6-9E14-33CA2DDF6F86}" type="pres">
      <dgm:prSet presAssocID="{14A65274-775D-4A4B-B5D2-F2E3055BC45F}" presName="Parent3" presStyleLbl="revTx" presStyleIdx="2" presStyleCnt="4" custScaleX="111041" custLinFactNeighborX="5088" custLinFactNeighborY="-13555">
        <dgm:presLayoutVars>
          <dgm:chMax val="1"/>
          <dgm:chPref val="1"/>
          <dgm:bulletEnabled val="1"/>
        </dgm:presLayoutVars>
      </dgm:prSet>
      <dgm:spPr/>
    </dgm:pt>
    <dgm:pt modelId="{79D96D57-87FB-43EC-A6F6-0E0E2FE939F7}" type="pres">
      <dgm:prSet presAssocID="{DD8B9CC5-9F25-41EA-AE2B-28A4C20E459E}" presName="Accent4" presStyleCnt="0"/>
      <dgm:spPr/>
    </dgm:pt>
    <dgm:pt modelId="{ED1FFBAB-FEFF-42FE-8B9E-06681E8DA54B}" type="pres">
      <dgm:prSet presAssocID="{DD8B9CC5-9F25-41EA-AE2B-28A4C20E459E}" presName="Accent" presStyleLbl="node1" presStyleIdx="3" presStyleCnt="4" custScaleX="112655" custScaleY="108459"/>
      <dgm:spPr>
        <a:solidFill>
          <a:srgbClr val="8FE2FF"/>
        </a:solidFill>
        <a:ln w="3175">
          <a:solidFill>
            <a:schemeClr val="tx1"/>
          </a:solidFill>
        </a:ln>
      </dgm:spPr>
    </dgm:pt>
    <dgm:pt modelId="{2C194FEA-E8E3-4277-B0B3-BE74484C83E5}" type="pres">
      <dgm:prSet presAssocID="{DD8B9CC5-9F25-41EA-AE2B-28A4C20E459E}" presName="Parent4" presStyleLbl="revTx" presStyleIdx="3" presStyleCnt="4">
        <dgm:presLayoutVars>
          <dgm:chMax val="1"/>
          <dgm:chPref val="1"/>
          <dgm:bulletEnabled val="1"/>
        </dgm:presLayoutVars>
      </dgm:prSet>
      <dgm:spPr/>
    </dgm:pt>
  </dgm:ptLst>
  <dgm:cxnLst>
    <dgm:cxn modelId="{F417180A-5157-4AD0-B757-DFCEB223E56C}" srcId="{FBF92D4D-90F4-4BED-9B04-FB40209D9D38}" destId="{14A65274-775D-4A4B-B5D2-F2E3055BC45F}" srcOrd="2" destOrd="0" parTransId="{44F28172-28FF-4029-ADB8-F37163721AE2}" sibTransId="{C018F3DD-C0BB-418D-9547-671E4A49213F}"/>
    <dgm:cxn modelId="{A0747221-4373-4953-8698-848A6C38D165}" srcId="{FBF92D4D-90F4-4BED-9B04-FB40209D9D38}" destId="{DD8B9CC5-9F25-41EA-AE2B-28A4C20E459E}" srcOrd="3" destOrd="0" parTransId="{8B35B7DD-CE31-4811-89DB-EADD667133F6}" sibTransId="{D445465A-7072-4FF2-8AC3-A2A1324DE442}"/>
    <dgm:cxn modelId="{0030C482-3FB0-41EB-ABA7-A8D0179652DA}" type="presOf" srcId="{DD8B9CC5-9F25-41EA-AE2B-28A4C20E459E}" destId="{2C194FEA-E8E3-4277-B0B3-BE74484C83E5}" srcOrd="0" destOrd="0" presId="urn:microsoft.com/office/officeart/2009/layout/CircleArrowProcess"/>
    <dgm:cxn modelId="{80F2228D-CE50-4840-B4F6-0748792DAC94}" type="presOf" srcId="{14A65274-775D-4A4B-B5D2-F2E3055BC45F}" destId="{A0FEFF09-AD29-44E6-9E14-33CA2DDF6F86}" srcOrd="0" destOrd="0" presId="urn:microsoft.com/office/officeart/2009/layout/CircleArrowProcess"/>
    <dgm:cxn modelId="{80F300A0-333B-481C-980B-0B4F81D5E86E}" type="presOf" srcId="{D182401E-83D0-4067-821F-2920965A9C57}" destId="{6969DDE8-3709-44EE-A3D6-DF070F466050}" srcOrd="0" destOrd="0" presId="urn:microsoft.com/office/officeart/2009/layout/CircleArrowProcess"/>
    <dgm:cxn modelId="{4E319DCF-C6BB-4BEC-A8FF-5C6B2D30276D}" type="presOf" srcId="{C0B6B6EC-7AEC-41F9-9D1A-188DEC4618AA}" destId="{9CA50418-E527-4B55-B2AA-D0D41DAD33EB}" srcOrd="0" destOrd="0" presId="urn:microsoft.com/office/officeart/2009/layout/CircleArrowProcess"/>
    <dgm:cxn modelId="{267D31E2-0385-4BDB-A038-36FE3515504B}" srcId="{FBF92D4D-90F4-4BED-9B04-FB40209D9D38}" destId="{D182401E-83D0-4067-821F-2920965A9C57}" srcOrd="0" destOrd="0" parTransId="{CE3289B0-3B70-4F53-9477-5207730DC397}" sibTransId="{37A2D884-90C5-40F1-91AD-A4B8AC255B11}"/>
    <dgm:cxn modelId="{6C28A1F0-7455-41B5-9DAC-54BA00DDDC94}" srcId="{FBF92D4D-90F4-4BED-9B04-FB40209D9D38}" destId="{C0B6B6EC-7AEC-41F9-9D1A-188DEC4618AA}" srcOrd="1" destOrd="0" parTransId="{1FEFE9E8-006B-480E-AA8E-B73440F60629}" sibTransId="{0C25A44A-029D-4C30-9533-9FB5F1F5BD58}"/>
    <dgm:cxn modelId="{003AD0F3-061D-40E4-925C-A5B9615A8413}" type="presOf" srcId="{FBF92D4D-90F4-4BED-9B04-FB40209D9D38}" destId="{A1F43874-A493-4FCC-AF62-CEA32562DDE7}" srcOrd="0" destOrd="0" presId="urn:microsoft.com/office/officeart/2009/layout/CircleArrowProcess"/>
    <dgm:cxn modelId="{E7DCEE66-837B-4625-9300-00D67A56AE89}" type="presParOf" srcId="{A1F43874-A493-4FCC-AF62-CEA32562DDE7}" destId="{D136CA49-57E3-47C4-A24A-890BAB1B3557}" srcOrd="0" destOrd="0" presId="urn:microsoft.com/office/officeart/2009/layout/CircleArrowProcess"/>
    <dgm:cxn modelId="{BA130D84-8BA1-4127-AAE7-27DB49FB56C1}" type="presParOf" srcId="{D136CA49-57E3-47C4-A24A-890BAB1B3557}" destId="{1AE35CE5-A07F-4139-A657-6AB31C02325A}" srcOrd="0" destOrd="0" presId="urn:microsoft.com/office/officeart/2009/layout/CircleArrowProcess"/>
    <dgm:cxn modelId="{2913AC9C-8F46-41B8-B95F-6A151C8A0AEE}" type="presParOf" srcId="{A1F43874-A493-4FCC-AF62-CEA32562DDE7}" destId="{6969DDE8-3709-44EE-A3D6-DF070F466050}" srcOrd="1" destOrd="0" presId="urn:microsoft.com/office/officeart/2009/layout/CircleArrowProcess"/>
    <dgm:cxn modelId="{CD4DA3E7-4671-4799-9C16-8455000960B2}" type="presParOf" srcId="{A1F43874-A493-4FCC-AF62-CEA32562DDE7}" destId="{46A0473D-145A-4864-A635-78BEAAAF5914}" srcOrd="2" destOrd="0" presId="urn:microsoft.com/office/officeart/2009/layout/CircleArrowProcess"/>
    <dgm:cxn modelId="{529AEAA9-0662-4BAE-B42F-24B4861D4516}" type="presParOf" srcId="{46A0473D-145A-4864-A635-78BEAAAF5914}" destId="{B77832E3-4331-44F7-97BA-82BE9FD9D4B6}" srcOrd="0" destOrd="0" presId="urn:microsoft.com/office/officeart/2009/layout/CircleArrowProcess"/>
    <dgm:cxn modelId="{5E40317C-2703-4AB2-A525-49B467EE73E2}" type="presParOf" srcId="{A1F43874-A493-4FCC-AF62-CEA32562DDE7}" destId="{9CA50418-E527-4B55-B2AA-D0D41DAD33EB}" srcOrd="3" destOrd="0" presId="urn:microsoft.com/office/officeart/2009/layout/CircleArrowProcess"/>
    <dgm:cxn modelId="{9394FEB7-DFA5-455B-96BF-C2ADA145E482}" type="presParOf" srcId="{A1F43874-A493-4FCC-AF62-CEA32562DDE7}" destId="{90CA20AC-7979-4253-A006-2257CF5431BD}" srcOrd="4" destOrd="0" presId="urn:microsoft.com/office/officeart/2009/layout/CircleArrowProcess"/>
    <dgm:cxn modelId="{2D643751-95DC-45F2-AB6D-10CB11F5362C}" type="presParOf" srcId="{90CA20AC-7979-4253-A006-2257CF5431BD}" destId="{DAD3C621-732D-42DD-A5BD-7E3831A4B3CD}" srcOrd="0" destOrd="0" presId="urn:microsoft.com/office/officeart/2009/layout/CircleArrowProcess"/>
    <dgm:cxn modelId="{F34F3311-5DF3-4A86-A494-3D66C9BBAFF1}" type="presParOf" srcId="{A1F43874-A493-4FCC-AF62-CEA32562DDE7}" destId="{A0FEFF09-AD29-44E6-9E14-33CA2DDF6F86}" srcOrd="5" destOrd="0" presId="urn:microsoft.com/office/officeart/2009/layout/CircleArrowProcess"/>
    <dgm:cxn modelId="{EF5CE33F-B9F8-439E-9520-230903C5B35A}" type="presParOf" srcId="{A1F43874-A493-4FCC-AF62-CEA32562DDE7}" destId="{79D96D57-87FB-43EC-A6F6-0E0E2FE939F7}" srcOrd="6" destOrd="0" presId="urn:microsoft.com/office/officeart/2009/layout/CircleArrowProcess"/>
    <dgm:cxn modelId="{F8A38E59-9CD0-4C78-91BA-A0C12818E9CB}" type="presParOf" srcId="{79D96D57-87FB-43EC-A6F6-0E0E2FE939F7}" destId="{ED1FFBAB-FEFF-42FE-8B9E-06681E8DA54B}" srcOrd="0" destOrd="0" presId="urn:microsoft.com/office/officeart/2009/layout/CircleArrowProcess"/>
    <dgm:cxn modelId="{D6446ECB-7CC1-4B3B-8334-8DAB801D003B}" type="presParOf" srcId="{A1F43874-A493-4FCC-AF62-CEA32562DDE7}" destId="{2C194FEA-E8E3-4277-B0B3-BE74484C83E5}" srcOrd="7" destOrd="0" presId="urn:microsoft.com/office/officeart/2009/layout/CircleArrowProcess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BF92D4D-90F4-4BED-9B04-FB40209D9D38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182401E-83D0-4067-821F-2920965A9C57}">
      <dgm:prSet phldrT="[Text]" custT="1"/>
      <dgm:spPr/>
      <dgm:t>
        <a:bodyPr/>
        <a:lstStyle/>
        <a:p>
          <a:r>
            <a:rPr lang="es-ES" sz="1400" b="1" noProof="0" dirty="0"/>
            <a:t>Niño</a:t>
          </a:r>
        </a:p>
        <a:p>
          <a:r>
            <a:rPr lang="es-ES" sz="1400" b="1" noProof="0" dirty="0"/>
            <a:t>Estresado</a:t>
          </a:r>
        </a:p>
      </dgm:t>
    </dgm:pt>
    <dgm:pt modelId="{CE3289B0-3B70-4F53-9477-5207730DC397}" type="parTrans" cxnId="{267D31E2-0385-4BDB-A038-36FE3515504B}">
      <dgm:prSet/>
      <dgm:spPr/>
      <dgm:t>
        <a:bodyPr/>
        <a:lstStyle/>
        <a:p>
          <a:endParaRPr lang="en-US"/>
        </a:p>
      </dgm:t>
    </dgm:pt>
    <dgm:pt modelId="{37A2D884-90C5-40F1-91AD-A4B8AC255B11}" type="sibTrans" cxnId="{267D31E2-0385-4BDB-A038-36FE3515504B}">
      <dgm:prSet/>
      <dgm:spPr/>
      <dgm:t>
        <a:bodyPr/>
        <a:lstStyle/>
        <a:p>
          <a:endParaRPr lang="en-US"/>
        </a:p>
      </dgm:t>
    </dgm:pt>
    <dgm:pt modelId="{C0B6B6EC-7AEC-41F9-9D1A-188DEC4618AA}">
      <dgm:prSet phldrT="[Text]" custT="1"/>
      <dgm:spPr/>
      <dgm:t>
        <a:bodyPr/>
        <a:lstStyle/>
        <a:p>
          <a:r>
            <a:rPr lang="es-ES" sz="1400" b="1" noProof="0" dirty="0"/>
            <a:t>Padre Estresado</a:t>
          </a:r>
        </a:p>
      </dgm:t>
    </dgm:pt>
    <dgm:pt modelId="{1FEFE9E8-006B-480E-AA8E-B73440F60629}" type="parTrans" cxnId="{6C28A1F0-7455-41B5-9DAC-54BA00DDDC94}">
      <dgm:prSet/>
      <dgm:spPr/>
      <dgm:t>
        <a:bodyPr/>
        <a:lstStyle/>
        <a:p>
          <a:endParaRPr lang="en-US"/>
        </a:p>
      </dgm:t>
    </dgm:pt>
    <dgm:pt modelId="{0C25A44A-029D-4C30-9533-9FB5F1F5BD58}" type="sibTrans" cxnId="{6C28A1F0-7455-41B5-9DAC-54BA00DDDC94}">
      <dgm:prSet/>
      <dgm:spPr/>
      <dgm:t>
        <a:bodyPr/>
        <a:lstStyle/>
        <a:p>
          <a:endParaRPr lang="en-US"/>
        </a:p>
      </dgm:t>
    </dgm:pt>
    <dgm:pt modelId="{14A65274-775D-4A4B-B5D2-F2E3055BC45F}">
      <dgm:prSet phldrT="[Text]" custT="1"/>
      <dgm:spPr/>
      <dgm:t>
        <a:bodyPr/>
        <a:lstStyle/>
        <a:p>
          <a:r>
            <a:rPr lang="es-ES" sz="1400" b="1" noProof="0" dirty="0"/>
            <a:t>Niño Más Estresado</a:t>
          </a:r>
        </a:p>
      </dgm:t>
    </dgm:pt>
    <dgm:pt modelId="{44F28172-28FF-4029-ADB8-F37163721AE2}" type="parTrans" cxnId="{F417180A-5157-4AD0-B757-DFCEB223E56C}">
      <dgm:prSet/>
      <dgm:spPr/>
      <dgm:t>
        <a:bodyPr/>
        <a:lstStyle/>
        <a:p>
          <a:endParaRPr lang="en-US"/>
        </a:p>
      </dgm:t>
    </dgm:pt>
    <dgm:pt modelId="{C018F3DD-C0BB-418D-9547-671E4A49213F}" type="sibTrans" cxnId="{F417180A-5157-4AD0-B757-DFCEB223E56C}">
      <dgm:prSet/>
      <dgm:spPr/>
      <dgm:t>
        <a:bodyPr/>
        <a:lstStyle/>
        <a:p>
          <a:endParaRPr lang="en-US"/>
        </a:p>
      </dgm:t>
    </dgm:pt>
    <dgm:pt modelId="{DD8B9CC5-9F25-41EA-AE2B-28A4C20E459E}">
      <dgm:prSet phldrT="[Text]" custT="1"/>
      <dgm:spPr/>
      <dgm:t>
        <a:bodyPr/>
        <a:lstStyle/>
        <a:p>
          <a:r>
            <a:rPr lang="es-ES" sz="1400" b="1" noProof="0" dirty="0"/>
            <a:t>Padre Más Estresado</a:t>
          </a:r>
        </a:p>
      </dgm:t>
    </dgm:pt>
    <dgm:pt modelId="{8B35B7DD-CE31-4811-89DB-EADD667133F6}" type="parTrans" cxnId="{A0747221-4373-4953-8698-848A6C38D165}">
      <dgm:prSet/>
      <dgm:spPr/>
      <dgm:t>
        <a:bodyPr/>
        <a:lstStyle/>
        <a:p>
          <a:endParaRPr lang="en-US"/>
        </a:p>
      </dgm:t>
    </dgm:pt>
    <dgm:pt modelId="{D445465A-7072-4FF2-8AC3-A2A1324DE442}" type="sibTrans" cxnId="{A0747221-4373-4953-8698-848A6C38D165}">
      <dgm:prSet/>
      <dgm:spPr/>
      <dgm:t>
        <a:bodyPr/>
        <a:lstStyle/>
        <a:p>
          <a:endParaRPr lang="en-US"/>
        </a:p>
      </dgm:t>
    </dgm:pt>
    <dgm:pt modelId="{A1F43874-A493-4FCC-AF62-CEA32562DDE7}" type="pres">
      <dgm:prSet presAssocID="{FBF92D4D-90F4-4BED-9B04-FB40209D9D38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D136CA49-57E3-47C4-A24A-890BAB1B3557}" type="pres">
      <dgm:prSet presAssocID="{D182401E-83D0-4067-821F-2920965A9C57}" presName="Accent1" presStyleCnt="0"/>
      <dgm:spPr/>
    </dgm:pt>
    <dgm:pt modelId="{1AE35CE5-A07F-4139-A657-6AB31C02325A}" type="pres">
      <dgm:prSet presAssocID="{D182401E-83D0-4067-821F-2920965A9C57}" presName="Accent" presStyleLbl="node1" presStyleIdx="0" presStyleCnt="4" custScaleX="112655" custScaleY="108459"/>
      <dgm:spPr>
        <a:solidFill>
          <a:srgbClr val="8FE2FF"/>
        </a:solidFill>
        <a:ln w="3175">
          <a:solidFill>
            <a:schemeClr val="tx1"/>
          </a:solidFill>
        </a:ln>
      </dgm:spPr>
    </dgm:pt>
    <dgm:pt modelId="{6969DDE8-3709-44EE-A3D6-DF070F466050}" type="pres">
      <dgm:prSet presAssocID="{D182401E-83D0-4067-821F-2920965A9C57}" presName="Parent1" presStyleLbl="revTx" presStyleIdx="0" presStyleCnt="4" custLinFactNeighborX="1103" custLinFactNeighborY="-25908">
        <dgm:presLayoutVars>
          <dgm:chMax val="1"/>
          <dgm:chPref val="1"/>
          <dgm:bulletEnabled val="1"/>
        </dgm:presLayoutVars>
      </dgm:prSet>
      <dgm:spPr/>
    </dgm:pt>
    <dgm:pt modelId="{46A0473D-145A-4864-A635-78BEAAAF5914}" type="pres">
      <dgm:prSet presAssocID="{C0B6B6EC-7AEC-41F9-9D1A-188DEC4618AA}" presName="Accent2" presStyleCnt="0"/>
      <dgm:spPr/>
    </dgm:pt>
    <dgm:pt modelId="{B77832E3-4331-44F7-97BA-82BE9FD9D4B6}" type="pres">
      <dgm:prSet presAssocID="{C0B6B6EC-7AEC-41F9-9D1A-188DEC4618AA}" presName="Accent" presStyleLbl="node1" presStyleIdx="1" presStyleCnt="4" custScaleX="112655" custScaleY="108459"/>
      <dgm:spPr>
        <a:solidFill>
          <a:srgbClr val="8FE2FF"/>
        </a:solidFill>
        <a:ln w="3175">
          <a:solidFill>
            <a:schemeClr val="tx1"/>
          </a:solidFill>
        </a:ln>
      </dgm:spPr>
    </dgm:pt>
    <dgm:pt modelId="{9CA50418-E527-4B55-B2AA-D0D41DAD33EB}" type="pres">
      <dgm:prSet presAssocID="{C0B6B6EC-7AEC-41F9-9D1A-188DEC4618AA}" presName="Parent2" presStyleLbl="revTx" presStyleIdx="1" presStyleCnt="4" custLinFactNeighborX="-1363" custLinFactNeighborY="-22457">
        <dgm:presLayoutVars>
          <dgm:chMax val="1"/>
          <dgm:chPref val="1"/>
          <dgm:bulletEnabled val="1"/>
        </dgm:presLayoutVars>
      </dgm:prSet>
      <dgm:spPr/>
    </dgm:pt>
    <dgm:pt modelId="{90CA20AC-7979-4253-A006-2257CF5431BD}" type="pres">
      <dgm:prSet presAssocID="{14A65274-775D-4A4B-B5D2-F2E3055BC45F}" presName="Accent3" presStyleCnt="0"/>
      <dgm:spPr/>
    </dgm:pt>
    <dgm:pt modelId="{DAD3C621-732D-42DD-A5BD-7E3831A4B3CD}" type="pres">
      <dgm:prSet presAssocID="{14A65274-775D-4A4B-B5D2-F2E3055BC45F}" presName="Accent" presStyleLbl="node1" presStyleIdx="2" presStyleCnt="4" custScaleX="112655" custScaleY="108459"/>
      <dgm:spPr>
        <a:solidFill>
          <a:srgbClr val="8FE2FF"/>
        </a:solidFill>
        <a:ln w="3175">
          <a:solidFill>
            <a:schemeClr val="tx1"/>
          </a:solidFill>
        </a:ln>
      </dgm:spPr>
    </dgm:pt>
    <dgm:pt modelId="{A0FEFF09-AD29-44E6-9E14-33CA2DDF6F86}" type="pres">
      <dgm:prSet presAssocID="{14A65274-775D-4A4B-B5D2-F2E3055BC45F}" presName="Parent3" presStyleLbl="revTx" presStyleIdx="2" presStyleCnt="4" custScaleX="111041" custLinFactNeighborX="5088" custLinFactNeighborY="-13555">
        <dgm:presLayoutVars>
          <dgm:chMax val="1"/>
          <dgm:chPref val="1"/>
          <dgm:bulletEnabled val="1"/>
        </dgm:presLayoutVars>
      </dgm:prSet>
      <dgm:spPr/>
    </dgm:pt>
    <dgm:pt modelId="{79D96D57-87FB-43EC-A6F6-0E0E2FE939F7}" type="pres">
      <dgm:prSet presAssocID="{DD8B9CC5-9F25-41EA-AE2B-28A4C20E459E}" presName="Accent4" presStyleCnt="0"/>
      <dgm:spPr/>
    </dgm:pt>
    <dgm:pt modelId="{ED1FFBAB-FEFF-42FE-8B9E-06681E8DA54B}" type="pres">
      <dgm:prSet presAssocID="{DD8B9CC5-9F25-41EA-AE2B-28A4C20E459E}" presName="Accent" presStyleLbl="node1" presStyleIdx="3" presStyleCnt="4" custScaleX="112655" custScaleY="108459"/>
      <dgm:spPr>
        <a:solidFill>
          <a:srgbClr val="8FE2FF"/>
        </a:solidFill>
        <a:ln w="3175">
          <a:solidFill>
            <a:schemeClr val="tx1"/>
          </a:solidFill>
        </a:ln>
      </dgm:spPr>
    </dgm:pt>
    <dgm:pt modelId="{2C194FEA-E8E3-4277-B0B3-BE74484C83E5}" type="pres">
      <dgm:prSet presAssocID="{DD8B9CC5-9F25-41EA-AE2B-28A4C20E459E}" presName="Parent4" presStyleLbl="revTx" presStyleIdx="3" presStyleCnt="4">
        <dgm:presLayoutVars>
          <dgm:chMax val="1"/>
          <dgm:chPref val="1"/>
          <dgm:bulletEnabled val="1"/>
        </dgm:presLayoutVars>
      </dgm:prSet>
      <dgm:spPr/>
    </dgm:pt>
  </dgm:ptLst>
  <dgm:cxnLst>
    <dgm:cxn modelId="{F417180A-5157-4AD0-B757-DFCEB223E56C}" srcId="{FBF92D4D-90F4-4BED-9B04-FB40209D9D38}" destId="{14A65274-775D-4A4B-B5D2-F2E3055BC45F}" srcOrd="2" destOrd="0" parTransId="{44F28172-28FF-4029-ADB8-F37163721AE2}" sibTransId="{C018F3DD-C0BB-418D-9547-671E4A49213F}"/>
    <dgm:cxn modelId="{A0747221-4373-4953-8698-848A6C38D165}" srcId="{FBF92D4D-90F4-4BED-9B04-FB40209D9D38}" destId="{DD8B9CC5-9F25-41EA-AE2B-28A4C20E459E}" srcOrd="3" destOrd="0" parTransId="{8B35B7DD-CE31-4811-89DB-EADD667133F6}" sibTransId="{D445465A-7072-4FF2-8AC3-A2A1324DE442}"/>
    <dgm:cxn modelId="{0030C482-3FB0-41EB-ABA7-A8D0179652DA}" type="presOf" srcId="{DD8B9CC5-9F25-41EA-AE2B-28A4C20E459E}" destId="{2C194FEA-E8E3-4277-B0B3-BE74484C83E5}" srcOrd="0" destOrd="0" presId="urn:microsoft.com/office/officeart/2009/layout/CircleArrowProcess"/>
    <dgm:cxn modelId="{80F2228D-CE50-4840-B4F6-0748792DAC94}" type="presOf" srcId="{14A65274-775D-4A4B-B5D2-F2E3055BC45F}" destId="{A0FEFF09-AD29-44E6-9E14-33CA2DDF6F86}" srcOrd="0" destOrd="0" presId="urn:microsoft.com/office/officeart/2009/layout/CircleArrowProcess"/>
    <dgm:cxn modelId="{80F300A0-333B-481C-980B-0B4F81D5E86E}" type="presOf" srcId="{D182401E-83D0-4067-821F-2920965A9C57}" destId="{6969DDE8-3709-44EE-A3D6-DF070F466050}" srcOrd="0" destOrd="0" presId="urn:microsoft.com/office/officeart/2009/layout/CircleArrowProcess"/>
    <dgm:cxn modelId="{4E319DCF-C6BB-4BEC-A8FF-5C6B2D30276D}" type="presOf" srcId="{C0B6B6EC-7AEC-41F9-9D1A-188DEC4618AA}" destId="{9CA50418-E527-4B55-B2AA-D0D41DAD33EB}" srcOrd="0" destOrd="0" presId="urn:microsoft.com/office/officeart/2009/layout/CircleArrowProcess"/>
    <dgm:cxn modelId="{267D31E2-0385-4BDB-A038-36FE3515504B}" srcId="{FBF92D4D-90F4-4BED-9B04-FB40209D9D38}" destId="{D182401E-83D0-4067-821F-2920965A9C57}" srcOrd="0" destOrd="0" parTransId="{CE3289B0-3B70-4F53-9477-5207730DC397}" sibTransId="{37A2D884-90C5-40F1-91AD-A4B8AC255B11}"/>
    <dgm:cxn modelId="{6C28A1F0-7455-41B5-9DAC-54BA00DDDC94}" srcId="{FBF92D4D-90F4-4BED-9B04-FB40209D9D38}" destId="{C0B6B6EC-7AEC-41F9-9D1A-188DEC4618AA}" srcOrd="1" destOrd="0" parTransId="{1FEFE9E8-006B-480E-AA8E-B73440F60629}" sibTransId="{0C25A44A-029D-4C30-9533-9FB5F1F5BD58}"/>
    <dgm:cxn modelId="{003AD0F3-061D-40E4-925C-A5B9615A8413}" type="presOf" srcId="{FBF92D4D-90F4-4BED-9B04-FB40209D9D38}" destId="{A1F43874-A493-4FCC-AF62-CEA32562DDE7}" srcOrd="0" destOrd="0" presId="urn:microsoft.com/office/officeart/2009/layout/CircleArrowProcess"/>
    <dgm:cxn modelId="{E7DCEE66-837B-4625-9300-00D67A56AE89}" type="presParOf" srcId="{A1F43874-A493-4FCC-AF62-CEA32562DDE7}" destId="{D136CA49-57E3-47C4-A24A-890BAB1B3557}" srcOrd="0" destOrd="0" presId="urn:microsoft.com/office/officeart/2009/layout/CircleArrowProcess"/>
    <dgm:cxn modelId="{BA130D84-8BA1-4127-AAE7-27DB49FB56C1}" type="presParOf" srcId="{D136CA49-57E3-47C4-A24A-890BAB1B3557}" destId="{1AE35CE5-A07F-4139-A657-6AB31C02325A}" srcOrd="0" destOrd="0" presId="urn:microsoft.com/office/officeart/2009/layout/CircleArrowProcess"/>
    <dgm:cxn modelId="{2913AC9C-8F46-41B8-B95F-6A151C8A0AEE}" type="presParOf" srcId="{A1F43874-A493-4FCC-AF62-CEA32562DDE7}" destId="{6969DDE8-3709-44EE-A3D6-DF070F466050}" srcOrd="1" destOrd="0" presId="urn:microsoft.com/office/officeart/2009/layout/CircleArrowProcess"/>
    <dgm:cxn modelId="{CD4DA3E7-4671-4799-9C16-8455000960B2}" type="presParOf" srcId="{A1F43874-A493-4FCC-AF62-CEA32562DDE7}" destId="{46A0473D-145A-4864-A635-78BEAAAF5914}" srcOrd="2" destOrd="0" presId="urn:microsoft.com/office/officeart/2009/layout/CircleArrowProcess"/>
    <dgm:cxn modelId="{529AEAA9-0662-4BAE-B42F-24B4861D4516}" type="presParOf" srcId="{46A0473D-145A-4864-A635-78BEAAAF5914}" destId="{B77832E3-4331-44F7-97BA-82BE9FD9D4B6}" srcOrd="0" destOrd="0" presId="urn:microsoft.com/office/officeart/2009/layout/CircleArrowProcess"/>
    <dgm:cxn modelId="{5E40317C-2703-4AB2-A525-49B467EE73E2}" type="presParOf" srcId="{A1F43874-A493-4FCC-AF62-CEA32562DDE7}" destId="{9CA50418-E527-4B55-B2AA-D0D41DAD33EB}" srcOrd="3" destOrd="0" presId="urn:microsoft.com/office/officeart/2009/layout/CircleArrowProcess"/>
    <dgm:cxn modelId="{9394FEB7-DFA5-455B-96BF-C2ADA145E482}" type="presParOf" srcId="{A1F43874-A493-4FCC-AF62-CEA32562DDE7}" destId="{90CA20AC-7979-4253-A006-2257CF5431BD}" srcOrd="4" destOrd="0" presId="urn:microsoft.com/office/officeart/2009/layout/CircleArrowProcess"/>
    <dgm:cxn modelId="{2D643751-95DC-45F2-AB6D-10CB11F5362C}" type="presParOf" srcId="{90CA20AC-7979-4253-A006-2257CF5431BD}" destId="{DAD3C621-732D-42DD-A5BD-7E3831A4B3CD}" srcOrd="0" destOrd="0" presId="urn:microsoft.com/office/officeart/2009/layout/CircleArrowProcess"/>
    <dgm:cxn modelId="{F34F3311-5DF3-4A86-A494-3D66C9BBAFF1}" type="presParOf" srcId="{A1F43874-A493-4FCC-AF62-CEA32562DDE7}" destId="{A0FEFF09-AD29-44E6-9E14-33CA2DDF6F86}" srcOrd="5" destOrd="0" presId="urn:microsoft.com/office/officeart/2009/layout/CircleArrowProcess"/>
    <dgm:cxn modelId="{EF5CE33F-B9F8-439E-9520-230903C5B35A}" type="presParOf" srcId="{A1F43874-A493-4FCC-AF62-CEA32562DDE7}" destId="{79D96D57-87FB-43EC-A6F6-0E0E2FE939F7}" srcOrd="6" destOrd="0" presId="urn:microsoft.com/office/officeart/2009/layout/CircleArrowProcess"/>
    <dgm:cxn modelId="{F8A38E59-9CD0-4C78-91BA-A0C12818E9CB}" type="presParOf" srcId="{79D96D57-87FB-43EC-A6F6-0E0E2FE939F7}" destId="{ED1FFBAB-FEFF-42FE-8B9E-06681E8DA54B}" srcOrd="0" destOrd="0" presId="urn:microsoft.com/office/officeart/2009/layout/CircleArrowProcess"/>
    <dgm:cxn modelId="{D6446ECB-7CC1-4B3B-8334-8DAB801D003B}" type="presParOf" srcId="{A1F43874-A493-4FCC-AF62-CEA32562DDE7}" destId="{2C194FEA-E8E3-4277-B0B3-BE74484C83E5}" srcOrd="7" destOrd="0" presId="urn:microsoft.com/office/officeart/2009/layout/CircleArrowProcess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E35CE5-A07F-4139-A657-6AB31C02325A}">
      <dsp:nvSpPr>
        <dsp:cNvPr id="0" name=""/>
        <dsp:cNvSpPr/>
      </dsp:nvSpPr>
      <dsp:spPr>
        <a:xfrm>
          <a:off x="684743" y="84443"/>
          <a:ext cx="1502119" cy="1446317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rgbClr val="8FE2FF"/>
        </a:solidFill>
        <a:ln w="31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69DDE8-3709-44EE-A3D6-DF070F466050}">
      <dsp:nvSpPr>
        <dsp:cNvPr id="0" name=""/>
        <dsp:cNvSpPr/>
      </dsp:nvSpPr>
      <dsp:spPr>
        <a:xfrm>
          <a:off x="1071710" y="527160"/>
          <a:ext cx="744101" cy="3720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noProof="0" dirty="0"/>
            <a:t>Niño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noProof="0" dirty="0"/>
            <a:t>Estresado</a:t>
          </a:r>
        </a:p>
      </dsp:txBody>
      <dsp:txXfrm>
        <a:off x="1071710" y="527160"/>
        <a:ext cx="744101" cy="372012"/>
      </dsp:txXfrm>
    </dsp:sp>
    <dsp:sp modelId="{B77832E3-4331-44F7-97BA-82BE9FD9D4B6}">
      <dsp:nvSpPr>
        <dsp:cNvPr id="0" name=""/>
        <dsp:cNvSpPr/>
      </dsp:nvSpPr>
      <dsp:spPr>
        <a:xfrm>
          <a:off x="314318" y="850746"/>
          <a:ext cx="1502119" cy="1446317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rgbClr val="8FE2FF"/>
        </a:solidFill>
        <a:ln w="31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A50418-E527-4B55-B2AA-D0D41DAD33EB}">
      <dsp:nvSpPr>
        <dsp:cNvPr id="0" name=""/>
        <dsp:cNvSpPr/>
      </dsp:nvSpPr>
      <dsp:spPr>
        <a:xfrm>
          <a:off x="681434" y="1307715"/>
          <a:ext cx="744101" cy="3720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noProof="0" dirty="0"/>
            <a:t>Padre Estresado</a:t>
          </a:r>
        </a:p>
      </dsp:txBody>
      <dsp:txXfrm>
        <a:off x="681434" y="1307715"/>
        <a:ext cx="744101" cy="372012"/>
      </dsp:txXfrm>
    </dsp:sp>
    <dsp:sp modelId="{DAD3C621-732D-42DD-A5BD-7E3831A4B3CD}">
      <dsp:nvSpPr>
        <dsp:cNvPr id="0" name=""/>
        <dsp:cNvSpPr/>
      </dsp:nvSpPr>
      <dsp:spPr>
        <a:xfrm>
          <a:off x="684743" y="1619878"/>
          <a:ext cx="1502119" cy="1446317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rgbClr val="8FE2FF"/>
        </a:solidFill>
        <a:ln w="31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FEFF09-AD29-44E6-9E14-33CA2DDF6F86}">
      <dsp:nvSpPr>
        <dsp:cNvPr id="0" name=""/>
        <dsp:cNvSpPr/>
      </dsp:nvSpPr>
      <dsp:spPr>
        <a:xfrm>
          <a:off x="1060284" y="2108549"/>
          <a:ext cx="826257" cy="3720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noProof="0" dirty="0"/>
            <a:t>Niño Más Estresado</a:t>
          </a:r>
        </a:p>
      </dsp:txBody>
      <dsp:txXfrm>
        <a:off x="1060284" y="2108549"/>
        <a:ext cx="826257" cy="372012"/>
      </dsp:txXfrm>
    </dsp:sp>
    <dsp:sp modelId="{ED1FFBAB-FEFF-42FE-8B9E-06681E8DA54B}">
      <dsp:nvSpPr>
        <dsp:cNvPr id="0" name=""/>
        <dsp:cNvSpPr/>
      </dsp:nvSpPr>
      <dsp:spPr>
        <a:xfrm>
          <a:off x="421249" y="2482514"/>
          <a:ext cx="1290509" cy="1243043"/>
        </a:xfrm>
        <a:prstGeom prst="blockArc">
          <a:avLst>
            <a:gd name="adj1" fmla="val 0"/>
            <a:gd name="adj2" fmla="val 18900000"/>
            <a:gd name="adj3" fmla="val 12740"/>
          </a:avLst>
        </a:prstGeom>
        <a:solidFill>
          <a:srgbClr val="8FE2FF"/>
        </a:solidFill>
        <a:ln w="31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194FEA-E8E3-4277-B0B3-BE74484C83E5}">
      <dsp:nvSpPr>
        <dsp:cNvPr id="0" name=""/>
        <dsp:cNvSpPr/>
      </dsp:nvSpPr>
      <dsp:spPr>
        <a:xfrm>
          <a:off x="691576" y="2926693"/>
          <a:ext cx="744101" cy="3720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noProof="0" dirty="0"/>
            <a:t>Padre Más Estresado</a:t>
          </a:r>
        </a:p>
      </dsp:txBody>
      <dsp:txXfrm>
        <a:off x="691576" y="2926693"/>
        <a:ext cx="744101" cy="3720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E35CE5-A07F-4139-A657-6AB31C02325A}">
      <dsp:nvSpPr>
        <dsp:cNvPr id="0" name=""/>
        <dsp:cNvSpPr/>
      </dsp:nvSpPr>
      <dsp:spPr>
        <a:xfrm>
          <a:off x="684743" y="84443"/>
          <a:ext cx="1502119" cy="1446317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rgbClr val="8FE2FF"/>
        </a:solidFill>
        <a:ln w="31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69DDE8-3709-44EE-A3D6-DF070F466050}">
      <dsp:nvSpPr>
        <dsp:cNvPr id="0" name=""/>
        <dsp:cNvSpPr/>
      </dsp:nvSpPr>
      <dsp:spPr>
        <a:xfrm>
          <a:off x="1071710" y="527160"/>
          <a:ext cx="744101" cy="3720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noProof="0" dirty="0"/>
            <a:t>Niño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noProof="0" dirty="0"/>
            <a:t>Estresado</a:t>
          </a:r>
        </a:p>
      </dsp:txBody>
      <dsp:txXfrm>
        <a:off x="1071710" y="527160"/>
        <a:ext cx="744101" cy="372012"/>
      </dsp:txXfrm>
    </dsp:sp>
    <dsp:sp modelId="{B77832E3-4331-44F7-97BA-82BE9FD9D4B6}">
      <dsp:nvSpPr>
        <dsp:cNvPr id="0" name=""/>
        <dsp:cNvSpPr/>
      </dsp:nvSpPr>
      <dsp:spPr>
        <a:xfrm>
          <a:off x="314318" y="850746"/>
          <a:ext cx="1502119" cy="1446317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rgbClr val="8FE2FF"/>
        </a:solidFill>
        <a:ln w="31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A50418-E527-4B55-B2AA-D0D41DAD33EB}">
      <dsp:nvSpPr>
        <dsp:cNvPr id="0" name=""/>
        <dsp:cNvSpPr/>
      </dsp:nvSpPr>
      <dsp:spPr>
        <a:xfrm>
          <a:off x="681434" y="1307715"/>
          <a:ext cx="744101" cy="3720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noProof="0" dirty="0"/>
            <a:t>Padre Estresado</a:t>
          </a:r>
        </a:p>
      </dsp:txBody>
      <dsp:txXfrm>
        <a:off x="681434" y="1307715"/>
        <a:ext cx="744101" cy="372012"/>
      </dsp:txXfrm>
    </dsp:sp>
    <dsp:sp modelId="{DAD3C621-732D-42DD-A5BD-7E3831A4B3CD}">
      <dsp:nvSpPr>
        <dsp:cNvPr id="0" name=""/>
        <dsp:cNvSpPr/>
      </dsp:nvSpPr>
      <dsp:spPr>
        <a:xfrm>
          <a:off x="684743" y="1619878"/>
          <a:ext cx="1502119" cy="1446317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rgbClr val="8FE2FF"/>
        </a:solidFill>
        <a:ln w="31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FEFF09-AD29-44E6-9E14-33CA2DDF6F86}">
      <dsp:nvSpPr>
        <dsp:cNvPr id="0" name=""/>
        <dsp:cNvSpPr/>
      </dsp:nvSpPr>
      <dsp:spPr>
        <a:xfrm>
          <a:off x="1060284" y="2108549"/>
          <a:ext cx="826257" cy="3720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noProof="0" dirty="0"/>
            <a:t>Niño Más Estresado</a:t>
          </a:r>
        </a:p>
      </dsp:txBody>
      <dsp:txXfrm>
        <a:off x="1060284" y="2108549"/>
        <a:ext cx="826257" cy="372012"/>
      </dsp:txXfrm>
    </dsp:sp>
    <dsp:sp modelId="{ED1FFBAB-FEFF-42FE-8B9E-06681E8DA54B}">
      <dsp:nvSpPr>
        <dsp:cNvPr id="0" name=""/>
        <dsp:cNvSpPr/>
      </dsp:nvSpPr>
      <dsp:spPr>
        <a:xfrm>
          <a:off x="421249" y="2482514"/>
          <a:ext cx="1290509" cy="1243043"/>
        </a:xfrm>
        <a:prstGeom prst="blockArc">
          <a:avLst>
            <a:gd name="adj1" fmla="val 0"/>
            <a:gd name="adj2" fmla="val 18900000"/>
            <a:gd name="adj3" fmla="val 12740"/>
          </a:avLst>
        </a:prstGeom>
        <a:solidFill>
          <a:srgbClr val="8FE2FF"/>
        </a:solidFill>
        <a:ln w="31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194FEA-E8E3-4277-B0B3-BE74484C83E5}">
      <dsp:nvSpPr>
        <dsp:cNvPr id="0" name=""/>
        <dsp:cNvSpPr/>
      </dsp:nvSpPr>
      <dsp:spPr>
        <a:xfrm>
          <a:off x="691576" y="2926693"/>
          <a:ext cx="744101" cy="3720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noProof="0" dirty="0"/>
            <a:t>Padre Más Estresado</a:t>
          </a:r>
        </a:p>
      </dsp:txBody>
      <dsp:txXfrm>
        <a:off x="691576" y="2926693"/>
        <a:ext cx="744101" cy="3720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r>
              <a:rPr lang="en-US"/>
              <a:t>NOT FOR DISTRIBUTION OR REPRODUCTION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r>
              <a:rPr lang="en-US"/>
              <a:t>8/28/2023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r>
              <a:rPr lang="en-US"/>
              <a:t>Unstuck and On Target Webinar, Aug-Sept 2023 - Julia  Barnes, PhD BCBA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86EE9757-B330-3848-9E5C-AA438ED459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691791"/>
      </p:ext>
    </p:extLst>
  </p:cSld>
  <p:clrMap bg1="lt1" tx1="dk1" bg2="lt2" tx2="dk2" accent1="accent1" accent2="accent2" accent3="accent3" accent4="accent4" accent5="accent5" accent6="accent6" hlink="hlink" folHlink="folHlink"/>
  <p:hf sldNum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r>
              <a:rPr lang="en-US"/>
              <a:t>NOT FOR DISTRIBUTION OR REPRODUCTION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r>
              <a:rPr lang="en-US"/>
              <a:t>8/28/2023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r>
              <a:rPr lang="en-US"/>
              <a:t>Unstuck and On Target Webinar, Aug-Sept 2023 - Julia  Barnes, PhD BCBA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F79A4498-2A8D-3745-9864-06552E1242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21454"/>
      </p:ext>
    </p:extLst>
  </p:cSld>
  <p:clrMap bg1="lt1" tx1="dk1" bg2="lt2" tx2="dk2" accent1="accent1" accent2="accent2" accent3="accent3" accent4="accent4" accent5="accent5" accent6="accent6" hlink="hlink" folHlink="folHlink"/>
  <p:hf sldNum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1368851B-9C7F-A648-9859-E3C80B81A447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NOT FOR DISTRUBUTION OR REPRODUCTION</a:t>
            </a:r>
          </a:p>
        </p:txBody>
      </p:sp>
    </p:spTree>
    <p:extLst>
      <p:ext uri="{BB962C8B-B14F-4D97-AF65-F5344CB8AC3E}">
        <p14:creationId xmlns:p14="http://schemas.microsoft.com/office/powerpoint/2010/main" val="10189306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C2306C-E237-4FEE-80E2-895A6607D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63980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NOT FOR DISTRIBUTION OR REPRODUCTION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9/11/23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Unstuck and On Target Webinar for Caregivers, Aug-Sep 2023 - J. Barnes PhD BCBA</a:t>
            </a:r>
          </a:p>
        </p:txBody>
      </p:sp>
    </p:spTree>
    <p:extLst>
      <p:ext uri="{BB962C8B-B14F-4D97-AF65-F5344CB8AC3E}">
        <p14:creationId xmlns:p14="http://schemas.microsoft.com/office/powerpoint/2010/main" val="7966868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C2306C-E237-4FEE-80E2-895A6607D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31017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C2306C-E237-4FEE-80E2-895A6607D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31017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C2306C-E237-4FEE-80E2-895A6607D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31017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C2306C-E237-4FEE-80E2-895A6607D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31017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20A0FE-7F2D-4D12-AEBC-D9BED2965F34}" type="slidenum">
              <a:rPr lang="en-US" smtClean="0"/>
              <a:t>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68A1E8-ED3C-274E-9666-B9CD277C1C1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Unstuck and On Target Webinar, Aug-Sept 2023 - Julia  Barnes, PhD BCBA</a:t>
            </a:r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42EDE30B-C0C2-1641-BE31-F865680BF5CD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NOT FOR DISTRIBUTION OR REPRODUCTION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E77ACFF7-84BE-1525-FC36-8827D196D2C2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8/28/2023</a:t>
            </a:r>
          </a:p>
        </p:txBody>
      </p:sp>
    </p:spTree>
    <p:extLst>
      <p:ext uri="{BB962C8B-B14F-4D97-AF65-F5344CB8AC3E}">
        <p14:creationId xmlns:p14="http://schemas.microsoft.com/office/powerpoint/2010/main" val="14505566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2306C-E237-4FEE-80E2-895A6607D8D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1017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C2306C-E237-4FEE-80E2-895A6607D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95874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C2306C-E237-4FEE-80E2-895A6607D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70977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2306C-E237-4FEE-80E2-895A6607D8D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101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314234" y="4240657"/>
            <a:ext cx="3143965" cy="703003"/>
          </a:xfrm>
        </p:spPr>
        <p:txBody>
          <a:bodyPr>
            <a:normAutofit/>
          </a:bodyPr>
          <a:lstStyle/>
          <a:p>
            <a:pPr algn="r"/>
            <a:r>
              <a:rPr lang="en-US" sz="2800" dirty="0">
                <a:solidFill>
                  <a:srgbClr val="E57C23"/>
                </a:solidFill>
              </a:rPr>
              <a:t>TITLE IN ALL CAPS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000033" y="4943660"/>
            <a:ext cx="2458166" cy="597169"/>
          </a:xfrm>
        </p:spPr>
        <p:txBody>
          <a:bodyPr>
            <a:normAutofit/>
          </a:bodyPr>
          <a:lstStyle>
            <a:lvl1pPr marL="0" indent="0">
              <a:buNone/>
              <a:defRPr>
                <a:solidFill>
                  <a:srgbClr val="696158"/>
                </a:solidFill>
              </a:defRPr>
            </a:lvl1pPr>
          </a:lstStyle>
          <a:p>
            <a:pPr algn="r"/>
            <a:r>
              <a:rPr lang="en-US" sz="1600" b="1" dirty="0"/>
              <a:t>Subtitle in </a:t>
            </a:r>
            <a:r>
              <a:rPr lang="en-US" sz="1600" b="1" dirty="0" err="1"/>
              <a:t>calibri</a:t>
            </a:r>
            <a:r>
              <a:rPr lang="en-US" sz="1600" b="1" dirty="0"/>
              <a:t> bold 16pt</a:t>
            </a:r>
          </a:p>
        </p:txBody>
      </p:sp>
    </p:spTree>
    <p:extLst>
      <p:ext uri="{BB962C8B-B14F-4D97-AF65-F5344CB8AC3E}">
        <p14:creationId xmlns:p14="http://schemas.microsoft.com/office/powerpoint/2010/main" val="2287326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5E6B09-0E9D-914C-8F58-22804E1BE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43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5E6B09-0E9D-914C-8F58-22804E1BE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0618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0ED3B-748A-2A4D-9D95-3C84F10AB7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3183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0ED3B-748A-2A4D-9D95-3C84F10AB7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7362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0ED3B-748A-2A4D-9D95-3C84F10AB7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039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0ED3B-748A-2A4D-9D95-3C84F10AB7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3154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0ED3B-748A-2A4D-9D95-3C84F10AB7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2161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0ED3B-748A-2A4D-9D95-3C84F10AB7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1993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0ED3B-748A-2A4D-9D95-3C84F10AB7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7893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0ED3B-748A-2A4D-9D95-3C84F10AB7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096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5E6B09-0E9D-914C-8F58-22804E1BE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6487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0ED3B-748A-2A4D-9D95-3C84F10AB7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8714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0ED3B-748A-2A4D-9D95-3C84F10AB7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8654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0ED3B-748A-2A4D-9D95-3C84F10AB7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0448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69615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49276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69615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2300" y="6356350"/>
            <a:ext cx="4445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696158"/>
                </a:solidFill>
              </a:defRPr>
            </a:lvl1pPr>
          </a:lstStyle>
          <a:p>
            <a:fld id="{F95E6B09-0E9D-914C-8F58-22804E1BEC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6985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0" y="477838"/>
            <a:ext cx="8229600" cy="106802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900" y="1803401"/>
            <a:ext cx="8229600" cy="4229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69615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49276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69615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2300" y="6356350"/>
            <a:ext cx="4445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696158"/>
                </a:solidFill>
              </a:defRPr>
            </a:lvl1pPr>
          </a:lstStyle>
          <a:p>
            <a:fld id="{F95E6B09-0E9D-914C-8F58-22804E1BEC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1529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69615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49276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69615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2300" y="6356350"/>
            <a:ext cx="4445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696158"/>
                </a:solidFill>
              </a:defRPr>
            </a:lvl1pPr>
          </a:lstStyle>
          <a:p>
            <a:fld id="{F95E6B09-0E9D-914C-8F58-22804E1BEC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5774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69615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49276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69615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2300" y="6356350"/>
            <a:ext cx="4445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696158"/>
                </a:solidFill>
              </a:defRPr>
            </a:lvl1pPr>
          </a:lstStyle>
          <a:p>
            <a:fld id="{F95E6B09-0E9D-914C-8F58-22804E1BEC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9818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69615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49276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69615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2300" y="6356350"/>
            <a:ext cx="4445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696158"/>
                </a:solidFill>
              </a:defRPr>
            </a:lvl1pPr>
          </a:lstStyle>
          <a:p>
            <a:fld id="{F95E6B09-0E9D-914C-8F58-22804E1BEC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1140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69615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49276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69615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2300" y="6356350"/>
            <a:ext cx="4445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696158"/>
                </a:solidFill>
              </a:defRPr>
            </a:lvl1pPr>
          </a:lstStyle>
          <a:p>
            <a:fld id="{F95E6B09-0E9D-914C-8F58-22804E1BEC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9340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69615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49276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69615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2300" y="6356350"/>
            <a:ext cx="4445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696158"/>
                </a:solidFill>
              </a:defRPr>
            </a:lvl1pPr>
          </a:lstStyle>
          <a:p>
            <a:fld id="{F95E6B09-0E9D-914C-8F58-22804E1BEC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232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5E6B09-0E9D-914C-8F58-22804E1BE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4100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69615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49276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69615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2300" y="6356350"/>
            <a:ext cx="4445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696158"/>
                </a:solidFill>
              </a:defRPr>
            </a:lvl1pPr>
          </a:lstStyle>
          <a:p>
            <a:fld id="{F95E6B09-0E9D-914C-8F58-22804E1BEC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1587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69615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49276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69615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2300" y="6356350"/>
            <a:ext cx="4445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696158"/>
                </a:solidFill>
              </a:defRPr>
            </a:lvl1pPr>
          </a:lstStyle>
          <a:p>
            <a:fld id="{F95E6B09-0E9D-914C-8F58-22804E1BEC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7810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8938"/>
            <a:ext cx="7924800" cy="106802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14501"/>
            <a:ext cx="7924800" cy="42291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69615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49276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69615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2300" y="6356350"/>
            <a:ext cx="4445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696158"/>
                </a:solidFill>
              </a:defRPr>
            </a:lvl1pPr>
          </a:lstStyle>
          <a:p>
            <a:fld id="{F95E6B09-0E9D-914C-8F58-22804E1BEC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8863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61999"/>
            <a:ext cx="2057400" cy="52324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1999"/>
            <a:ext cx="6019800" cy="5232401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69615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49276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69615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2300" y="6356350"/>
            <a:ext cx="4445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696158"/>
                </a:solidFill>
              </a:defRPr>
            </a:lvl1pPr>
          </a:lstStyle>
          <a:p>
            <a:fld id="{F95E6B09-0E9D-914C-8F58-22804E1BEC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6700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4100" y="86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54100" y="2489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723900" y="6356350"/>
            <a:ext cx="18669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69615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46355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69615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2300" y="6356350"/>
            <a:ext cx="4445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696158"/>
                </a:solidFill>
              </a:defRPr>
            </a:lvl1pPr>
          </a:lstStyle>
          <a:p>
            <a:fld id="{F95E6B09-0E9D-914C-8F58-22804E1BEC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6551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00600" y="63309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723900" y="6356350"/>
            <a:ext cx="18669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69615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2300" y="6356350"/>
            <a:ext cx="4445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696158"/>
                </a:solidFill>
              </a:defRPr>
            </a:lvl1pPr>
          </a:lstStyle>
          <a:p>
            <a:fld id="{F95E6B09-0E9D-914C-8F58-22804E1BEC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5135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723900" y="6356350"/>
            <a:ext cx="18669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69615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46355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69615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2300" y="6356350"/>
            <a:ext cx="4445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696158"/>
                </a:solidFill>
              </a:defRPr>
            </a:lvl1pPr>
          </a:lstStyle>
          <a:p>
            <a:fld id="{F95E6B09-0E9D-914C-8F58-22804E1BEC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3624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1100" y="1600201"/>
            <a:ext cx="3619500" cy="4406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0" y="1600201"/>
            <a:ext cx="3695700" cy="4406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723900" y="6356350"/>
            <a:ext cx="18669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69615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46355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69615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2300" y="6356350"/>
            <a:ext cx="4445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696158"/>
                </a:solidFill>
              </a:defRPr>
            </a:lvl1pPr>
          </a:lstStyle>
          <a:p>
            <a:fld id="{F95E6B09-0E9D-914C-8F58-22804E1BEC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53520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1100" y="1535113"/>
            <a:ext cx="36195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1100" y="2174875"/>
            <a:ext cx="3619500" cy="38195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41901" y="1535113"/>
            <a:ext cx="36449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41901" y="2174875"/>
            <a:ext cx="3644900" cy="38195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723900" y="6356350"/>
            <a:ext cx="18669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69615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46355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69615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2300" y="6356350"/>
            <a:ext cx="4445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696158"/>
                </a:solidFill>
              </a:defRPr>
            </a:lvl1pPr>
          </a:lstStyle>
          <a:p>
            <a:fld id="{F95E6B09-0E9D-914C-8F58-22804E1BEC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2016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0" y="363538"/>
            <a:ext cx="7594600" cy="109689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723900" y="6356350"/>
            <a:ext cx="18669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69615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46355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69615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2300" y="6356350"/>
            <a:ext cx="4445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696158"/>
                </a:solidFill>
              </a:defRPr>
            </a:lvl1pPr>
          </a:lstStyle>
          <a:p>
            <a:fld id="{F95E6B09-0E9D-914C-8F58-22804E1BEC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13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5E6B09-0E9D-914C-8F58-22804E1BE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0401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3900" y="6356350"/>
            <a:ext cx="18669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69615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46355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69615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2300" y="6356350"/>
            <a:ext cx="4445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696158"/>
                </a:solidFill>
              </a:defRPr>
            </a:lvl1pPr>
          </a:lstStyle>
          <a:p>
            <a:fld id="{F95E6B09-0E9D-914C-8F58-22804E1BEC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88763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3050"/>
            <a:ext cx="254000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6500" y="273051"/>
            <a:ext cx="4940299" cy="56959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6800" y="1435101"/>
            <a:ext cx="2540000" cy="456510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723900" y="6356350"/>
            <a:ext cx="18669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69615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46355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69615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2300" y="6356350"/>
            <a:ext cx="4445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696158"/>
                </a:solidFill>
              </a:defRPr>
            </a:lvl1pPr>
          </a:lstStyle>
          <a:p>
            <a:fld id="{F95E6B09-0E9D-914C-8F58-22804E1BEC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05302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723900" y="6356350"/>
            <a:ext cx="18669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69615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46355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69615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2300" y="6356350"/>
            <a:ext cx="4445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696158"/>
                </a:solidFill>
              </a:defRPr>
            </a:lvl1pPr>
          </a:lstStyle>
          <a:p>
            <a:fld id="{F95E6B09-0E9D-914C-8F58-22804E1BEC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4962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723900" y="6356350"/>
            <a:ext cx="18669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69615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46355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69615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2300" y="6356350"/>
            <a:ext cx="4445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696158"/>
                </a:solidFill>
              </a:defRPr>
            </a:lvl1pPr>
          </a:lstStyle>
          <a:p>
            <a:fld id="{F95E6B09-0E9D-914C-8F58-22804E1BEC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92537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7324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732462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723900" y="6356350"/>
            <a:ext cx="18669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69615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46355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69615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2300" y="6356350"/>
            <a:ext cx="4445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696158"/>
                </a:solidFill>
              </a:defRPr>
            </a:lvl1pPr>
          </a:lstStyle>
          <a:p>
            <a:fld id="{F95E6B09-0E9D-914C-8F58-22804E1BEC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27007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D4077-A049-40C3-BC44-B819E1DC0EC9}" type="datetime1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2014, Brookes Publishing Co., Inc.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330A5-81DC-4273-93FB-17BF10875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53971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76C02-1A36-4317-ACEB-EFCF80392E7E}" type="datetime1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2014, Brookes Publishing Co., Inc.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330A5-81DC-4273-93FB-17BF10875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39160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8ACF1-2A62-413A-9F53-CC13C5EAD961}" type="datetime1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2014, Brookes Publishing Co., Inc.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330A5-81DC-4273-93FB-17BF10875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69499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009BE-E025-4E7D-B0E1-CB4E11DBDCE4}" type="datetime1">
              <a:rPr lang="en-US" smtClean="0"/>
              <a:t>9/30/2024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2014, Brookes Publishing Co., Inc.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330A5-81DC-4273-93FB-17BF10875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8427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79EB5-C218-4CF4-AE7A-987459415CAB}" type="datetime1">
              <a:rPr lang="en-US" smtClean="0"/>
              <a:t>9/30/2024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2014, Brookes Publishing Co., Inc.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330A5-81DC-4273-93FB-17BF10875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905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5E6B09-0E9D-914C-8F58-22804E1BE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2804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6CE93-AC24-4C6C-9D21-0018DB67EF86}" type="datetime1">
              <a:rPr lang="en-US" smtClean="0"/>
              <a:t>9/30/2024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2014, Brookes Publishing Co., Inc.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330A5-81DC-4273-93FB-17BF10875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27728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6AB94-850E-48A0-A2E4-079A28BFAD76}" type="datetime1">
              <a:rPr lang="en-US" smtClean="0"/>
              <a:t>9/30/2024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2014, Brookes Publishing Co., Inc.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330A5-81DC-4273-93FB-17BF10875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14112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72ADF-400D-4C6E-80B1-63DFBF942A76}" type="datetime1">
              <a:rPr lang="en-US" smtClean="0"/>
              <a:t>9/30/2024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2014, Brookes Publishing Co., Inc.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330A5-81DC-4273-93FB-17BF10875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62028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30BCB-9692-474F-8404-6698BA293A8F}" type="datetime1">
              <a:rPr lang="en-US" smtClean="0"/>
              <a:t>9/30/2024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2014, Brookes Publishing Co., Inc.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330A5-81DC-4273-93FB-17BF10875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21019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55B19-7328-4BD6-82F7-AD51C7537A10}" type="datetime1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2014, Brookes Publishing Co., Inc.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330A5-81DC-4273-93FB-17BF10875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76958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0685B-1FBD-4844-A031-1161053EEF58}" type="datetime1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2014, Brookes Publishing Co., Inc.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330A5-81DC-4273-93FB-17BF10875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837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5E6B09-0E9D-914C-8F58-22804E1BE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317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5E6B09-0E9D-914C-8F58-22804E1BE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225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5E6B09-0E9D-914C-8F58-22804E1BE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993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5E6B09-0E9D-914C-8F58-22804E1BE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609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31900" y="274638"/>
            <a:ext cx="726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1900" y="1600201"/>
            <a:ext cx="72644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 descr="PPT_1_Cover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29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0ED3B-748A-2A4D-9D95-3C84F10AB7C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PPT_1_Questions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135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88938"/>
            <a:ext cx="8229600" cy="10680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14501"/>
            <a:ext cx="82296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69615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49276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69615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2300" y="6356350"/>
            <a:ext cx="4445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696158"/>
                </a:solidFill>
              </a:defRPr>
            </a:lvl1pPr>
          </a:lstStyle>
          <a:p>
            <a:fld id="{F95E6B09-0E9D-914C-8F58-22804E1BEC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32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0061AB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800" kern="1200">
          <a:solidFill>
            <a:srgbClr val="696158"/>
          </a:solidFill>
          <a:latin typeface="+mn-lt"/>
          <a:ea typeface="+mn-ea"/>
          <a:cs typeface="+mn-cs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rgbClr val="696158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696158"/>
          </a:solidFill>
          <a:latin typeface="+mn-lt"/>
          <a:ea typeface="+mn-ea"/>
          <a:cs typeface="+mn-cs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1600" kern="1200">
          <a:solidFill>
            <a:srgbClr val="696158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rgbClr val="696158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81100" y="274638"/>
            <a:ext cx="7594600" cy="10968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1100" y="1600201"/>
            <a:ext cx="7594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723900" y="6356350"/>
            <a:ext cx="18669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69615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46355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69615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2300" y="6356350"/>
            <a:ext cx="4445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696158"/>
                </a:solidFill>
              </a:defRPr>
            </a:lvl1pPr>
          </a:lstStyle>
          <a:p>
            <a:fld id="{F95E6B09-0E9D-914C-8F58-22804E1BEC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449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0061AB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rgbClr val="696158"/>
          </a:solidFill>
          <a:latin typeface="+mn-lt"/>
          <a:ea typeface="+mn-ea"/>
          <a:cs typeface="+mn-cs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rgbClr val="696158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696158"/>
          </a:solidFill>
          <a:latin typeface="+mn-lt"/>
          <a:ea typeface="+mn-ea"/>
          <a:cs typeface="+mn-cs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1600" kern="1200">
          <a:solidFill>
            <a:srgbClr val="696158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rgbClr val="696158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02D64C-90F0-489D-A28C-28DD158E8C85}" type="datetime1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Copyright 2014, Brookes Publishing Co., Inc.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C330A5-81DC-4273-93FB-17BF10875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997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897" r:id="rId8"/>
    <p:sldLayoutId id="2147483898" r:id="rId9"/>
    <p:sldLayoutId id="2147483899" r:id="rId10"/>
    <p:sldLayoutId id="2147483900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lanavesite.wordpress.com/2017/05/06/viaje-de-la-historia-holanda/" TargetMode="External"/><Relationship Id="rId13" Type="http://schemas.openxmlformats.org/officeDocument/2006/relationships/image" Target="../media/image18.png"/><Relationship Id="rId18" Type="http://schemas.openxmlformats.org/officeDocument/2006/relationships/hyperlink" Target="https://en.wiktionary.org/wiki/File:Oxygen480-emotes-face-laugh.svg" TargetMode="External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12" Type="http://schemas.openxmlformats.org/officeDocument/2006/relationships/hyperlink" Target="https://pixabay.com/fr/illustrations/thumbs-up-visage-souriant-emoji-4007573/" TargetMode="External"/><Relationship Id="rId17" Type="http://schemas.openxmlformats.org/officeDocument/2006/relationships/image" Target="../media/image20.png"/><Relationship Id="rId2" Type="http://schemas.openxmlformats.org/officeDocument/2006/relationships/image" Target="../media/image12.png"/><Relationship Id="rId16" Type="http://schemas.openxmlformats.org/officeDocument/2006/relationships/hyperlink" Target="http://umjeitomanso.blogspot.com/2015/10/duas-historinhas-que-partilho-convosco.html" TargetMode="External"/><Relationship Id="rId1" Type="http://schemas.openxmlformats.org/officeDocument/2006/relationships/slideLayout" Target="../slideLayouts/slideLayout48.xml"/><Relationship Id="rId6" Type="http://schemas.openxmlformats.org/officeDocument/2006/relationships/hyperlink" Target="https://pixabay.com/en/smiley-scared-surprised-fear-shock-1958283/" TargetMode="External"/><Relationship Id="rId11" Type="http://schemas.openxmlformats.org/officeDocument/2006/relationships/image" Target="../media/image17.png"/><Relationship Id="rId5" Type="http://schemas.openxmlformats.org/officeDocument/2006/relationships/image" Target="../media/image14.png"/><Relationship Id="rId15" Type="http://schemas.openxmlformats.org/officeDocument/2006/relationships/image" Target="../media/image19.jpg"/><Relationship Id="rId10" Type="http://schemas.openxmlformats.org/officeDocument/2006/relationships/hyperlink" Target="https://freepngimg.com/png/36908-angry-emoji-transparent-image" TargetMode="External"/><Relationship Id="rId19" Type="http://schemas.openxmlformats.org/officeDocument/2006/relationships/image" Target="../media/image6.png"/><Relationship Id="rId4" Type="http://schemas.openxmlformats.org/officeDocument/2006/relationships/hyperlink" Target="https://pixabay.com/en/facial-expression-smiley-cheeky-1992990/" TargetMode="External"/><Relationship Id="rId9" Type="http://schemas.openxmlformats.org/officeDocument/2006/relationships/image" Target="../media/image16.png"/><Relationship Id="rId14" Type="http://schemas.openxmlformats.org/officeDocument/2006/relationships/hyperlink" Target="https://pixabay.com/fr/vectors/smiley-inqui%C3%A8te-malheureux-bleu-150548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lanavesite.wordpress.com/2017/05/06/viaje-de-la-historia-holanda/" TargetMode="External"/><Relationship Id="rId13" Type="http://schemas.openxmlformats.org/officeDocument/2006/relationships/image" Target="../media/image19.jpg"/><Relationship Id="rId18" Type="http://schemas.openxmlformats.org/officeDocument/2006/relationships/hyperlink" Target="https://pixabay.com/fr/illustrations/thumbs-up-visage-souriant-emoji-4007573/" TargetMode="External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12" Type="http://schemas.openxmlformats.org/officeDocument/2006/relationships/hyperlink" Target="https://pixabay.com/fr/vectors/smiley-inqui%C3%A8te-malheureux-bleu-150548/" TargetMode="External"/><Relationship Id="rId17" Type="http://schemas.openxmlformats.org/officeDocument/2006/relationships/image" Target="../media/image17.png"/><Relationship Id="rId2" Type="http://schemas.openxmlformats.org/officeDocument/2006/relationships/image" Target="../media/image12.png"/><Relationship Id="rId16" Type="http://schemas.openxmlformats.org/officeDocument/2006/relationships/hyperlink" Target="https://en.wiktionary.org/wiki/File:Oxygen480-emotes-face-laugh.svg" TargetMode="External"/><Relationship Id="rId1" Type="http://schemas.openxmlformats.org/officeDocument/2006/relationships/slideLayout" Target="../slideLayouts/slideLayout48.xml"/><Relationship Id="rId6" Type="http://schemas.openxmlformats.org/officeDocument/2006/relationships/hyperlink" Target="https://pixabay.com/en/smiley-scared-surprised-fear-shock-1958283/" TargetMode="External"/><Relationship Id="rId11" Type="http://schemas.openxmlformats.org/officeDocument/2006/relationships/image" Target="../media/image18.png"/><Relationship Id="rId5" Type="http://schemas.openxmlformats.org/officeDocument/2006/relationships/image" Target="../media/image14.png"/><Relationship Id="rId15" Type="http://schemas.openxmlformats.org/officeDocument/2006/relationships/image" Target="../media/image20.png"/><Relationship Id="rId10" Type="http://schemas.openxmlformats.org/officeDocument/2006/relationships/hyperlink" Target="https://freepngimg.com/png/36908-angry-emoji-transparent-image" TargetMode="External"/><Relationship Id="rId19" Type="http://schemas.openxmlformats.org/officeDocument/2006/relationships/image" Target="../media/image6.png"/><Relationship Id="rId4" Type="http://schemas.openxmlformats.org/officeDocument/2006/relationships/hyperlink" Target="https://pixabay.com/en/facial-expression-smiley-cheeky-1992990/" TargetMode="External"/><Relationship Id="rId9" Type="http://schemas.openxmlformats.org/officeDocument/2006/relationships/image" Target="../media/image16.png"/><Relationship Id="rId14" Type="http://schemas.openxmlformats.org/officeDocument/2006/relationships/hyperlink" Target="http://umjeitomanso.blogspot.com/2015/10/duas-historinhas-que-partilho-convosco.html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42X-R-CYzw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insrchofpeace.blogspot.com/2009/07/pause-and-chill.html" TargetMode="External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6.png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://foottalk.blogspot.com/2005/11/dating-old-shoes.html" TargetMode="External"/><Relationship Id="rId7" Type="http://schemas.openxmlformats.org/officeDocument/2006/relationships/hyperlink" Target="https://thequirksofenglish.blogspot.com/2018/10/homonyms-plurals-and-third-persons.html" TargetMode="External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36.jpg"/><Relationship Id="rId5" Type="http://schemas.openxmlformats.org/officeDocument/2006/relationships/hyperlink" Target="http://livefromrhodeisland.com/en/6-films-de-noel-americains-a-voir-ou-revoir/" TargetMode="External"/><Relationship Id="rId4" Type="http://schemas.openxmlformats.org/officeDocument/2006/relationships/image" Target="../media/image35.jpg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5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theorangerhino.com/my-name-is-the-orange-rhino-and-i-yell-at-my-kids/" TargetMode="External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5.xml"/><Relationship Id="rId4" Type="http://schemas.openxmlformats.org/officeDocument/2006/relationships/hyperlink" Target="https://youtu.be/f42X-R-CYzw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14">
            <a:extLst>
              <a:ext uri="{FF2B5EF4-FFF2-40B4-BE49-F238E27FC236}">
                <a16:creationId xmlns:a16="http://schemas.microsoft.com/office/drawing/2014/main" id="{4D322797-45D6-A226-7272-301580B8D9C1}"/>
              </a:ext>
            </a:extLst>
          </p:cNvPr>
          <p:cNvSpPr>
            <a:spLocks/>
          </p:cNvSpPr>
          <p:nvPr/>
        </p:nvSpPr>
        <p:spPr bwMode="auto">
          <a:xfrm>
            <a:off x="0" y="111369"/>
            <a:ext cx="9144000" cy="684011"/>
          </a:xfrm>
          <a:custGeom>
            <a:avLst/>
            <a:gdLst>
              <a:gd name="T0" fmla="+- 0 729 729"/>
              <a:gd name="T1" fmla="*/ T0 w 10781"/>
              <a:gd name="T2" fmla="+- 0 1445 719"/>
              <a:gd name="T3" fmla="*/ 1445 h 726"/>
              <a:gd name="T4" fmla="+- 0 11510 729"/>
              <a:gd name="T5" fmla="*/ T4 w 10781"/>
              <a:gd name="T6" fmla="+- 0 1445 719"/>
              <a:gd name="T7" fmla="*/ 1445 h 726"/>
              <a:gd name="T8" fmla="+- 0 11510 729"/>
              <a:gd name="T9" fmla="*/ T8 w 10781"/>
              <a:gd name="T10" fmla="+- 0 719 719"/>
              <a:gd name="T11" fmla="*/ 719 h 726"/>
              <a:gd name="T12" fmla="+- 0 729 729"/>
              <a:gd name="T13" fmla="*/ T12 w 10781"/>
              <a:gd name="T14" fmla="+- 0 719 719"/>
              <a:gd name="T15" fmla="*/ 719 h 726"/>
              <a:gd name="T16" fmla="+- 0 729 729"/>
              <a:gd name="T17" fmla="*/ T16 w 10781"/>
              <a:gd name="T18" fmla="+- 0 1445 719"/>
              <a:gd name="T19" fmla="*/ 1445 h 72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10781" h="726">
                <a:moveTo>
                  <a:pt x="0" y="726"/>
                </a:moveTo>
                <a:lnTo>
                  <a:pt x="10781" y="726"/>
                </a:lnTo>
                <a:lnTo>
                  <a:pt x="10781" y="0"/>
                </a:lnTo>
                <a:lnTo>
                  <a:pt x="0" y="0"/>
                </a:lnTo>
                <a:lnTo>
                  <a:pt x="0" y="726"/>
                </a:lnTo>
                <a:close/>
              </a:path>
            </a:pathLst>
          </a:custGeom>
          <a:solidFill>
            <a:srgbClr val="BDD6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592" y="1223652"/>
            <a:ext cx="8809683" cy="2461711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s-ES" b="1" dirty="0"/>
              <a:t>Entender y manejar las dificultades del funcionamiento ejecutivo</a:t>
            </a:r>
            <a:br>
              <a:rPr lang="es-ES" b="1" dirty="0"/>
            </a:br>
            <a:r>
              <a:rPr lang="es-ES" b="1" dirty="0"/>
              <a:t>usando ‘</a:t>
            </a:r>
            <a:r>
              <a:rPr lang="es-ES" b="1" dirty="0" err="1"/>
              <a:t>Unstuck</a:t>
            </a:r>
            <a:r>
              <a:rPr lang="es-ES" b="1" dirty="0"/>
              <a:t> and </a:t>
            </a:r>
            <a:r>
              <a:rPr lang="es-ES" b="1" dirty="0" err="1"/>
              <a:t>On</a:t>
            </a:r>
            <a:r>
              <a:rPr lang="es-ES" b="1" dirty="0"/>
              <a:t> Target’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4717" y="3685363"/>
            <a:ext cx="5502473" cy="771023"/>
          </a:xfrm>
        </p:spPr>
        <p:txBody>
          <a:bodyPr>
            <a:normAutofit fontScale="32500" lnSpcReduction="20000"/>
          </a:bodyPr>
          <a:lstStyle/>
          <a:p>
            <a:pPr marL="0" indent="0" algn="ctr">
              <a:buNone/>
            </a:pPr>
            <a:r>
              <a:rPr lang="en-US" sz="7200" b="1" dirty="0">
                <a:solidFill>
                  <a:schemeClr val="tx1"/>
                </a:solidFill>
              </a:rPr>
              <a:t>Jonathan Safer, PhD </a:t>
            </a:r>
          </a:p>
          <a:p>
            <a:pPr marL="0" indent="0" algn="ctr">
              <a:buNone/>
            </a:pPr>
            <a:r>
              <a:rPr lang="en-US" sz="7200" dirty="0"/>
              <a:t>University of Colorado School of Medicine</a:t>
            </a:r>
          </a:p>
          <a:p>
            <a:pPr marL="0" indent="0" algn="ctr">
              <a:buNone/>
            </a:pP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AutoShape 8" descr="hildren's Hospital Colorado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 descr="Logo&#10;&#10;Description automatically generated with low confidence">
            <a:extLst>
              <a:ext uri="{FF2B5EF4-FFF2-40B4-BE49-F238E27FC236}">
                <a16:creationId xmlns:a16="http://schemas.microsoft.com/office/drawing/2014/main" id="{52F6DB10-D1B1-1695-8AE2-44E948AE5C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369" y="5388204"/>
            <a:ext cx="3705225" cy="11055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463F3C1-AF4E-52D5-0389-169B22B120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5" y="42692"/>
            <a:ext cx="812745" cy="82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C6E8066-E13F-BDF8-D9D3-4489EF928962}"/>
              </a:ext>
            </a:extLst>
          </p:cNvPr>
          <p:cNvSpPr txBox="1"/>
          <p:nvPr/>
        </p:nvSpPr>
        <p:spPr>
          <a:xfrm>
            <a:off x="2209800" y="165137"/>
            <a:ext cx="6324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Capacitación para cuidadores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21481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/>
          <p:cNvSpPr>
            <a:spLocks/>
          </p:cNvSpPr>
          <p:nvPr/>
        </p:nvSpPr>
        <p:spPr bwMode="auto">
          <a:xfrm>
            <a:off x="0" y="111369"/>
            <a:ext cx="9144000" cy="684011"/>
          </a:xfrm>
          <a:custGeom>
            <a:avLst/>
            <a:gdLst>
              <a:gd name="T0" fmla="+- 0 729 729"/>
              <a:gd name="T1" fmla="*/ T0 w 10781"/>
              <a:gd name="T2" fmla="+- 0 1445 719"/>
              <a:gd name="T3" fmla="*/ 1445 h 726"/>
              <a:gd name="T4" fmla="+- 0 11510 729"/>
              <a:gd name="T5" fmla="*/ T4 w 10781"/>
              <a:gd name="T6" fmla="+- 0 1445 719"/>
              <a:gd name="T7" fmla="*/ 1445 h 726"/>
              <a:gd name="T8" fmla="+- 0 11510 729"/>
              <a:gd name="T9" fmla="*/ T8 w 10781"/>
              <a:gd name="T10" fmla="+- 0 719 719"/>
              <a:gd name="T11" fmla="*/ 719 h 726"/>
              <a:gd name="T12" fmla="+- 0 729 729"/>
              <a:gd name="T13" fmla="*/ T12 w 10781"/>
              <a:gd name="T14" fmla="+- 0 719 719"/>
              <a:gd name="T15" fmla="*/ 719 h 726"/>
              <a:gd name="T16" fmla="+- 0 729 729"/>
              <a:gd name="T17" fmla="*/ T16 w 10781"/>
              <a:gd name="T18" fmla="+- 0 1445 719"/>
              <a:gd name="T19" fmla="*/ 1445 h 72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10781" h="726">
                <a:moveTo>
                  <a:pt x="0" y="726"/>
                </a:moveTo>
                <a:lnTo>
                  <a:pt x="10781" y="726"/>
                </a:lnTo>
                <a:lnTo>
                  <a:pt x="10781" y="0"/>
                </a:lnTo>
                <a:lnTo>
                  <a:pt x="0" y="0"/>
                </a:lnTo>
                <a:lnTo>
                  <a:pt x="0" y="726"/>
                </a:lnTo>
                <a:close/>
              </a:path>
            </a:pathLst>
          </a:custGeom>
          <a:solidFill>
            <a:srgbClr val="BDD6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5" y="42692"/>
            <a:ext cx="812745" cy="82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63638" y="160985"/>
            <a:ext cx="910690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Las emociones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3638" y="2018765"/>
            <a:ext cx="8610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¿Preguntas?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3200" dirty="0">
              <a:solidFill>
                <a:prstClr val="black"/>
              </a:solidFill>
              <a:latin typeface="Calibri"/>
            </a:endParaRPr>
          </a:p>
          <a:p>
            <a:pPr lvl="0" algn="ctr" defTabSz="914400">
              <a:defRPr/>
            </a:pPr>
            <a:r>
              <a:rPr lang="es-ES" sz="3200" dirty="0">
                <a:solidFill>
                  <a:prstClr val="black"/>
                </a:solidFill>
              </a:rPr>
              <a:t>¿Cómo han ido cosas así con su hijo anteriormente?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2400" y="928729"/>
            <a:ext cx="8825782" cy="5776871"/>
          </a:xfrm>
          <a:prstGeom prst="rect">
            <a:avLst/>
          </a:prstGeom>
          <a:noFill/>
          <a:ln w="28575">
            <a:solidFill>
              <a:schemeClr val="accent3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72663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14">
            <a:extLst>
              <a:ext uri="{FF2B5EF4-FFF2-40B4-BE49-F238E27FC236}">
                <a16:creationId xmlns:a16="http://schemas.microsoft.com/office/drawing/2014/main" id="{F1B0D47D-D1DD-2081-B368-3291797B5EAB}"/>
              </a:ext>
            </a:extLst>
          </p:cNvPr>
          <p:cNvSpPr>
            <a:spLocks/>
          </p:cNvSpPr>
          <p:nvPr/>
        </p:nvSpPr>
        <p:spPr bwMode="auto">
          <a:xfrm>
            <a:off x="0" y="111369"/>
            <a:ext cx="9144000" cy="684011"/>
          </a:xfrm>
          <a:custGeom>
            <a:avLst/>
            <a:gdLst>
              <a:gd name="T0" fmla="+- 0 729 729"/>
              <a:gd name="T1" fmla="*/ T0 w 10781"/>
              <a:gd name="T2" fmla="+- 0 1445 719"/>
              <a:gd name="T3" fmla="*/ 1445 h 726"/>
              <a:gd name="T4" fmla="+- 0 11510 729"/>
              <a:gd name="T5" fmla="*/ T4 w 10781"/>
              <a:gd name="T6" fmla="+- 0 1445 719"/>
              <a:gd name="T7" fmla="*/ 1445 h 726"/>
              <a:gd name="T8" fmla="+- 0 11510 729"/>
              <a:gd name="T9" fmla="*/ T8 w 10781"/>
              <a:gd name="T10" fmla="+- 0 719 719"/>
              <a:gd name="T11" fmla="*/ 719 h 726"/>
              <a:gd name="T12" fmla="+- 0 729 729"/>
              <a:gd name="T13" fmla="*/ T12 w 10781"/>
              <a:gd name="T14" fmla="+- 0 719 719"/>
              <a:gd name="T15" fmla="*/ 719 h 726"/>
              <a:gd name="T16" fmla="+- 0 729 729"/>
              <a:gd name="T17" fmla="*/ T16 w 10781"/>
              <a:gd name="T18" fmla="+- 0 1445 719"/>
              <a:gd name="T19" fmla="*/ 1445 h 72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10781" h="726">
                <a:moveTo>
                  <a:pt x="0" y="726"/>
                </a:moveTo>
                <a:lnTo>
                  <a:pt x="10781" y="726"/>
                </a:lnTo>
                <a:lnTo>
                  <a:pt x="10781" y="0"/>
                </a:lnTo>
                <a:lnTo>
                  <a:pt x="0" y="0"/>
                </a:lnTo>
                <a:lnTo>
                  <a:pt x="0" y="726"/>
                </a:lnTo>
                <a:close/>
              </a:path>
            </a:pathLst>
          </a:custGeom>
          <a:solidFill>
            <a:srgbClr val="BDD6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Title 1">
            <a:extLst>
              <a:ext uri="{FF2B5EF4-FFF2-40B4-BE49-F238E27FC236}">
                <a16:creationId xmlns:a16="http://schemas.microsoft.com/office/drawing/2014/main" id="{1AEB9736-3093-4107-8DC5-78C6B4B22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1100" y="106051"/>
            <a:ext cx="6897580" cy="582623"/>
          </a:xfrm>
        </p:spPr>
        <p:txBody>
          <a:bodyPr>
            <a:normAutofit fontScale="90000"/>
          </a:bodyPr>
          <a:lstStyle/>
          <a:p>
            <a:r>
              <a:rPr lang="es-ES" dirty="0"/>
              <a:t>El blanco de los sentimientos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49E145-5999-564A-882D-F2A759A011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81100" y="1600201"/>
            <a:ext cx="3619500" cy="4406900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2" name="Picture 1" descr="Diagram&#10;&#10;Description automatically generated">
            <a:extLst>
              <a:ext uri="{FF2B5EF4-FFF2-40B4-BE49-F238E27FC236}">
                <a16:creationId xmlns:a16="http://schemas.microsoft.com/office/drawing/2014/main" id="{347E0A60-1B1D-C537-E3F2-819CDF012A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0"/>
          <a:stretch/>
        </p:blipFill>
        <p:spPr>
          <a:xfrm>
            <a:off x="128905" y="872933"/>
            <a:ext cx="4747895" cy="4796358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4A93B54-4917-4481-1591-B3BCEAA4C5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80000" y="1308101"/>
            <a:ext cx="3695700" cy="3035616"/>
          </a:xfrm>
        </p:spPr>
        <p:txBody>
          <a:bodyPr/>
          <a:lstStyle/>
          <a:p>
            <a:r>
              <a:rPr lang="en-US" dirty="0"/>
              <a:t>¡</a:t>
            </a:r>
            <a:r>
              <a:rPr lang="en-US" dirty="0" err="1"/>
              <a:t>Todos</a:t>
            </a:r>
            <a:r>
              <a:rPr lang="en-US" dirty="0"/>
              <a:t> </a:t>
            </a:r>
            <a:r>
              <a:rPr lang="en-US" dirty="0" err="1"/>
              <a:t>pueden</a:t>
            </a:r>
            <a:r>
              <a:rPr lang="en-US" dirty="0"/>
              <a:t> </a:t>
            </a:r>
            <a:r>
              <a:rPr lang="en-US" dirty="0" err="1"/>
              <a:t>usarlo</a:t>
            </a:r>
            <a:r>
              <a:rPr lang="en-US" dirty="0"/>
              <a:t>!</a:t>
            </a:r>
          </a:p>
          <a:p>
            <a:endParaRPr lang="en-US" dirty="0"/>
          </a:p>
          <a:p>
            <a:r>
              <a:rPr lang="es-ES" dirty="0"/>
              <a:t>Parte del enfoque del vocabulario común del programa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0DDAFB-9731-253A-2FD9-E0769DCC1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5" y="51570"/>
            <a:ext cx="812745" cy="82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31842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Diagram&#10;&#10;Description automatically generated">
            <a:extLst>
              <a:ext uri="{FF2B5EF4-FFF2-40B4-BE49-F238E27FC236}">
                <a16:creationId xmlns:a16="http://schemas.microsoft.com/office/drawing/2014/main" id="{39A30AA0-E4C0-8C32-32DB-709EA71D80E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88" y="1070611"/>
            <a:ext cx="4827373" cy="5180965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DA4BD5-D318-9B41-AAFE-589E528A92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00205" y="1349405"/>
            <a:ext cx="3354453" cy="4729529"/>
          </a:xfrm>
        </p:spPr>
        <p:txBody>
          <a:bodyPr>
            <a:normAutofit lnSpcReduction="10000"/>
          </a:bodyPr>
          <a:lstStyle/>
          <a:p>
            <a:r>
              <a:rPr lang="es-ES" dirty="0"/>
              <a:t>Sobre la intensidad emocional, no solo el tipo/calidad)</a:t>
            </a:r>
            <a:endParaRPr lang="en-US" dirty="0"/>
          </a:p>
          <a:p>
            <a:r>
              <a:rPr lang="en-US" b="1" dirty="0"/>
              <a:t>Centro del </a:t>
            </a:r>
            <a:r>
              <a:rPr lang="en-US" b="1" dirty="0" err="1"/>
              <a:t>blanco</a:t>
            </a:r>
            <a:r>
              <a:rPr lang="en-US" b="1" dirty="0"/>
              <a:t>/ </a:t>
            </a:r>
            <a:r>
              <a:rPr lang="en-US" dirty="0"/>
              <a:t>= “</a:t>
            </a:r>
            <a:r>
              <a:rPr lang="en-US" dirty="0" err="1"/>
              <a:t>todo</a:t>
            </a:r>
            <a:r>
              <a:rPr lang="en-US" dirty="0"/>
              <a:t> bien” </a:t>
            </a:r>
          </a:p>
          <a:p>
            <a:endParaRPr lang="en-US" dirty="0"/>
          </a:p>
          <a:p>
            <a:endParaRPr lang="en-US" dirty="0"/>
          </a:p>
          <a:p>
            <a:r>
              <a:rPr lang="es-ES" dirty="0"/>
              <a:t>para que las emociones no se interpongan en el camino</a:t>
            </a:r>
            <a:endParaRPr lang="en-US" dirty="0"/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0453D768-47D9-0F4D-85DD-FB92A2C64C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58885" y="3780084"/>
            <a:ext cx="1588079" cy="916454"/>
          </a:xfrm>
          <a:prstGeom prst="rect">
            <a:avLst/>
          </a:prstGeom>
        </p:spPr>
      </p:pic>
      <p:pic>
        <p:nvPicPr>
          <p:cNvPr id="9" name="Picture 8" descr="Shape&#10;&#10;Description automatically generated">
            <a:extLst>
              <a:ext uri="{FF2B5EF4-FFF2-40B4-BE49-F238E27FC236}">
                <a16:creationId xmlns:a16="http://schemas.microsoft.com/office/drawing/2014/main" id="{1548A01D-74FE-D241-8799-C359B3F7AD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435206" y="2149460"/>
            <a:ext cx="1334328" cy="916453"/>
          </a:xfrm>
          <a:prstGeom prst="rect">
            <a:avLst/>
          </a:prstGeom>
        </p:spPr>
      </p:pic>
      <p:pic>
        <p:nvPicPr>
          <p:cNvPr id="14" name="Picture 13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482729AA-7D8C-4E45-AEDE-5175ADF0E16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4095659" y="2085843"/>
            <a:ext cx="811850" cy="811850"/>
          </a:xfrm>
          <a:prstGeom prst="rect">
            <a:avLst/>
          </a:prstGeom>
        </p:spPr>
      </p:pic>
      <p:pic>
        <p:nvPicPr>
          <p:cNvPr id="17" name="Picture 16" descr="A picture containing logo&#10;&#10;Description automatically generated">
            <a:extLst>
              <a:ext uri="{FF2B5EF4-FFF2-40B4-BE49-F238E27FC236}">
                <a16:creationId xmlns:a16="http://schemas.microsoft.com/office/drawing/2014/main" id="{2A5788F4-AD13-3047-8FC0-A7C0707A717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3474080" y="4776590"/>
            <a:ext cx="1371119" cy="1096895"/>
          </a:xfrm>
          <a:prstGeom prst="rect">
            <a:avLst/>
          </a:prstGeom>
        </p:spPr>
      </p:pic>
      <p:pic>
        <p:nvPicPr>
          <p:cNvPr id="22" name="Picture 21" descr="A picture containing shape&#10;&#10;Description automatically generated">
            <a:extLst>
              <a:ext uri="{FF2B5EF4-FFF2-40B4-BE49-F238E27FC236}">
                <a16:creationId xmlns:a16="http://schemas.microsoft.com/office/drawing/2014/main" id="{4290685C-05D6-FD45-850A-FF7E1D94347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6890705" y="3429000"/>
            <a:ext cx="1187975" cy="830345"/>
          </a:xfrm>
          <a:prstGeom prst="rect">
            <a:avLst/>
          </a:prstGeom>
        </p:spPr>
      </p:pic>
      <p:pic>
        <p:nvPicPr>
          <p:cNvPr id="24" name="Picture 23" descr="Shape, icon&#10;&#10;Description automatically generated">
            <a:extLst>
              <a:ext uri="{FF2B5EF4-FFF2-40B4-BE49-F238E27FC236}">
                <a16:creationId xmlns:a16="http://schemas.microsoft.com/office/drawing/2014/main" id="{D800CAFA-5657-3C4A-AC8B-C07EC8ECF29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1842807" y="2372333"/>
            <a:ext cx="887454" cy="868734"/>
          </a:xfrm>
          <a:prstGeom prst="rect">
            <a:avLst/>
          </a:prstGeom>
        </p:spPr>
      </p:pic>
      <p:pic>
        <p:nvPicPr>
          <p:cNvPr id="26" name="Picture 25" descr="A picture containing clipart, vector graphics&#10;&#10;Description automatically generated">
            <a:extLst>
              <a:ext uri="{FF2B5EF4-FFF2-40B4-BE49-F238E27FC236}">
                <a16:creationId xmlns:a16="http://schemas.microsoft.com/office/drawing/2014/main" id="{5C5BEFF5-E2D5-F44C-B1F9-D0DF29570FB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976544" y="1122763"/>
            <a:ext cx="693639" cy="625051"/>
          </a:xfrm>
          <a:prstGeom prst="rect">
            <a:avLst/>
          </a:prstGeom>
        </p:spPr>
      </p:pic>
      <p:pic>
        <p:nvPicPr>
          <p:cNvPr id="29" name="Picture 28" descr="Logo&#10;&#10;Description automatically generated">
            <a:extLst>
              <a:ext uri="{FF2B5EF4-FFF2-40B4-BE49-F238E27FC236}">
                <a16:creationId xmlns:a16="http://schemas.microsoft.com/office/drawing/2014/main" id="{342C66CE-21AF-6947-A18D-B6DD5772033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837473B0-CC2E-450A-ABE3-18F120FF3D39}">
                <a1611:picAttrSrcUrl xmlns:a1611="http://schemas.microsoft.com/office/drawing/2016/11/main" r:id="rId18"/>
              </a:ext>
            </a:extLst>
          </a:blip>
          <a:stretch>
            <a:fillRect/>
          </a:stretch>
        </p:blipFill>
        <p:spPr>
          <a:xfrm>
            <a:off x="3977320" y="3182250"/>
            <a:ext cx="978167" cy="978167"/>
          </a:xfrm>
          <a:prstGeom prst="rect">
            <a:avLst/>
          </a:prstGeom>
        </p:spPr>
      </p:pic>
      <p:pic>
        <p:nvPicPr>
          <p:cNvPr id="10" name="Picture 9" descr="A picture containing shape&#10;&#10;Description automatically generated">
            <a:extLst>
              <a:ext uri="{FF2B5EF4-FFF2-40B4-BE49-F238E27FC236}">
                <a16:creationId xmlns:a16="http://schemas.microsoft.com/office/drawing/2014/main" id="{48E90B3A-44BA-5C7F-97A2-5EFC2454868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2583152" y="3483405"/>
            <a:ext cx="848918" cy="593358"/>
          </a:xfrm>
          <a:prstGeom prst="rect">
            <a:avLst/>
          </a:prstGeom>
        </p:spPr>
      </p:pic>
      <p:sp>
        <p:nvSpPr>
          <p:cNvPr id="3" name="Freeform 14">
            <a:extLst>
              <a:ext uri="{FF2B5EF4-FFF2-40B4-BE49-F238E27FC236}">
                <a16:creationId xmlns:a16="http://schemas.microsoft.com/office/drawing/2014/main" id="{9BCFB914-71C4-2281-A89A-C2995E6D7F1E}"/>
              </a:ext>
            </a:extLst>
          </p:cNvPr>
          <p:cNvSpPr>
            <a:spLocks/>
          </p:cNvSpPr>
          <p:nvPr/>
        </p:nvSpPr>
        <p:spPr bwMode="auto">
          <a:xfrm>
            <a:off x="0" y="111369"/>
            <a:ext cx="9144000" cy="684011"/>
          </a:xfrm>
          <a:custGeom>
            <a:avLst/>
            <a:gdLst>
              <a:gd name="T0" fmla="+- 0 729 729"/>
              <a:gd name="T1" fmla="*/ T0 w 10781"/>
              <a:gd name="T2" fmla="+- 0 1445 719"/>
              <a:gd name="T3" fmla="*/ 1445 h 726"/>
              <a:gd name="T4" fmla="+- 0 11510 729"/>
              <a:gd name="T5" fmla="*/ T4 w 10781"/>
              <a:gd name="T6" fmla="+- 0 1445 719"/>
              <a:gd name="T7" fmla="*/ 1445 h 726"/>
              <a:gd name="T8" fmla="+- 0 11510 729"/>
              <a:gd name="T9" fmla="*/ T8 w 10781"/>
              <a:gd name="T10" fmla="+- 0 719 719"/>
              <a:gd name="T11" fmla="*/ 719 h 726"/>
              <a:gd name="T12" fmla="+- 0 729 729"/>
              <a:gd name="T13" fmla="*/ T12 w 10781"/>
              <a:gd name="T14" fmla="+- 0 719 719"/>
              <a:gd name="T15" fmla="*/ 719 h 726"/>
              <a:gd name="T16" fmla="+- 0 729 729"/>
              <a:gd name="T17" fmla="*/ T16 w 10781"/>
              <a:gd name="T18" fmla="+- 0 1445 719"/>
              <a:gd name="T19" fmla="*/ 1445 h 72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10781" h="726">
                <a:moveTo>
                  <a:pt x="0" y="726"/>
                </a:moveTo>
                <a:lnTo>
                  <a:pt x="10781" y="726"/>
                </a:lnTo>
                <a:lnTo>
                  <a:pt x="10781" y="0"/>
                </a:lnTo>
                <a:lnTo>
                  <a:pt x="0" y="0"/>
                </a:lnTo>
                <a:lnTo>
                  <a:pt x="0" y="726"/>
                </a:lnTo>
                <a:close/>
              </a:path>
            </a:pathLst>
          </a:custGeom>
          <a:solidFill>
            <a:srgbClr val="BDD6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4F702DA-ED90-1406-EB43-55FB93B8E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1100" y="106051"/>
            <a:ext cx="6897580" cy="582623"/>
          </a:xfrm>
        </p:spPr>
        <p:txBody>
          <a:bodyPr>
            <a:normAutofit fontScale="90000"/>
          </a:bodyPr>
          <a:lstStyle/>
          <a:p>
            <a:r>
              <a:rPr lang="es-ES" dirty="0"/>
              <a:t>El blanco de los sentimientos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1131589-0541-9B13-84C5-803AAD1186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5" y="51570"/>
            <a:ext cx="812745" cy="82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93426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4">
            <a:extLst>
              <a:ext uri="{FF2B5EF4-FFF2-40B4-BE49-F238E27FC236}">
                <a16:creationId xmlns:a16="http://schemas.microsoft.com/office/drawing/2014/main" id="{DECF1D2F-F258-65CF-E9BA-F717CE89B36B}"/>
              </a:ext>
            </a:extLst>
          </p:cNvPr>
          <p:cNvSpPr>
            <a:spLocks/>
          </p:cNvSpPr>
          <p:nvPr/>
        </p:nvSpPr>
        <p:spPr bwMode="auto">
          <a:xfrm>
            <a:off x="0" y="111369"/>
            <a:ext cx="9144000" cy="684011"/>
          </a:xfrm>
          <a:custGeom>
            <a:avLst/>
            <a:gdLst>
              <a:gd name="T0" fmla="+- 0 729 729"/>
              <a:gd name="T1" fmla="*/ T0 w 10781"/>
              <a:gd name="T2" fmla="+- 0 1445 719"/>
              <a:gd name="T3" fmla="*/ 1445 h 726"/>
              <a:gd name="T4" fmla="+- 0 11510 729"/>
              <a:gd name="T5" fmla="*/ T4 w 10781"/>
              <a:gd name="T6" fmla="+- 0 1445 719"/>
              <a:gd name="T7" fmla="*/ 1445 h 726"/>
              <a:gd name="T8" fmla="+- 0 11510 729"/>
              <a:gd name="T9" fmla="*/ T8 w 10781"/>
              <a:gd name="T10" fmla="+- 0 719 719"/>
              <a:gd name="T11" fmla="*/ 719 h 726"/>
              <a:gd name="T12" fmla="+- 0 729 729"/>
              <a:gd name="T13" fmla="*/ T12 w 10781"/>
              <a:gd name="T14" fmla="+- 0 719 719"/>
              <a:gd name="T15" fmla="*/ 719 h 726"/>
              <a:gd name="T16" fmla="+- 0 729 729"/>
              <a:gd name="T17" fmla="*/ T16 w 10781"/>
              <a:gd name="T18" fmla="+- 0 1445 719"/>
              <a:gd name="T19" fmla="*/ 1445 h 72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10781" h="726">
                <a:moveTo>
                  <a:pt x="0" y="726"/>
                </a:moveTo>
                <a:lnTo>
                  <a:pt x="10781" y="726"/>
                </a:lnTo>
                <a:lnTo>
                  <a:pt x="10781" y="0"/>
                </a:lnTo>
                <a:lnTo>
                  <a:pt x="0" y="0"/>
                </a:lnTo>
                <a:lnTo>
                  <a:pt x="0" y="726"/>
                </a:lnTo>
                <a:close/>
              </a:path>
            </a:pathLst>
          </a:custGeom>
          <a:solidFill>
            <a:srgbClr val="BDD6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3600" dirty="0"/>
              <a:t>El blanco de los sentimientos</a:t>
            </a:r>
            <a:endParaRPr kumimoji="0" lang="es-ES" sz="3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63F51EE3-C3A0-7148-4836-C5B28004A2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0"/>
          <a:stretch/>
        </p:blipFill>
        <p:spPr>
          <a:xfrm>
            <a:off x="214035" y="813136"/>
            <a:ext cx="3219539" cy="3237147"/>
          </a:xfrm>
          <a:prstGeom prst="rect">
            <a:avLst/>
          </a:prstGeom>
        </p:spPr>
      </p:pic>
      <p:pic>
        <p:nvPicPr>
          <p:cNvPr id="15" name="Content Placeholder 5">
            <a:extLst>
              <a:ext uri="{FF2B5EF4-FFF2-40B4-BE49-F238E27FC236}">
                <a16:creationId xmlns:a16="http://schemas.microsoft.com/office/drawing/2014/main" id="{98A3E460-C4F5-46A2-A830-3DC00C434B1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410106" y="2139518"/>
            <a:ext cx="5683576" cy="4268477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9139F17-FA28-210F-86AA-70E2A944F9E7}"/>
              </a:ext>
            </a:extLst>
          </p:cNvPr>
          <p:cNvSpPr txBox="1"/>
          <p:nvPr/>
        </p:nvSpPr>
        <p:spPr>
          <a:xfrm>
            <a:off x="3624105" y="3420121"/>
            <a:ext cx="2288424" cy="523220"/>
          </a:xfrm>
          <a:prstGeom prst="rect">
            <a:avLst/>
          </a:prstGeom>
          <a:solidFill>
            <a:srgbClr val="ED8179"/>
          </a:solidFill>
        </p:spPr>
        <p:txBody>
          <a:bodyPr wrap="square" rtlCol="0">
            <a:spAutoFit/>
          </a:bodyPr>
          <a:lstStyle/>
          <a:p>
            <a:r>
              <a:rPr lang="es-AR" sz="1400" dirty="0"/>
              <a:t>4-5 = MUY … enojado, triste, emocionado, ansioso, tonto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6315AA-D1ED-71A8-F3C5-B7D97441666C}"/>
              </a:ext>
            </a:extLst>
          </p:cNvPr>
          <p:cNvSpPr txBox="1"/>
          <p:nvPr/>
        </p:nvSpPr>
        <p:spPr>
          <a:xfrm>
            <a:off x="6071684" y="2394183"/>
            <a:ext cx="2862842" cy="1169551"/>
          </a:xfrm>
          <a:prstGeom prst="rect">
            <a:avLst/>
          </a:prstGeom>
          <a:solidFill>
            <a:srgbClr val="ED8179"/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1400" dirty="0"/>
              <a:t>no pensar con claridad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1400" dirty="0"/>
              <a:t>no tomar buenas decisiones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1400" dirty="0"/>
              <a:t>no en control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1400" dirty="0"/>
              <a:t>obteniendo menos de lo que quieres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BB39B2-465C-889D-DFC8-1666520DECBE}"/>
              </a:ext>
            </a:extLst>
          </p:cNvPr>
          <p:cNvSpPr txBox="1"/>
          <p:nvPr/>
        </p:nvSpPr>
        <p:spPr>
          <a:xfrm>
            <a:off x="3624105" y="4532438"/>
            <a:ext cx="2534682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s-AR" sz="1400" dirty="0"/>
              <a:t>2-3 = un poco… ansioso, frustrado, decepcionado, tonto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DE2FA83-70A8-B99B-EBA5-267E767BF3CE}"/>
              </a:ext>
            </a:extLst>
          </p:cNvPr>
          <p:cNvSpPr txBox="1"/>
          <p:nvPr/>
        </p:nvSpPr>
        <p:spPr>
          <a:xfrm>
            <a:off x="6754963" y="4209272"/>
            <a:ext cx="2096073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s-AR" dirty="0"/>
              <a:t>Es el momento para volver al objetivo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453AA6-E649-03B1-75CE-4BE3588EF470}"/>
              </a:ext>
            </a:extLst>
          </p:cNvPr>
          <p:cNvSpPr txBox="1"/>
          <p:nvPr/>
        </p:nvSpPr>
        <p:spPr>
          <a:xfrm>
            <a:off x="3609784" y="5941924"/>
            <a:ext cx="1637930" cy="307777"/>
          </a:xfrm>
          <a:prstGeom prst="rect">
            <a:avLst/>
          </a:prstGeom>
          <a:solidFill>
            <a:srgbClr val="66FF66"/>
          </a:solidFill>
        </p:spPr>
        <p:txBody>
          <a:bodyPr wrap="square">
            <a:spAutoFit/>
          </a:bodyPr>
          <a:lstStyle/>
          <a:p>
            <a:r>
              <a:rPr lang="es-AR" sz="1400" dirty="0"/>
              <a:t>1 = Todo bien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DB71C4-3837-F34A-ACCA-D90B45C1D52C}"/>
              </a:ext>
            </a:extLst>
          </p:cNvPr>
          <p:cNvSpPr txBox="1"/>
          <p:nvPr/>
        </p:nvSpPr>
        <p:spPr>
          <a:xfrm>
            <a:off x="5385541" y="5182309"/>
            <a:ext cx="3540107" cy="954107"/>
          </a:xfrm>
          <a:prstGeom prst="rect">
            <a:avLst/>
          </a:prstGeom>
          <a:solidFill>
            <a:srgbClr val="66FF66"/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1400" dirty="0"/>
              <a:t>pensando claramente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1400" dirty="0"/>
              <a:t>más probable de tomar buenas decisiones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1400" dirty="0"/>
              <a:t>en control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1400" dirty="0"/>
              <a:t>obteniendo más de lo que quieres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F9E75F-DC3A-C7B9-2C1E-638E687088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5" y="51570"/>
            <a:ext cx="812745" cy="82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07734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Diagram&#10;&#10;Description automatically generated">
            <a:extLst>
              <a:ext uri="{FF2B5EF4-FFF2-40B4-BE49-F238E27FC236}">
                <a16:creationId xmlns:a16="http://schemas.microsoft.com/office/drawing/2014/main" id="{39A30AA0-E4C0-8C32-32DB-709EA71D80E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88" y="1070611"/>
            <a:ext cx="4827373" cy="5180965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DA4BD5-D318-9B41-AAFE-589E528A92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00205" y="1349405"/>
            <a:ext cx="3354453" cy="472952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err="1"/>
              <a:t>Ejemplo</a:t>
            </a:r>
            <a:r>
              <a:rPr lang="en-US" dirty="0"/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Todo bien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/>
              <a:t>Un poco molesto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/>
              <a:t>Frustrado o decepcionado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/>
              <a:t>Enojado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/>
              <a:t>Muy enojado o demasiado emocionado (fuera de control)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endParaRPr lang="en-US" dirty="0"/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0453D768-47D9-0F4D-85DD-FB92A2C64C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58885" y="3780084"/>
            <a:ext cx="1588079" cy="916454"/>
          </a:xfrm>
          <a:prstGeom prst="rect">
            <a:avLst/>
          </a:prstGeom>
        </p:spPr>
      </p:pic>
      <p:pic>
        <p:nvPicPr>
          <p:cNvPr id="9" name="Picture 8" descr="Shape&#10;&#10;Description automatically generated">
            <a:extLst>
              <a:ext uri="{FF2B5EF4-FFF2-40B4-BE49-F238E27FC236}">
                <a16:creationId xmlns:a16="http://schemas.microsoft.com/office/drawing/2014/main" id="{1548A01D-74FE-D241-8799-C359B3F7AD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435206" y="2149460"/>
            <a:ext cx="1334328" cy="916453"/>
          </a:xfrm>
          <a:prstGeom prst="rect">
            <a:avLst/>
          </a:prstGeom>
        </p:spPr>
      </p:pic>
      <p:pic>
        <p:nvPicPr>
          <p:cNvPr id="14" name="Picture 13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482729AA-7D8C-4E45-AEDE-5175ADF0E16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4095659" y="2085843"/>
            <a:ext cx="811850" cy="811850"/>
          </a:xfrm>
          <a:prstGeom prst="rect">
            <a:avLst/>
          </a:prstGeom>
        </p:spPr>
      </p:pic>
      <p:pic>
        <p:nvPicPr>
          <p:cNvPr id="17" name="Picture 16" descr="A picture containing logo&#10;&#10;Description automatically generated">
            <a:extLst>
              <a:ext uri="{FF2B5EF4-FFF2-40B4-BE49-F238E27FC236}">
                <a16:creationId xmlns:a16="http://schemas.microsoft.com/office/drawing/2014/main" id="{2A5788F4-AD13-3047-8FC0-A7C0707A717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3474080" y="4776590"/>
            <a:ext cx="1371119" cy="1096895"/>
          </a:xfrm>
          <a:prstGeom prst="rect">
            <a:avLst/>
          </a:prstGeom>
        </p:spPr>
      </p:pic>
      <p:pic>
        <p:nvPicPr>
          <p:cNvPr id="24" name="Picture 23" descr="Shape, icon&#10;&#10;Description automatically generated">
            <a:extLst>
              <a:ext uri="{FF2B5EF4-FFF2-40B4-BE49-F238E27FC236}">
                <a16:creationId xmlns:a16="http://schemas.microsoft.com/office/drawing/2014/main" id="{D800CAFA-5657-3C4A-AC8B-C07EC8ECF29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1842807" y="2372333"/>
            <a:ext cx="887454" cy="868734"/>
          </a:xfrm>
          <a:prstGeom prst="rect">
            <a:avLst/>
          </a:prstGeom>
        </p:spPr>
      </p:pic>
      <p:pic>
        <p:nvPicPr>
          <p:cNvPr id="26" name="Picture 25" descr="A picture containing clipart, vector graphics&#10;&#10;Description automatically generated">
            <a:extLst>
              <a:ext uri="{FF2B5EF4-FFF2-40B4-BE49-F238E27FC236}">
                <a16:creationId xmlns:a16="http://schemas.microsoft.com/office/drawing/2014/main" id="{5C5BEFF5-E2D5-F44C-B1F9-D0DF29570FB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976544" y="1122763"/>
            <a:ext cx="693639" cy="625051"/>
          </a:xfrm>
          <a:prstGeom prst="rect">
            <a:avLst/>
          </a:prstGeom>
        </p:spPr>
      </p:pic>
      <p:pic>
        <p:nvPicPr>
          <p:cNvPr id="29" name="Picture 28" descr="Logo&#10;&#10;Description automatically generated">
            <a:extLst>
              <a:ext uri="{FF2B5EF4-FFF2-40B4-BE49-F238E27FC236}">
                <a16:creationId xmlns:a16="http://schemas.microsoft.com/office/drawing/2014/main" id="{342C66CE-21AF-6947-A18D-B6DD5772033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3977320" y="3182250"/>
            <a:ext cx="978167" cy="978167"/>
          </a:xfrm>
          <a:prstGeom prst="rect">
            <a:avLst/>
          </a:prstGeom>
        </p:spPr>
      </p:pic>
      <p:pic>
        <p:nvPicPr>
          <p:cNvPr id="10" name="Picture 9" descr="A picture containing shape&#10;&#10;Description automatically generated">
            <a:extLst>
              <a:ext uri="{FF2B5EF4-FFF2-40B4-BE49-F238E27FC236}">
                <a16:creationId xmlns:a16="http://schemas.microsoft.com/office/drawing/2014/main" id="{48E90B3A-44BA-5C7F-97A2-5EFC2454868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837473B0-CC2E-450A-ABE3-18F120FF3D39}">
                <a1611:picAttrSrcUrl xmlns:a1611="http://schemas.microsoft.com/office/drawing/2016/11/main" r:id="rId18"/>
              </a:ext>
            </a:extLst>
          </a:blip>
          <a:stretch>
            <a:fillRect/>
          </a:stretch>
        </p:blipFill>
        <p:spPr>
          <a:xfrm>
            <a:off x="2583152" y="3483405"/>
            <a:ext cx="848918" cy="593358"/>
          </a:xfrm>
          <a:prstGeom prst="rect">
            <a:avLst/>
          </a:prstGeom>
        </p:spPr>
      </p:pic>
      <p:sp>
        <p:nvSpPr>
          <p:cNvPr id="3" name="Freeform 14">
            <a:extLst>
              <a:ext uri="{FF2B5EF4-FFF2-40B4-BE49-F238E27FC236}">
                <a16:creationId xmlns:a16="http://schemas.microsoft.com/office/drawing/2014/main" id="{9BCFB914-71C4-2281-A89A-C2995E6D7F1E}"/>
              </a:ext>
            </a:extLst>
          </p:cNvPr>
          <p:cNvSpPr>
            <a:spLocks/>
          </p:cNvSpPr>
          <p:nvPr/>
        </p:nvSpPr>
        <p:spPr bwMode="auto">
          <a:xfrm>
            <a:off x="0" y="111369"/>
            <a:ext cx="9144000" cy="684011"/>
          </a:xfrm>
          <a:custGeom>
            <a:avLst/>
            <a:gdLst>
              <a:gd name="T0" fmla="+- 0 729 729"/>
              <a:gd name="T1" fmla="*/ T0 w 10781"/>
              <a:gd name="T2" fmla="+- 0 1445 719"/>
              <a:gd name="T3" fmla="*/ 1445 h 726"/>
              <a:gd name="T4" fmla="+- 0 11510 729"/>
              <a:gd name="T5" fmla="*/ T4 w 10781"/>
              <a:gd name="T6" fmla="+- 0 1445 719"/>
              <a:gd name="T7" fmla="*/ 1445 h 726"/>
              <a:gd name="T8" fmla="+- 0 11510 729"/>
              <a:gd name="T9" fmla="*/ T8 w 10781"/>
              <a:gd name="T10" fmla="+- 0 719 719"/>
              <a:gd name="T11" fmla="*/ 719 h 726"/>
              <a:gd name="T12" fmla="+- 0 729 729"/>
              <a:gd name="T13" fmla="*/ T12 w 10781"/>
              <a:gd name="T14" fmla="+- 0 719 719"/>
              <a:gd name="T15" fmla="*/ 719 h 726"/>
              <a:gd name="T16" fmla="+- 0 729 729"/>
              <a:gd name="T17" fmla="*/ T16 w 10781"/>
              <a:gd name="T18" fmla="+- 0 1445 719"/>
              <a:gd name="T19" fmla="*/ 1445 h 72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10781" h="726">
                <a:moveTo>
                  <a:pt x="0" y="726"/>
                </a:moveTo>
                <a:lnTo>
                  <a:pt x="10781" y="726"/>
                </a:lnTo>
                <a:lnTo>
                  <a:pt x="10781" y="0"/>
                </a:lnTo>
                <a:lnTo>
                  <a:pt x="0" y="0"/>
                </a:lnTo>
                <a:lnTo>
                  <a:pt x="0" y="726"/>
                </a:lnTo>
                <a:close/>
              </a:path>
            </a:pathLst>
          </a:custGeom>
          <a:solidFill>
            <a:srgbClr val="BDD6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4F702DA-ED90-1406-EB43-55FB93B8E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1100" y="106051"/>
            <a:ext cx="6897580" cy="582623"/>
          </a:xfrm>
        </p:spPr>
        <p:txBody>
          <a:bodyPr>
            <a:normAutofit fontScale="90000"/>
          </a:bodyPr>
          <a:lstStyle/>
          <a:p>
            <a:r>
              <a:rPr lang="es-ES" dirty="0"/>
              <a:t>El blanco de los sentimientos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1131589-0541-9B13-84C5-803AAD1186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5" y="51570"/>
            <a:ext cx="812745" cy="82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5750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4">
            <a:extLst>
              <a:ext uri="{FF2B5EF4-FFF2-40B4-BE49-F238E27FC236}">
                <a16:creationId xmlns:a16="http://schemas.microsoft.com/office/drawing/2014/main" id="{9BCFB914-71C4-2281-A89A-C2995E6D7F1E}"/>
              </a:ext>
            </a:extLst>
          </p:cNvPr>
          <p:cNvSpPr>
            <a:spLocks/>
          </p:cNvSpPr>
          <p:nvPr/>
        </p:nvSpPr>
        <p:spPr bwMode="auto">
          <a:xfrm>
            <a:off x="0" y="111369"/>
            <a:ext cx="9144000" cy="684011"/>
          </a:xfrm>
          <a:custGeom>
            <a:avLst/>
            <a:gdLst>
              <a:gd name="T0" fmla="+- 0 729 729"/>
              <a:gd name="T1" fmla="*/ T0 w 10781"/>
              <a:gd name="T2" fmla="+- 0 1445 719"/>
              <a:gd name="T3" fmla="*/ 1445 h 726"/>
              <a:gd name="T4" fmla="+- 0 11510 729"/>
              <a:gd name="T5" fmla="*/ T4 w 10781"/>
              <a:gd name="T6" fmla="+- 0 1445 719"/>
              <a:gd name="T7" fmla="*/ 1445 h 726"/>
              <a:gd name="T8" fmla="+- 0 11510 729"/>
              <a:gd name="T9" fmla="*/ T8 w 10781"/>
              <a:gd name="T10" fmla="+- 0 719 719"/>
              <a:gd name="T11" fmla="*/ 719 h 726"/>
              <a:gd name="T12" fmla="+- 0 729 729"/>
              <a:gd name="T13" fmla="*/ T12 w 10781"/>
              <a:gd name="T14" fmla="+- 0 719 719"/>
              <a:gd name="T15" fmla="*/ 719 h 726"/>
              <a:gd name="T16" fmla="+- 0 729 729"/>
              <a:gd name="T17" fmla="*/ T16 w 10781"/>
              <a:gd name="T18" fmla="+- 0 1445 719"/>
              <a:gd name="T19" fmla="*/ 1445 h 72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10781" h="726">
                <a:moveTo>
                  <a:pt x="0" y="726"/>
                </a:moveTo>
                <a:lnTo>
                  <a:pt x="10781" y="726"/>
                </a:lnTo>
                <a:lnTo>
                  <a:pt x="10781" y="0"/>
                </a:lnTo>
                <a:lnTo>
                  <a:pt x="0" y="0"/>
                </a:lnTo>
                <a:lnTo>
                  <a:pt x="0" y="726"/>
                </a:lnTo>
                <a:close/>
              </a:path>
            </a:pathLst>
          </a:custGeom>
          <a:solidFill>
            <a:srgbClr val="BDD6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4F702DA-ED90-1406-EB43-55FB93B8E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1100" y="106051"/>
            <a:ext cx="6897580" cy="582623"/>
          </a:xfrm>
        </p:spPr>
        <p:txBody>
          <a:bodyPr>
            <a:normAutofit fontScale="90000"/>
          </a:bodyPr>
          <a:lstStyle/>
          <a:p>
            <a:r>
              <a:rPr lang="es-ES" dirty="0"/>
              <a:t>El blanco de los sentimientos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1131589-0541-9B13-84C5-803AAD1186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5" y="51570"/>
            <a:ext cx="812745" cy="82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9C6D112D-E1F4-2DAD-D43D-324A19024D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2761" y="4662027"/>
            <a:ext cx="8472462" cy="1889693"/>
          </a:xfrm>
        </p:spPr>
        <p:txBody>
          <a:bodyPr/>
          <a:lstStyle/>
          <a:p>
            <a:pPr marL="0" indent="0" algn="ctr">
              <a:buNone/>
            </a:pPr>
            <a:r>
              <a:rPr lang="es-AR" dirty="0"/>
              <a:t>:00-1:36</a:t>
            </a:r>
          </a:p>
          <a:p>
            <a:pPr marL="0" indent="0" algn="ctr">
              <a:buNone/>
            </a:pPr>
            <a:r>
              <a:rPr lang="es-AR" dirty="0">
                <a:hlinkClick r:id="rId3"/>
              </a:rPr>
              <a:t>https://www.youtube.com/watch?v=f42X-R-CYzw</a:t>
            </a:r>
            <a:r>
              <a:rPr lang="es-AR" dirty="0"/>
              <a:t>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F23B56A-9E7A-2392-027D-989D0ACB84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9804" y="1008504"/>
            <a:ext cx="5140171" cy="3327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1609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4">
            <a:extLst>
              <a:ext uri="{FF2B5EF4-FFF2-40B4-BE49-F238E27FC236}">
                <a16:creationId xmlns:a16="http://schemas.microsoft.com/office/drawing/2014/main" id="{F84AB8C8-7C5F-A7F2-0EF6-B1CD7635E1C5}"/>
              </a:ext>
            </a:extLst>
          </p:cNvPr>
          <p:cNvSpPr>
            <a:spLocks/>
          </p:cNvSpPr>
          <p:nvPr/>
        </p:nvSpPr>
        <p:spPr bwMode="auto">
          <a:xfrm>
            <a:off x="0" y="111369"/>
            <a:ext cx="9144000" cy="1104872"/>
          </a:xfrm>
          <a:custGeom>
            <a:avLst/>
            <a:gdLst>
              <a:gd name="T0" fmla="+- 0 729 729"/>
              <a:gd name="T1" fmla="*/ T0 w 10781"/>
              <a:gd name="T2" fmla="+- 0 1445 719"/>
              <a:gd name="T3" fmla="*/ 1445 h 726"/>
              <a:gd name="T4" fmla="+- 0 11510 729"/>
              <a:gd name="T5" fmla="*/ T4 w 10781"/>
              <a:gd name="T6" fmla="+- 0 1445 719"/>
              <a:gd name="T7" fmla="*/ 1445 h 726"/>
              <a:gd name="T8" fmla="+- 0 11510 729"/>
              <a:gd name="T9" fmla="*/ T8 w 10781"/>
              <a:gd name="T10" fmla="+- 0 719 719"/>
              <a:gd name="T11" fmla="*/ 719 h 726"/>
              <a:gd name="T12" fmla="+- 0 729 729"/>
              <a:gd name="T13" fmla="*/ T12 w 10781"/>
              <a:gd name="T14" fmla="+- 0 719 719"/>
              <a:gd name="T15" fmla="*/ 719 h 726"/>
              <a:gd name="T16" fmla="+- 0 729 729"/>
              <a:gd name="T17" fmla="*/ T16 w 10781"/>
              <a:gd name="T18" fmla="+- 0 1445 719"/>
              <a:gd name="T19" fmla="*/ 1445 h 72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10781" h="726">
                <a:moveTo>
                  <a:pt x="0" y="726"/>
                </a:moveTo>
                <a:lnTo>
                  <a:pt x="10781" y="726"/>
                </a:lnTo>
                <a:lnTo>
                  <a:pt x="10781" y="0"/>
                </a:lnTo>
                <a:lnTo>
                  <a:pt x="0" y="0"/>
                </a:lnTo>
                <a:lnTo>
                  <a:pt x="0" y="726"/>
                </a:lnTo>
                <a:close/>
              </a:path>
            </a:pathLst>
          </a:custGeom>
          <a:solidFill>
            <a:srgbClr val="BDD6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DBDCE5-58F7-3346-B982-21D9068C1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256" y="109280"/>
            <a:ext cx="7834443" cy="1262253"/>
          </a:xfrm>
        </p:spPr>
        <p:txBody>
          <a:bodyPr>
            <a:noAutofit/>
          </a:bodyPr>
          <a:lstStyle/>
          <a:p>
            <a:r>
              <a:rPr lang="es-AR" sz="3200" dirty="0"/>
              <a:t>Se integra fácilmente con las palabras que apoyan a la flexibilidad: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898011-521A-5D4A-ABF4-C4CF16DB6CBC}"/>
              </a:ext>
            </a:extLst>
          </p:cNvPr>
          <p:cNvSpPr txBox="1"/>
          <p:nvPr/>
        </p:nvSpPr>
        <p:spPr>
          <a:xfrm>
            <a:off x="4705165" y="1371534"/>
            <a:ext cx="42620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Me siento enojado en el nivel "4" y no tengo ganas de ser flexible en este momento. Voy a volver a un 1 o 2 y luego pensar en cómo podría </a:t>
            </a:r>
            <a:r>
              <a:rPr lang="es-ES" sz="2400" b="1" dirty="0">
                <a:solidFill>
                  <a:srgbClr val="7030A0"/>
                </a:solidFill>
              </a:rPr>
              <a:t>ser flexible </a:t>
            </a:r>
            <a:r>
              <a:rPr lang="es-ES" sz="2400" dirty="0"/>
              <a:t>y llegar a un </a:t>
            </a:r>
            <a:r>
              <a:rPr lang="es-ES" sz="2400" b="1" dirty="0">
                <a:solidFill>
                  <a:srgbClr val="FFC000"/>
                </a:solidFill>
              </a:rPr>
              <a:t>acuerdo</a:t>
            </a:r>
            <a:r>
              <a:rPr lang="es-ES" sz="2400" dirty="0"/>
              <a:t>.</a:t>
            </a:r>
            <a:endParaRPr lang="en-US" sz="2400" dirty="0">
              <a:solidFill>
                <a:schemeClr val="accent4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BC0B19-2873-9145-AD21-A00B2DACB1B5}"/>
              </a:ext>
            </a:extLst>
          </p:cNvPr>
          <p:cNvSpPr txBox="1"/>
          <p:nvPr/>
        </p:nvSpPr>
        <p:spPr>
          <a:xfrm>
            <a:off x="4858477" y="3967997"/>
            <a:ext cx="42620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Esto se siente como un </a:t>
            </a:r>
            <a:r>
              <a:rPr lang="es-ES" sz="2400" b="1" dirty="0">
                <a:solidFill>
                  <a:schemeClr val="accent6"/>
                </a:solidFill>
              </a:rPr>
              <a:t>problema grande </a:t>
            </a:r>
            <a:r>
              <a:rPr lang="es-ES" sz="2400" dirty="0"/>
              <a:t>y estoy decepcionado en el nivel "5". Voy a volver a un 1 o 2 para poder pensar en cómo puedo convertir esto en un </a:t>
            </a:r>
            <a:r>
              <a:rPr lang="es-ES" sz="2400" b="1" dirty="0">
                <a:solidFill>
                  <a:schemeClr val="accent6"/>
                </a:solidFill>
              </a:rPr>
              <a:t>problema pequeño</a:t>
            </a:r>
            <a:r>
              <a:rPr lang="es-ES" sz="2400" dirty="0"/>
              <a:t>.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036BED-7925-90B8-459E-EC0CEF26CA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5" y="166984"/>
            <a:ext cx="812745" cy="82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77C31B7-C21F-2659-B640-597A691677E1}"/>
              </a:ext>
            </a:extLst>
          </p:cNvPr>
          <p:cNvSpPr txBox="1"/>
          <p:nvPr/>
        </p:nvSpPr>
        <p:spPr>
          <a:xfrm>
            <a:off x="457200" y="1677896"/>
            <a:ext cx="4114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“Ser flexible”</a:t>
            </a: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</a:t>
            </a:r>
            <a:r>
              <a:rPr lang="es-MX" sz="2400" b="1" dirty="0">
                <a:solidFill>
                  <a:srgbClr val="00B0F0"/>
                </a:solidFill>
                <a:latin typeface="Calibri"/>
              </a:rPr>
              <a:t>B</a:t>
            </a: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loqueado y Desbloqueado”</a:t>
            </a:r>
            <a:endParaRPr lang="es-MX" sz="2400" b="1" dirty="0">
              <a:solidFill>
                <a:srgbClr val="00B0F0"/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4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“Plan A/ Plan B”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4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defTabSz="914400">
              <a:defRPr/>
            </a:pP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“Acuerdo”</a:t>
            </a:r>
          </a:p>
          <a:p>
            <a:pPr defTabSz="914400">
              <a:defRPr/>
            </a:pPr>
            <a:endParaRPr kumimoji="0" lang="es-MX" sz="2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defTabSz="914400">
              <a:defRPr/>
            </a:pP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“Opción/No hay opción”</a:t>
            </a:r>
            <a:endParaRPr kumimoji="0" lang="es-MX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400" b="1" i="0" u="none" strike="noStrike" kern="1200" cap="none" spc="0" normalizeH="0" baseline="0" noProof="0" dirty="0">
              <a:ln>
                <a:noFill/>
              </a:ln>
              <a:solidFill>
                <a:srgbClr val="F7964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“Problema Grande/ problema pequeño”</a:t>
            </a:r>
            <a:endParaRPr kumimoji="0" lang="es-MX" sz="2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2684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/>
          <p:cNvSpPr>
            <a:spLocks/>
          </p:cNvSpPr>
          <p:nvPr/>
        </p:nvSpPr>
        <p:spPr bwMode="auto">
          <a:xfrm>
            <a:off x="0" y="111369"/>
            <a:ext cx="9144000" cy="684011"/>
          </a:xfrm>
          <a:custGeom>
            <a:avLst/>
            <a:gdLst>
              <a:gd name="T0" fmla="+- 0 729 729"/>
              <a:gd name="T1" fmla="*/ T0 w 10781"/>
              <a:gd name="T2" fmla="+- 0 1445 719"/>
              <a:gd name="T3" fmla="*/ 1445 h 726"/>
              <a:gd name="T4" fmla="+- 0 11510 729"/>
              <a:gd name="T5" fmla="*/ T4 w 10781"/>
              <a:gd name="T6" fmla="+- 0 1445 719"/>
              <a:gd name="T7" fmla="*/ 1445 h 726"/>
              <a:gd name="T8" fmla="+- 0 11510 729"/>
              <a:gd name="T9" fmla="*/ T8 w 10781"/>
              <a:gd name="T10" fmla="+- 0 719 719"/>
              <a:gd name="T11" fmla="*/ 719 h 726"/>
              <a:gd name="T12" fmla="+- 0 729 729"/>
              <a:gd name="T13" fmla="*/ T12 w 10781"/>
              <a:gd name="T14" fmla="+- 0 719 719"/>
              <a:gd name="T15" fmla="*/ 719 h 726"/>
              <a:gd name="T16" fmla="+- 0 729 729"/>
              <a:gd name="T17" fmla="*/ T16 w 10781"/>
              <a:gd name="T18" fmla="+- 0 1445 719"/>
              <a:gd name="T19" fmla="*/ 1445 h 72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10781" h="726">
                <a:moveTo>
                  <a:pt x="0" y="726"/>
                </a:moveTo>
                <a:lnTo>
                  <a:pt x="10781" y="726"/>
                </a:lnTo>
                <a:lnTo>
                  <a:pt x="10781" y="0"/>
                </a:lnTo>
                <a:lnTo>
                  <a:pt x="0" y="0"/>
                </a:lnTo>
                <a:lnTo>
                  <a:pt x="0" y="726"/>
                </a:lnTo>
                <a:close/>
              </a:path>
            </a:pathLst>
          </a:custGeom>
          <a:solidFill>
            <a:srgbClr val="BDD6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5" y="42692"/>
            <a:ext cx="812745" cy="82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63638" y="160985"/>
            <a:ext cx="910690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Las emociones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3638" y="2018765"/>
            <a:ext cx="8610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¿Preguntas?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3200" dirty="0">
              <a:solidFill>
                <a:prstClr val="black"/>
              </a:solidFill>
              <a:latin typeface="Calibri"/>
            </a:endParaRPr>
          </a:p>
          <a:p>
            <a:pPr lvl="0" algn="ctr" defTabSz="914400">
              <a:defRPr/>
            </a:pPr>
            <a:r>
              <a:rPr lang="es-ES" sz="3200" dirty="0">
                <a:solidFill>
                  <a:prstClr val="black"/>
                </a:solidFill>
              </a:rPr>
              <a:t>¿Alguna experiencia usando una herramienta como esta con su hijo anteriormente?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2400" y="928729"/>
            <a:ext cx="8825782" cy="5776871"/>
          </a:xfrm>
          <a:prstGeom prst="rect">
            <a:avLst/>
          </a:prstGeom>
          <a:noFill/>
          <a:ln w="28575">
            <a:solidFill>
              <a:schemeClr val="accent3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53134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4FF24C0-C0A7-90FA-BB80-F8E0C9D322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638592"/>
            <a:ext cx="1993572" cy="2536408"/>
          </a:xfrm>
          <a:prstGeom prst="rect">
            <a:avLst/>
          </a:prstGeom>
          <a:effectLst>
            <a:outerShdw blurRad="152400" dist="165100" dir="90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0A46B28-9A46-0AB0-EE4F-350C2B1DB7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70"/>
          <a:stretch/>
        </p:blipFill>
        <p:spPr>
          <a:xfrm>
            <a:off x="3262400" y="0"/>
            <a:ext cx="5193813" cy="6791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9586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2D54956-16EB-6033-83E2-094685761A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5" y="106533"/>
            <a:ext cx="4169859" cy="53621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217F604-8AB3-E784-D92E-F4C094E6A1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3154" y="994298"/>
            <a:ext cx="4348700" cy="566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263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8707" y="2264030"/>
            <a:ext cx="7772400" cy="1470025"/>
          </a:xfrm>
        </p:spPr>
        <p:txBody>
          <a:bodyPr/>
          <a:lstStyle/>
          <a:p>
            <a:r>
              <a:rPr lang="es-ES" b="1" i="1" dirty="0" err="1">
                <a:latin typeface="Century Gothic" pitchFamily="34" charset="0"/>
              </a:rPr>
              <a:t>Unstuck</a:t>
            </a:r>
            <a:r>
              <a:rPr lang="es-ES" b="1" i="1" dirty="0">
                <a:latin typeface="Century Gothic" pitchFamily="34" charset="0"/>
              </a:rPr>
              <a:t> and </a:t>
            </a:r>
            <a:r>
              <a:rPr lang="es-ES" b="1" i="1" dirty="0" err="1">
                <a:latin typeface="Century Gothic" pitchFamily="34" charset="0"/>
              </a:rPr>
              <a:t>On</a:t>
            </a:r>
            <a:r>
              <a:rPr lang="es-ES" b="1" i="1" dirty="0">
                <a:latin typeface="Century Gothic" pitchFamily="34" charset="0"/>
              </a:rPr>
              <a:t> Target!</a:t>
            </a:r>
            <a:br>
              <a:rPr lang="es-ES" b="1" i="1" dirty="0">
                <a:latin typeface="Century Gothic" pitchFamily="34" charset="0"/>
              </a:rPr>
            </a:br>
            <a:endParaRPr lang="es-ES" i="1" dirty="0">
              <a:latin typeface="Century Gothic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00400"/>
            <a:ext cx="6400800" cy="1905000"/>
          </a:xfrm>
        </p:spPr>
        <p:txBody>
          <a:bodyPr/>
          <a:lstStyle/>
          <a:p>
            <a:r>
              <a:rPr lang="es-ES" dirty="0">
                <a:solidFill>
                  <a:schemeClr val="tx1"/>
                </a:solidFill>
                <a:latin typeface="Century Gothic" pitchFamily="34" charset="0"/>
              </a:rPr>
              <a:t>Sesión Familiar #5</a:t>
            </a: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0" y="111369"/>
            <a:ext cx="9144000" cy="684011"/>
          </a:xfrm>
          <a:custGeom>
            <a:avLst/>
            <a:gdLst>
              <a:gd name="T0" fmla="+- 0 729 729"/>
              <a:gd name="T1" fmla="*/ T0 w 10781"/>
              <a:gd name="T2" fmla="+- 0 1445 719"/>
              <a:gd name="T3" fmla="*/ 1445 h 726"/>
              <a:gd name="T4" fmla="+- 0 11510 729"/>
              <a:gd name="T5" fmla="*/ T4 w 10781"/>
              <a:gd name="T6" fmla="+- 0 1445 719"/>
              <a:gd name="T7" fmla="*/ 1445 h 726"/>
              <a:gd name="T8" fmla="+- 0 11510 729"/>
              <a:gd name="T9" fmla="*/ T8 w 10781"/>
              <a:gd name="T10" fmla="+- 0 719 719"/>
              <a:gd name="T11" fmla="*/ 719 h 726"/>
              <a:gd name="T12" fmla="+- 0 729 729"/>
              <a:gd name="T13" fmla="*/ T12 w 10781"/>
              <a:gd name="T14" fmla="+- 0 719 719"/>
              <a:gd name="T15" fmla="*/ 719 h 726"/>
              <a:gd name="T16" fmla="+- 0 729 729"/>
              <a:gd name="T17" fmla="*/ T16 w 10781"/>
              <a:gd name="T18" fmla="+- 0 1445 719"/>
              <a:gd name="T19" fmla="*/ 1445 h 72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10781" h="726">
                <a:moveTo>
                  <a:pt x="0" y="726"/>
                </a:moveTo>
                <a:lnTo>
                  <a:pt x="10781" y="726"/>
                </a:lnTo>
                <a:lnTo>
                  <a:pt x="10781" y="0"/>
                </a:lnTo>
                <a:lnTo>
                  <a:pt x="0" y="0"/>
                </a:lnTo>
                <a:lnTo>
                  <a:pt x="0" y="726"/>
                </a:lnTo>
                <a:close/>
              </a:path>
            </a:pathLst>
          </a:custGeom>
          <a:solidFill>
            <a:srgbClr val="BDD6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5" y="42692"/>
            <a:ext cx="812745" cy="82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" name="Group 2"/>
          <p:cNvGrpSpPr>
            <a:grpSpLocks/>
          </p:cNvGrpSpPr>
          <p:nvPr/>
        </p:nvGrpSpPr>
        <p:grpSpPr bwMode="auto">
          <a:xfrm flipV="1">
            <a:off x="307473" y="4114800"/>
            <a:ext cx="1785937" cy="2411412"/>
            <a:chOff x="6589" y="2087"/>
            <a:chExt cx="3372" cy="4379"/>
          </a:xfrm>
        </p:grpSpPr>
        <p:pic>
          <p:nvPicPr>
            <p:cNvPr id="30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9" y="2087"/>
              <a:ext cx="3372" cy="4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1" name="Group 4"/>
            <p:cNvGrpSpPr>
              <a:grpSpLocks/>
            </p:cNvGrpSpPr>
            <p:nvPr/>
          </p:nvGrpSpPr>
          <p:grpSpPr bwMode="auto">
            <a:xfrm>
              <a:off x="8887" y="3201"/>
              <a:ext cx="2" cy="80"/>
              <a:chOff x="-106290113" y="-105152799"/>
              <a:chExt cx="2" cy="80"/>
            </a:xfrm>
          </p:grpSpPr>
          <p:sp>
            <p:nvSpPr>
              <p:cNvPr id="38" name="Freeform 5"/>
              <p:cNvSpPr>
                <a:spLocks/>
              </p:cNvSpPr>
              <p:nvPr/>
            </p:nvSpPr>
            <p:spPr bwMode="auto">
              <a:xfrm>
                <a:off x="-106290113" y="-105152799"/>
                <a:ext cx="2" cy="80"/>
              </a:xfrm>
              <a:custGeom>
                <a:avLst/>
                <a:gdLst>
                  <a:gd name="T0" fmla="+- 0 1685 1685"/>
                  <a:gd name="T1" fmla="*/ 1685 h 80"/>
                  <a:gd name="T2" fmla="+- 0 1765 1685"/>
                  <a:gd name="T3" fmla="*/ 1765 h 80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80">
                    <a:moveTo>
                      <a:pt x="0" y="0"/>
                    </a:moveTo>
                    <a:lnTo>
                      <a:pt x="0" y="80"/>
                    </a:lnTo>
                  </a:path>
                </a:pathLst>
              </a:custGeom>
              <a:noFill/>
              <a:ln w="457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2" name="Group 6"/>
            <p:cNvGrpSpPr>
              <a:grpSpLocks/>
            </p:cNvGrpSpPr>
            <p:nvPr/>
          </p:nvGrpSpPr>
          <p:grpSpPr bwMode="auto">
            <a:xfrm>
              <a:off x="7703" y="2095"/>
              <a:ext cx="80" cy="2"/>
              <a:chOff x="-106291297" y="-105153905"/>
              <a:chExt cx="80" cy="2"/>
            </a:xfrm>
          </p:grpSpPr>
          <p:sp>
            <p:nvSpPr>
              <p:cNvPr id="37" name="Freeform 7"/>
              <p:cNvSpPr>
                <a:spLocks/>
              </p:cNvSpPr>
              <p:nvPr/>
            </p:nvSpPr>
            <p:spPr bwMode="auto">
              <a:xfrm>
                <a:off x="-106291297" y="-105153905"/>
                <a:ext cx="80" cy="2"/>
              </a:xfrm>
              <a:custGeom>
                <a:avLst/>
                <a:gdLst>
                  <a:gd name="T0" fmla="+- 0 9157 9157"/>
                  <a:gd name="T1" fmla="*/ T0 w 80"/>
                  <a:gd name="T2" fmla="+- 0 9237 9157"/>
                  <a:gd name="T3" fmla="*/ T2 w 80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80">
                    <a:moveTo>
                      <a:pt x="0" y="0"/>
                    </a:moveTo>
                    <a:lnTo>
                      <a:pt x="80" y="0"/>
                    </a:lnTo>
                  </a:path>
                </a:pathLst>
              </a:custGeom>
              <a:noFill/>
              <a:ln w="457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3" name="Group 8"/>
            <p:cNvGrpSpPr>
              <a:grpSpLocks/>
            </p:cNvGrpSpPr>
            <p:nvPr/>
          </p:nvGrpSpPr>
          <p:grpSpPr bwMode="auto">
            <a:xfrm>
              <a:off x="6596" y="3199"/>
              <a:ext cx="2" cy="80"/>
              <a:chOff x="-106292404" y="-105152801"/>
              <a:chExt cx="2" cy="80"/>
            </a:xfrm>
          </p:grpSpPr>
          <p:sp>
            <p:nvSpPr>
              <p:cNvPr id="36" name="Freeform 9"/>
              <p:cNvSpPr>
                <a:spLocks/>
              </p:cNvSpPr>
              <p:nvPr/>
            </p:nvSpPr>
            <p:spPr bwMode="auto">
              <a:xfrm>
                <a:off x="-106292404" y="-105152801"/>
                <a:ext cx="2" cy="80"/>
              </a:xfrm>
              <a:custGeom>
                <a:avLst/>
                <a:gdLst>
                  <a:gd name="T0" fmla="+- 0 1683 1683"/>
                  <a:gd name="T1" fmla="*/ 1683 h 80"/>
                  <a:gd name="T2" fmla="+- 0 1763 1683"/>
                  <a:gd name="T3" fmla="*/ 1763 h 80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80">
                    <a:moveTo>
                      <a:pt x="0" y="0"/>
                    </a:moveTo>
                    <a:lnTo>
                      <a:pt x="0" y="80"/>
                    </a:lnTo>
                  </a:path>
                </a:pathLst>
              </a:custGeom>
              <a:noFill/>
              <a:ln w="457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4" name="Group 10"/>
            <p:cNvGrpSpPr>
              <a:grpSpLocks/>
            </p:cNvGrpSpPr>
            <p:nvPr/>
          </p:nvGrpSpPr>
          <p:grpSpPr bwMode="auto">
            <a:xfrm>
              <a:off x="7701" y="4386"/>
              <a:ext cx="80" cy="2"/>
              <a:chOff x="-106291299" y="-105151614"/>
              <a:chExt cx="80" cy="2"/>
            </a:xfrm>
          </p:grpSpPr>
          <p:sp>
            <p:nvSpPr>
              <p:cNvPr id="35" name="Freeform 11"/>
              <p:cNvSpPr>
                <a:spLocks/>
              </p:cNvSpPr>
              <p:nvPr/>
            </p:nvSpPr>
            <p:spPr bwMode="auto">
              <a:xfrm>
                <a:off x="-106291299" y="-105151614"/>
                <a:ext cx="80" cy="2"/>
              </a:xfrm>
              <a:custGeom>
                <a:avLst/>
                <a:gdLst>
                  <a:gd name="T0" fmla="+- 0 9155 9155"/>
                  <a:gd name="T1" fmla="*/ T0 w 80"/>
                  <a:gd name="T2" fmla="+- 0 9235 9155"/>
                  <a:gd name="T3" fmla="*/ T2 w 80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80">
                    <a:moveTo>
                      <a:pt x="0" y="0"/>
                    </a:moveTo>
                    <a:lnTo>
                      <a:pt x="80" y="0"/>
                    </a:lnTo>
                  </a:path>
                </a:pathLst>
              </a:custGeom>
              <a:noFill/>
              <a:ln w="457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27" name="Rectangle 26"/>
          <p:cNvSpPr/>
          <p:nvPr/>
        </p:nvSpPr>
        <p:spPr>
          <a:xfrm>
            <a:off x="152400" y="928729"/>
            <a:ext cx="8825782" cy="5776871"/>
          </a:xfrm>
          <a:prstGeom prst="rect">
            <a:avLst/>
          </a:prstGeom>
          <a:noFill/>
          <a:ln w="28575">
            <a:solidFill>
              <a:schemeClr val="accent3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8" name="Group 2"/>
          <p:cNvGrpSpPr>
            <a:grpSpLocks/>
          </p:cNvGrpSpPr>
          <p:nvPr/>
        </p:nvGrpSpPr>
        <p:grpSpPr bwMode="auto">
          <a:xfrm>
            <a:off x="7102439" y="1137228"/>
            <a:ext cx="1785937" cy="2411412"/>
            <a:chOff x="6589" y="2087"/>
            <a:chExt cx="3372" cy="4379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9" y="2087"/>
              <a:ext cx="3372" cy="4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9" name="Group 4"/>
            <p:cNvGrpSpPr>
              <a:grpSpLocks/>
            </p:cNvGrpSpPr>
            <p:nvPr/>
          </p:nvGrpSpPr>
          <p:grpSpPr bwMode="auto">
            <a:xfrm>
              <a:off x="8887" y="3201"/>
              <a:ext cx="2" cy="80"/>
              <a:chOff x="-106290113" y="-105152799"/>
              <a:chExt cx="2" cy="80"/>
            </a:xfrm>
          </p:grpSpPr>
          <p:sp>
            <p:nvSpPr>
              <p:cNvPr id="26" name="Freeform 5"/>
              <p:cNvSpPr>
                <a:spLocks/>
              </p:cNvSpPr>
              <p:nvPr/>
            </p:nvSpPr>
            <p:spPr bwMode="auto">
              <a:xfrm>
                <a:off x="-106290113" y="-105152799"/>
                <a:ext cx="2" cy="80"/>
              </a:xfrm>
              <a:custGeom>
                <a:avLst/>
                <a:gdLst>
                  <a:gd name="T0" fmla="+- 0 1685 1685"/>
                  <a:gd name="T1" fmla="*/ 1685 h 80"/>
                  <a:gd name="T2" fmla="+- 0 1765 1685"/>
                  <a:gd name="T3" fmla="*/ 1765 h 80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80">
                    <a:moveTo>
                      <a:pt x="0" y="0"/>
                    </a:moveTo>
                    <a:lnTo>
                      <a:pt x="0" y="80"/>
                    </a:lnTo>
                  </a:path>
                </a:pathLst>
              </a:custGeom>
              <a:noFill/>
              <a:ln w="457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0" name="Group 6"/>
            <p:cNvGrpSpPr>
              <a:grpSpLocks/>
            </p:cNvGrpSpPr>
            <p:nvPr/>
          </p:nvGrpSpPr>
          <p:grpSpPr bwMode="auto">
            <a:xfrm>
              <a:off x="7703" y="2095"/>
              <a:ext cx="80" cy="2"/>
              <a:chOff x="-106291297" y="-105153905"/>
              <a:chExt cx="80" cy="2"/>
            </a:xfrm>
          </p:grpSpPr>
          <p:sp>
            <p:nvSpPr>
              <p:cNvPr id="25" name="Freeform 7"/>
              <p:cNvSpPr>
                <a:spLocks/>
              </p:cNvSpPr>
              <p:nvPr/>
            </p:nvSpPr>
            <p:spPr bwMode="auto">
              <a:xfrm>
                <a:off x="-106291297" y="-105153905"/>
                <a:ext cx="80" cy="2"/>
              </a:xfrm>
              <a:custGeom>
                <a:avLst/>
                <a:gdLst>
                  <a:gd name="T0" fmla="+- 0 9157 9157"/>
                  <a:gd name="T1" fmla="*/ T0 w 80"/>
                  <a:gd name="T2" fmla="+- 0 9237 9157"/>
                  <a:gd name="T3" fmla="*/ T2 w 80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80">
                    <a:moveTo>
                      <a:pt x="0" y="0"/>
                    </a:moveTo>
                    <a:lnTo>
                      <a:pt x="80" y="0"/>
                    </a:lnTo>
                  </a:path>
                </a:pathLst>
              </a:custGeom>
              <a:noFill/>
              <a:ln w="457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1" name="Group 8"/>
            <p:cNvGrpSpPr>
              <a:grpSpLocks/>
            </p:cNvGrpSpPr>
            <p:nvPr/>
          </p:nvGrpSpPr>
          <p:grpSpPr bwMode="auto">
            <a:xfrm>
              <a:off x="6596" y="3199"/>
              <a:ext cx="2" cy="80"/>
              <a:chOff x="-106292404" y="-105152801"/>
              <a:chExt cx="2" cy="80"/>
            </a:xfrm>
          </p:grpSpPr>
          <p:sp>
            <p:nvSpPr>
              <p:cNvPr id="24" name="Freeform 9"/>
              <p:cNvSpPr>
                <a:spLocks/>
              </p:cNvSpPr>
              <p:nvPr/>
            </p:nvSpPr>
            <p:spPr bwMode="auto">
              <a:xfrm>
                <a:off x="-106292404" y="-105152801"/>
                <a:ext cx="2" cy="80"/>
              </a:xfrm>
              <a:custGeom>
                <a:avLst/>
                <a:gdLst>
                  <a:gd name="T0" fmla="+- 0 1683 1683"/>
                  <a:gd name="T1" fmla="*/ 1683 h 80"/>
                  <a:gd name="T2" fmla="+- 0 1763 1683"/>
                  <a:gd name="T3" fmla="*/ 1763 h 80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80">
                    <a:moveTo>
                      <a:pt x="0" y="0"/>
                    </a:moveTo>
                    <a:lnTo>
                      <a:pt x="0" y="80"/>
                    </a:lnTo>
                  </a:path>
                </a:pathLst>
              </a:custGeom>
              <a:noFill/>
              <a:ln w="457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2" name="Group 10"/>
            <p:cNvGrpSpPr>
              <a:grpSpLocks/>
            </p:cNvGrpSpPr>
            <p:nvPr/>
          </p:nvGrpSpPr>
          <p:grpSpPr bwMode="auto">
            <a:xfrm>
              <a:off x="7701" y="4386"/>
              <a:ext cx="80" cy="2"/>
              <a:chOff x="-106291299" y="-105151614"/>
              <a:chExt cx="80" cy="2"/>
            </a:xfrm>
          </p:grpSpPr>
          <p:sp>
            <p:nvSpPr>
              <p:cNvPr id="23" name="Freeform 11"/>
              <p:cNvSpPr>
                <a:spLocks/>
              </p:cNvSpPr>
              <p:nvPr/>
            </p:nvSpPr>
            <p:spPr bwMode="auto">
              <a:xfrm>
                <a:off x="-106291299" y="-105151614"/>
                <a:ext cx="80" cy="2"/>
              </a:xfrm>
              <a:custGeom>
                <a:avLst/>
                <a:gdLst>
                  <a:gd name="T0" fmla="+- 0 9155 9155"/>
                  <a:gd name="T1" fmla="*/ T0 w 80"/>
                  <a:gd name="T2" fmla="+- 0 9235 9155"/>
                  <a:gd name="T3" fmla="*/ T2 w 80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80">
                    <a:moveTo>
                      <a:pt x="0" y="0"/>
                    </a:moveTo>
                    <a:lnTo>
                      <a:pt x="80" y="0"/>
                    </a:lnTo>
                  </a:path>
                </a:pathLst>
              </a:custGeom>
              <a:noFill/>
              <a:ln w="457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28" name="Subtitle 2"/>
          <p:cNvSpPr txBox="1">
            <a:spLocks/>
          </p:cNvSpPr>
          <p:nvPr/>
        </p:nvSpPr>
        <p:spPr>
          <a:xfrm>
            <a:off x="1174391" y="4038600"/>
            <a:ext cx="6781800" cy="1219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64008" indent="0" algn="l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None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None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None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4008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buSzTx/>
              <a:buFont typeface="Georgia"/>
              <a:buNone/>
              <a:tabLst/>
              <a:defRPr/>
            </a:pPr>
            <a:r>
              <a:rPr lang="es-ES" sz="2800" b="1" dirty="0">
                <a:solidFill>
                  <a:prstClr val="black"/>
                </a:solidFill>
                <a:latin typeface="Calibri"/>
              </a:rPr>
              <a:t>I</a:t>
            </a:r>
            <a:r>
              <a:rPr kumimoji="0" lang="es-E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dentificando</a:t>
            </a: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los sentimientos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7ED2DA-1B05-CDEC-311D-8160E09841CD}"/>
              </a:ext>
            </a:extLst>
          </p:cNvPr>
          <p:cNvSpPr txBox="1"/>
          <p:nvPr/>
        </p:nvSpPr>
        <p:spPr>
          <a:xfrm>
            <a:off x="2631194" y="5377679"/>
            <a:ext cx="4576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¡BIENVENIDOS!</a:t>
            </a:r>
          </a:p>
        </p:txBody>
      </p:sp>
    </p:spTree>
    <p:extLst>
      <p:ext uri="{BB962C8B-B14F-4D97-AF65-F5344CB8AC3E}">
        <p14:creationId xmlns:p14="http://schemas.microsoft.com/office/powerpoint/2010/main" val="7565763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196E351C-466C-0F48-903D-51F7907144A5}"/>
              </a:ext>
            </a:extLst>
          </p:cNvPr>
          <p:cNvSpPr txBox="1"/>
          <p:nvPr/>
        </p:nvSpPr>
        <p:spPr>
          <a:xfrm>
            <a:off x="5698671" y="1877945"/>
            <a:ext cx="3312164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/>
              <a:t>Hacemos una PAUSA para PENSAR y usar las habilidades de afrontamiento para volver a acercarnos a “todo bien (1)"</a:t>
            </a:r>
            <a:r>
              <a:rPr lang="es-ES" sz="2800" dirty="0"/>
              <a:t>
</a:t>
            </a:r>
          </a:p>
          <a:p>
            <a:pPr algn="ctr"/>
            <a:r>
              <a:rPr lang="es-ES" sz="2400" dirty="0"/>
              <a:t>Esto nos ayuda...
 - Desbloquearnos
-Alcanzar nuestras metas
-Tener más opciones y control</a:t>
            </a:r>
            <a:endParaRPr lang="en-US" sz="2800" b="1" dirty="0"/>
          </a:p>
        </p:txBody>
      </p:sp>
      <p:pic>
        <p:nvPicPr>
          <p:cNvPr id="3" name="Picture 2" descr="A blue button with black lines&#10;&#10;Description automatically generated">
            <a:extLst>
              <a:ext uri="{FF2B5EF4-FFF2-40B4-BE49-F238E27FC236}">
                <a16:creationId xmlns:a16="http://schemas.microsoft.com/office/drawing/2014/main" id="{B2EDB5A4-1065-F623-3EEC-8B8D13FDB5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398834" y="159798"/>
            <a:ext cx="1522701" cy="16188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2342DF4-CF40-E931-CF11-C49192D519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801" y="0"/>
            <a:ext cx="53176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5268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4">
            <a:extLst>
              <a:ext uri="{FF2B5EF4-FFF2-40B4-BE49-F238E27FC236}">
                <a16:creationId xmlns:a16="http://schemas.microsoft.com/office/drawing/2014/main" id="{875BE23B-7C72-B22C-C76A-9B55E335633D}"/>
              </a:ext>
            </a:extLst>
          </p:cNvPr>
          <p:cNvSpPr>
            <a:spLocks/>
          </p:cNvSpPr>
          <p:nvPr/>
        </p:nvSpPr>
        <p:spPr bwMode="auto">
          <a:xfrm>
            <a:off x="0" y="111369"/>
            <a:ext cx="9144000" cy="684011"/>
          </a:xfrm>
          <a:custGeom>
            <a:avLst/>
            <a:gdLst>
              <a:gd name="T0" fmla="+- 0 729 729"/>
              <a:gd name="T1" fmla="*/ T0 w 10781"/>
              <a:gd name="T2" fmla="+- 0 1445 719"/>
              <a:gd name="T3" fmla="*/ 1445 h 726"/>
              <a:gd name="T4" fmla="+- 0 11510 729"/>
              <a:gd name="T5" fmla="*/ T4 w 10781"/>
              <a:gd name="T6" fmla="+- 0 1445 719"/>
              <a:gd name="T7" fmla="*/ 1445 h 726"/>
              <a:gd name="T8" fmla="+- 0 11510 729"/>
              <a:gd name="T9" fmla="*/ T8 w 10781"/>
              <a:gd name="T10" fmla="+- 0 719 719"/>
              <a:gd name="T11" fmla="*/ 719 h 726"/>
              <a:gd name="T12" fmla="+- 0 729 729"/>
              <a:gd name="T13" fmla="*/ T12 w 10781"/>
              <a:gd name="T14" fmla="+- 0 719 719"/>
              <a:gd name="T15" fmla="*/ 719 h 726"/>
              <a:gd name="T16" fmla="+- 0 729 729"/>
              <a:gd name="T17" fmla="*/ T16 w 10781"/>
              <a:gd name="T18" fmla="+- 0 1445 719"/>
              <a:gd name="T19" fmla="*/ 1445 h 72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10781" h="726">
                <a:moveTo>
                  <a:pt x="0" y="726"/>
                </a:moveTo>
                <a:lnTo>
                  <a:pt x="10781" y="726"/>
                </a:lnTo>
                <a:lnTo>
                  <a:pt x="10781" y="0"/>
                </a:lnTo>
                <a:lnTo>
                  <a:pt x="0" y="0"/>
                </a:lnTo>
                <a:lnTo>
                  <a:pt x="0" y="726"/>
                </a:lnTo>
                <a:close/>
              </a:path>
            </a:pathLst>
          </a:custGeom>
          <a:solidFill>
            <a:srgbClr val="BDD6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2E69CC-D69B-7D23-03AB-FAB57EEB7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839" y="248005"/>
            <a:ext cx="8257065" cy="487362"/>
          </a:xfrm>
        </p:spPr>
        <p:txBody>
          <a:bodyPr>
            <a:noAutofit/>
          </a:bodyPr>
          <a:lstStyle/>
          <a:p>
            <a:r>
              <a:rPr lang="es-ES" sz="3600" dirty="0"/>
              <a:t>Comparación breve con otras herramientas</a:t>
            </a:r>
            <a:endParaRPr lang="en-US" sz="360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F929715-4EFB-B098-3D93-3F775ED35A09}"/>
              </a:ext>
            </a:extLst>
          </p:cNvPr>
          <p:cNvSpPr txBox="1">
            <a:spLocks/>
          </p:cNvSpPr>
          <p:nvPr/>
        </p:nvSpPr>
        <p:spPr>
          <a:xfrm>
            <a:off x="5476875" y="5542757"/>
            <a:ext cx="3667125" cy="8778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61AB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dirty="0"/>
              <a:t>Sé consistente para reducir la confusión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D13086-E115-E29F-2E3E-4E835510E6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832" y="4159604"/>
            <a:ext cx="3469042" cy="22300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5FE2FC4-6434-740C-74FA-9CEA794F89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445" t="5178" r="29806" b="4005"/>
          <a:stretch/>
        </p:blipFill>
        <p:spPr>
          <a:xfrm>
            <a:off x="5566669" y="1189608"/>
            <a:ext cx="3000283" cy="364825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8263130-F132-46C2-E61D-2DE9BECB5E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1100" y="1647408"/>
            <a:ext cx="3333750" cy="18764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543B211-AD53-5B6F-5A45-C1FC9B47C9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5" y="69326"/>
            <a:ext cx="812745" cy="82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05790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4">
            <a:extLst>
              <a:ext uri="{FF2B5EF4-FFF2-40B4-BE49-F238E27FC236}">
                <a16:creationId xmlns:a16="http://schemas.microsoft.com/office/drawing/2014/main" id="{2562473C-E100-7346-960C-34A6C1858AC0}"/>
              </a:ext>
            </a:extLst>
          </p:cNvPr>
          <p:cNvSpPr>
            <a:spLocks/>
          </p:cNvSpPr>
          <p:nvPr/>
        </p:nvSpPr>
        <p:spPr bwMode="auto">
          <a:xfrm>
            <a:off x="0" y="111369"/>
            <a:ext cx="9144000" cy="684011"/>
          </a:xfrm>
          <a:custGeom>
            <a:avLst/>
            <a:gdLst>
              <a:gd name="T0" fmla="+- 0 729 729"/>
              <a:gd name="T1" fmla="*/ T0 w 10781"/>
              <a:gd name="T2" fmla="+- 0 1445 719"/>
              <a:gd name="T3" fmla="*/ 1445 h 726"/>
              <a:gd name="T4" fmla="+- 0 11510 729"/>
              <a:gd name="T5" fmla="*/ T4 w 10781"/>
              <a:gd name="T6" fmla="+- 0 1445 719"/>
              <a:gd name="T7" fmla="*/ 1445 h 726"/>
              <a:gd name="T8" fmla="+- 0 11510 729"/>
              <a:gd name="T9" fmla="*/ T8 w 10781"/>
              <a:gd name="T10" fmla="+- 0 719 719"/>
              <a:gd name="T11" fmla="*/ 719 h 726"/>
              <a:gd name="T12" fmla="+- 0 729 729"/>
              <a:gd name="T13" fmla="*/ T12 w 10781"/>
              <a:gd name="T14" fmla="+- 0 719 719"/>
              <a:gd name="T15" fmla="*/ 719 h 726"/>
              <a:gd name="T16" fmla="+- 0 729 729"/>
              <a:gd name="T17" fmla="*/ T16 w 10781"/>
              <a:gd name="T18" fmla="+- 0 1445 719"/>
              <a:gd name="T19" fmla="*/ 1445 h 72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10781" h="726">
                <a:moveTo>
                  <a:pt x="0" y="726"/>
                </a:moveTo>
                <a:lnTo>
                  <a:pt x="10781" y="726"/>
                </a:lnTo>
                <a:lnTo>
                  <a:pt x="10781" y="0"/>
                </a:lnTo>
                <a:lnTo>
                  <a:pt x="0" y="0"/>
                </a:lnTo>
                <a:lnTo>
                  <a:pt x="0" y="726"/>
                </a:lnTo>
                <a:close/>
              </a:path>
            </a:pathLst>
          </a:custGeom>
          <a:solidFill>
            <a:srgbClr val="BDD6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246101-EA1A-DEE5-637C-7D8753C47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317" y="-68441"/>
            <a:ext cx="8975324" cy="1096895"/>
          </a:xfrm>
        </p:spPr>
        <p:txBody>
          <a:bodyPr>
            <a:noAutofit/>
          </a:bodyPr>
          <a:lstStyle/>
          <a:p>
            <a:r>
              <a:rPr lang="es-ES" sz="3200" dirty="0"/>
              <a:t>Vincularlo con herramientas de afrontamiento</a:t>
            </a:r>
            <a:endParaRPr lang="en-US" sz="32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9D60606-2D39-BDAF-E8DC-2A912B358D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7464" y="4233965"/>
            <a:ext cx="3584236" cy="2275211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0525390-5387-6C99-E40D-6115520911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9708" y="2016208"/>
            <a:ext cx="4460792" cy="446079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73F15A2-12C4-9627-09A3-EE326F22FAED}"/>
              </a:ext>
            </a:extLst>
          </p:cNvPr>
          <p:cNvSpPr txBox="1"/>
          <p:nvPr/>
        </p:nvSpPr>
        <p:spPr>
          <a:xfrm>
            <a:off x="755650" y="6490445"/>
            <a:ext cx="76327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https://nationalautismresources.com/original-hoberman-sphere</a:t>
            </a:r>
          </a:p>
        </p:txBody>
      </p:sp>
      <p:pic>
        <p:nvPicPr>
          <p:cNvPr id="10" name="Picture 9" descr="Diagram&#10;&#10;Description automatically generated">
            <a:extLst>
              <a:ext uri="{FF2B5EF4-FFF2-40B4-BE49-F238E27FC236}">
                <a16:creationId xmlns:a16="http://schemas.microsoft.com/office/drawing/2014/main" id="{65FC1DCF-00D6-ABA8-889F-1BD551BCB4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17" y="849450"/>
            <a:ext cx="3219539" cy="33147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3B99FAF-69EA-0005-0F8B-63FCE04AF2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5" y="69326"/>
            <a:ext cx="812745" cy="82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82462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4">
            <a:extLst>
              <a:ext uri="{FF2B5EF4-FFF2-40B4-BE49-F238E27FC236}">
                <a16:creationId xmlns:a16="http://schemas.microsoft.com/office/drawing/2014/main" id="{B453A3C3-3F88-F0CE-989C-E6634666F070}"/>
              </a:ext>
            </a:extLst>
          </p:cNvPr>
          <p:cNvSpPr>
            <a:spLocks/>
          </p:cNvSpPr>
          <p:nvPr/>
        </p:nvSpPr>
        <p:spPr bwMode="auto">
          <a:xfrm>
            <a:off x="0" y="111369"/>
            <a:ext cx="9144000" cy="684011"/>
          </a:xfrm>
          <a:custGeom>
            <a:avLst/>
            <a:gdLst>
              <a:gd name="T0" fmla="+- 0 729 729"/>
              <a:gd name="T1" fmla="*/ T0 w 10781"/>
              <a:gd name="T2" fmla="+- 0 1445 719"/>
              <a:gd name="T3" fmla="*/ 1445 h 726"/>
              <a:gd name="T4" fmla="+- 0 11510 729"/>
              <a:gd name="T5" fmla="*/ T4 w 10781"/>
              <a:gd name="T6" fmla="+- 0 1445 719"/>
              <a:gd name="T7" fmla="*/ 1445 h 726"/>
              <a:gd name="T8" fmla="+- 0 11510 729"/>
              <a:gd name="T9" fmla="*/ T8 w 10781"/>
              <a:gd name="T10" fmla="+- 0 719 719"/>
              <a:gd name="T11" fmla="*/ 719 h 726"/>
              <a:gd name="T12" fmla="+- 0 729 729"/>
              <a:gd name="T13" fmla="*/ T12 w 10781"/>
              <a:gd name="T14" fmla="+- 0 719 719"/>
              <a:gd name="T15" fmla="*/ 719 h 726"/>
              <a:gd name="T16" fmla="+- 0 729 729"/>
              <a:gd name="T17" fmla="*/ T16 w 10781"/>
              <a:gd name="T18" fmla="+- 0 1445 719"/>
              <a:gd name="T19" fmla="*/ 1445 h 72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10781" h="726">
                <a:moveTo>
                  <a:pt x="0" y="726"/>
                </a:moveTo>
                <a:lnTo>
                  <a:pt x="10781" y="726"/>
                </a:lnTo>
                <a:lnTo>
                  <a:pt x="10781" y="0"/>
                </a:lnTo>
                <a:lnTo>
                  <a:pt x="0" y="0"/>
                </a:lnTo>
                <a:lnTo>
                  <a:pt x="0" y="726"/>
                </a:lnTo>
                <a:close/>
              </a:path>
            </a:pathLst>
          </a:custGeom>
          <a:solidFill>
            <a:srgbClr val="BDD6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34D04F-2C19-0142-A0EC-F4E82821D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86279"/>
            <a:ext cx="8229600" cy="1143000"/>
          </a:xfrm>
        </p:spPr>
        <p:txBody>
          <a:bodyPr>
            <a:normAutofit/>
          </a:bodyPr>
          <a:lstStyle/>
          <a:p>
            <a:r>
              <a:rPr lang="es-AR" sz="4000" dirty="0"/>
              <a:t>y otras interacciones diarias....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92DEAE-5884-134E-B654-FE255EFCEE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6537" y="1768824"/>
            <a:ext cx="8340263" cy="2156951"/>
          </a:xfrm>
        </p:spPr>
        <p:txBody>
          <a:bodyPr>
            <a:normAutofit/>
          </a:bodyPr>
          <a:lstStyle/>
          <a:p>
            <a:r>
              <a:rPr lang="es-ES" dirty="0"/>
              <a:t>En libros, películas, series, interacciones familiares......</a:t>
            </a:r>
            <a:r>
              <a:rPr lang="en-US" i="1" dirty="0">
                <a:solidFill>
                  <a:schemeClr val="accent1"/>
                </a:solidFill>
              </a:rPr>
              <a:t>	“</a:t>
            </a:r>
            <a:r>
              <a:rPr lang="es-ES" i="1" dirty="0">
                <a:solidFill>
                  <a:schemeClr val="accent1"/>
                </a:solidFill>
              </a:rPr>
              <a:t>Ella/Él mira... Me doy cuenta de que se sienten ______ porque...".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05F45B5-7BD4-9543-83C4-5D8825F02B9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219335" y="872115"/>
            <a:ext cx="1696065" cy="923703"/>
          </a:xfrm>
        </p:spPr>
      </p:pic>
      <p:pic>
        <p:nvPicPr>
          <p:cNvPr id="5" name="Picture 4" descr="A group of kids playing with a snowman&#10;&#10;Description automatically generated with low confidence">
            <a:extLst>
              <a:ext uri="{FF2B5EF4-FFF2-40B4-BE49-F238E27FC236}">
                <a16:creationId xmlns:a16="http://schemas.microsoft.com/office/drawing/2014/main" id="{CA1797CC-A63F-C149-9BEF-8D055F0D7D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" y="3524661"/>
            <a:ext cx="2413540" cy="18101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DB4CC86-520E-B845-9584-52C42EC3854A}"/>
              </a:ext>
            </a:extLst>
          </p:cNvPr>
          <p:cNvSpPr txBox="1"/>
          <p:nvPr/>
        </p:nvSpPr>
        <p:spPr>
          <a:xfrm>
            <a:off x="2829273" y="3429226"/>
            <a:ext cx="5441794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800" dirty="0"/>
              <a:t>*El mejor momento para introducir cómo identificar los sentimientos es cuando su hijo se siente bien o tranquilo y el ambiente es relajado</a:t>
            </a:r>
            <a:endParaRPr lang="en-US" sz="2800" dirty="0"/>
          </a:p>
        </p:txBody>
      </p:sp>
      <p:pic>
        <p:nvPicPr>
          <p:cNvPr id="7" name="Picture 6" descr="A family watching tv&#10;&#10;Description automatically generated">
            <a:extLst>
              <a:ext uri="{FF2B5EF4-FFF2-40B4-BE49-F238E27FC236}">
                <a16:creationId xmlns:a16="http://schemas.microsoft.com/office/drawing/2014/main" id="{A6C01E7D-2BE0-2F8F-83D1-50E5E65583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6944794" y="5467944"/>
            <a:ext cx="1853408" cy="13900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4B76F40-B163-BC32-E3AA-12C7A6E495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5" y="69326"/>
            <a:ext cx="812745" cy="82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02783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/>
          <p:cNvSpPr>
            <a:spLocks/>
          </p:cNvSpPr>
          <p:nvPr/>
        </p:nvSpPr>
        <p:spPr bwMode="auto">
          <a:xfrm>
            <a:off x="0" y="111369"/>
            <a:ext cx="9144000" cy="684011"/>
          </a:xfrm>
          <a:custGeom>
            <a:avLst/>
            <a:gdLst>
              <a:gd name="T0" fmla="+- 0 729 729"/>
              <a:gd name="T1" fmla="*/ T0 w 10781"/>
              <a:gd name="T2" fmla="+- 0 1445 719"/>
              <a:gd name="T3" fmla="*/ 1445 h 726"/>
              <a:gd name="T4" fmla="+- 0 11510 729"/>
              <a:gd name="T5" fmla="*/ T4 w 10781"/>
              <a:gd name="T6" fmla="+- 0 1445 719"/>
              <a:gd name="T7" fmla="*/ 1445 h 726"/>
              <a:gd name="T8" fmla="+- 0 11510 729"/>
              <a:gd name="T9" fmla="*/ T8 w 10781"/>
              <a:gd name="T10" fmla="+- 0 719 719"/>
              <a:gd name="T11" fmla="*/ 719 h 726"/>
              <a:gd name="T12" fmla="+- 0 729 729"/>
              <a:gd name="T13" fmla="*/ T12 w 10781"/>
              <a:gd name="T14" fmla="+- 0 719 719"/>
              <a:gd name="T15" fmla="*/ 719 h 726"/>
              <a:gd name="T16" fmla="+- 0 729 729"/>
              <a:gd name="T17" fmla="*/ T16 w 10781"/>
              <a:gd name="T18" fmla="+- 0 1445 719"/>
              <a:gd name="T19" fmla="*/ 1445 h 72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10781" h="726">
                <a:moveTo>
                  <a:pt x="0" y="726"/>
                </a:moveTo>
                <a:lnTo>
                  <a:pt x="10781" y="726"/>
                </a:lnTo>
                <a:lnTo>
                  <a:pt x="10781" y="0"/>
                </a:lnTo>
                <a:lnTo>
                  <a:pt x="0" y="0"/>
                </a:lnTo>
                <a:lnTo>
                  <a:pt x="0" y="726"/>
                </a:lnTo>
                <a:close/>
              </a:path>
            </a:pathLst>
          </a:custGeom>
          <a:solidFill>
            <a:srgbClr val="BDD6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5" y="42692"/>
            <a:ext cx="812745" cy="82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6647" y="160986"/>
            <a:ext cx="910690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3200" dirty="0"/>
              <a:t>Manejar los sentimientos malos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1000" y="1143000"/>
            <a:ext cx="6477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2000" dirty="0"/>
              <a:t>Haga algo especial para calmar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2000" dirty="0" err="1"/>
              <a:t>Ej</a:t>
            </a:r>
            <a:r>
              <a:rPr lang="es-ES" sz="2000" dirty="0"/>
              <a:t>: un kit calmante con el blanco de afrontamiento y cosas calmantes como pelotas, crayones o libros fáciles preferidos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ES" sz="2000" dirty="0"/>
          </a:p>
          <a:p>
            <a:pPr marL="342900" lvl="0" indent="-342900">
              <a:buFont typeface="Arial" pitchFamily="34" charset="0"/>
              <a:buChar char="•"/>
            </a:pPr>
            <a:r>
              <a:rPr lang="es-ES" sz="2000" dirty="0"/>
              <a:t>Perdone y sea paciente con usted mismo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2000" dirty="0"/>
              <a:t>Mostrar perdón de usted mismo ayuda a su hijo/a </a:t>
            </a:r>
            <a:r>
              <a:rPr lang="es-ES" sz="2000" dirty="0" err="1"/>
              <a:t>a</a:t>
            </a:r>
            <a:r>
              <a:rPr lang="es-ES" sz="2000" dirty="0"/>
              <a:t> perdonar sus propios errores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ES" sz="2000" dirty="0"/>
          </a:p>
          <a:p>
            <a:pPr marL="342900" lvl="0" indent="-342900">
              <a:buFont typeface="Arial" pitchFamily="34" charset="0"/>
              <a:buChar char="•"/>
            </a:pPr>
            <a:r>
              <a:rPr lang="es-ES" sz="2000" dirty="0"/>
              <a:t>Descubrir y utilizar sus propias estrategias de afrontamiento también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2000" dirty="0"/>
              <a:t>Para que mantenga la calma cuando su hijo está molesto.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2000" dirty="0" err="1"/>
              <a:t>Ej</a:t>
            </a:r>
            <a:r>
              <a:rPr lang="es-ES" sz="2000" dirty="0"/>
              <a:t>: tomar 5 respiraciones profundas, pensando en un momento en que su hijo/a le hizo realmente feliz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2400" y="928729"/>
            <a:ext cx="8825782" cy="5776871"/>
          </a:xfrm>
          <a:prstGeom prst="rect">
            <a:avLst/>
          </a:prstGeom>
          <a:noFill/>
          <a:ln w="28575">
            <a:solidFill>
              <a:schemeClr val="accent3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graphicFrame>
        <p:nvGraphicFramePr>
          <p:cNvPr id="10" name="Diagram 9"/>
          <p:cNvGraphicFramePr/>
          <p:nvPr/>
        </p:nvGraphicFramePr>
        <p:xfrm>
          <a:off x="6642818" y="1592489"/>
          <a:ext cx="2501182" cy="3810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107329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/>
          <p:cNvSpPr>
            <a:spLocks/>
          </p:cNvSpPr>
          <p:nvPr/>
        </p:nvSpPr>
        <p:spPr bwMode="auto">
          <a:xfrm>
            <a:off x="0" y="111369"/>
            <a:ext cx="9144000" cy="684011"/>
          </a:xfrm>
          <a:custGeom>
            <a:avLst/>
            <a:gdLst>
              <a:gd name="T0" fmla="+- 0 729 729"/>
              <a:gd name="T1" fmla="*/ T0 w 10781"/>
              <a:gd name="T2" fmla="+- 0 1445 719"/>
              <a:gd name="T3" fmla="*/ 1445 h 726"/>
              <a:gd name="T4" fmla="+- 0 11510 729"/>
              <a:gd name="T5" fmla="*/ T4 w 10781"/>
              <a:gd name="T6" fmla="+- 0 1445 719"/>
              <a:gd name="T7" fmla="*/ 1445 h 726"/>
              <a:gd name="T8" fmla="+- 0 11510 729"/>
              <a:gd name="T9" fmla="*/ T8 w 10781"/>
              <a:gd name="T10" fmla="+- 0 719 719"/>
              <a:gd name="T11" fmla="*/ 719 h 726"/>
              <a:gd name="T12" fmla="+- 0 729 729"/>
              <a:gd name="T13" fmla="*/ T12 w 10781"/>
              <a:gd name="T14" fmla="+- 0 719 719"/>
              <a:gd name="T15" fmla="*/ 719 h 726"/>
              <a:gd name="T16" fmla="+- 0 729 729"/>
              <a:gd name="T17" fmla="*/ T16 w 10781"/>
              <a:gd name="T18" fmla="+- 0 1445 719"/>
              <a:gd name="T19" fmla="*/ 1445 h 72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10781" h="726">
                <a:moveTo>
                  <a:pt x="0" y="726"/>
                </a:moveTo>
                <a:lnTo>
                  <a:pt x="10781" y="726"/>
                </a:lnTo>
                <a:lnTo>
                  <a:pt x="10781" y="0"/>
                </a:lnTo>
                <a:lnTo>
                  <a:pt x="0" y="0"/>
                </a:lnTo>
                <a:lnTo>
                  <a:pt x="0" y="726"/>
                </a:lnTo>
                <a:close/>
              </a:path>
            </a:pathLst>
          </a:custGeom>
          <a:solidFill>
            <a:srgbClr val="BDD6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5" y="42692"/>
            <a:ext cx="812745" cy="82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63638" y="160985"/>
            <a:ext cx="910690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Las emociones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3638" y="2018765"/>
            <a:ext cx="8610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¿Preguntas?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3200" dirty="0">
              <a:solidFill>
                <a:prstClr val="black"/>
              </a:solidFill>
              <a:latin typeface="Calibri"/>
            </a:endParaRPr>
          </a:p>
          <a:p>
            <a:pPr algn="ctr" defTabSz="914400"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¿Ejemplos de ustedes?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2400" y="928729"/>
            <a:ext cx="8825782" cy="5776871"/>
          </a:xfrm>
          <a:prstGeom prst="rect">
            <a:avLst/>
          </a:prstGeom>
          <a:noFill/>
          <a:ln w="28575">
            <a:solidFill>
              <a:schemeClr val="accent3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84722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4">
            <a:extLst>
              <a:ext uri="{FF2B5EF4-FFF2-40B4-BE49-F238E27FC236}">
                <a16:creationId xmlns:a16="http://schemas.microsoft.com/office/drawing/2014/main" id="{C0586D57-173C-9856-6449-695DDCAC2E14}"/>
              </a:ext>
            </a:extLst>
          </p:cNvPr>
          <p:cNvSpPr>
            <a:spLocks/>
          </p:cNvSpPr>
          <p:nvPr/>
        </p:nvSpPr>
        <p:spPr bwMode="auto">
          <a:xfrm>
            <a:off x="0" y="111369"/>
            <a:ext cx="9144000" cy="684011"/>
          </a:xfrm>
          <a:custGeom>
            <a:avLst/>
            <a:gdLst>
              <a:gd name="T0" fmla="+- 0 729 729"/>
              <a:gd name="T1" fmla="*/ T0 w 10781"/>
              <a:gd name="T2" fmla="+- 0 1445 719"/>
              <a:gd name="T3" fmla="*/ 1445 h 726"/>
              <a:gd name="T4" fmla="+- 0 11510 729"/>
              <a:gd name="T5" fmla="*/ T4 w 10781"/>
              <a:gd name="T6" fmla="+- 0 1445 719"/>
              <a:gd name="T7" fmla="*/ 1445 h 726"/>
              <a:gd name="T8" fmla="+- 0 11510 729"/>
              <a:gd name="T9" fmla="*/ T8 w 10781"/>
              <a:gd name="T10" fmla="+- 0 719 719"/>
              <a:gd name="T11" fmla="*/ 719 h 726"/>
              <a:gd name="T12" fmla="+- 0 729 729"/>
              <a:gd name="T13" fmla="*/ T12 w 10781"/>
              <a:gd name="T14" fmla="+- 0 719 719"/>
              <a:gd name="T15" fmla="*/ 719 h 726"/>
              <a:gd name="T16" fmla="+- 0 729 729"/>
              <a:gd name="T17" fmla="*/ T16 w 10781"/>
              <a:gd name="T18" fmla="+- 0 1445 719"/>
              <a:gd name="T19" fmla="*/ 1445 h 72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10781" h="726">
                <a:moveTo>
                  <a:pt x="0" y="726"/>
                </a:moveTo>
                <a:lnTo>
                  <a:pt x="10781" y="726"/>
                </a:lnTo>
                <a:lnTo>
                  <a:pt x="10781" y="0"/>
                </a:lnTo>
                <a:lnTo>
                  <a:pt x="0" y="0"/>
                </a:lnTo>
                <a:lnTo>
                  <a:pt x="0" y="726"/>
                </a:lnTo>
                <a:close/>
              </a:path>
            </a:pathLst>
          </a:custGeom>
          <a:solidFill>
            <a:srgbClr val="BDD6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5997B3-92A3-7D63-C724-9C24D8E70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800" y="167482"/>
            <a:ext cx="8978900" cy="639762"/>
          </a:xfrm>
        </p:spPr>
        <p:txBody>
          <a:bodyPr>
            <a:normAutofit/>
          </a:bodyPr>
          <a:lstStyle/>
          <a:p>
            <a:r>
              <a:rPr lang="es-ES" sz="3200" dirty="0"/>
              <a:t>¿Será esto bienvenido de inmediato por su hijo?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4EF027-16A2-63C1-1121-9EB4EC7421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8800" y="1244600"/>
            <a:ext cx="4699000" cy="4864099"/>
          </a:xfrm>
        </p:spPr>
        <p:txBody>
          <a:bodyPr>
            <a:normAutofit/>
          </a:bodyPr>
          <a:lstStyle/>
          <a:p>
            <a:r>
              <a:rPr lang="es-ES" dirty="0"/>
              <a:t>A veces sí..
Otras veces, desafortunadamente no.....
¿¿POR QUÉ??</a:t>
            </a:r>
          </a:p>
          <a:p>
            <a:endParaRPr lang="en-US" dirty="0"/>
          </a:p>
          <a:p>
            <a:pPr marL="457200" indent="-457200"/>
            <a:r>
              <a:rPr lang="es-ES" dirty="0"/>
              <a:t>Su hijo puede tener un historial de que se le presenten principalmente escalas de calificación cuando ya está molesto</a:t>
            </a:r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A33A851-A2B7-29FA-A803-9DE83E09BA7A}"/>
              </a:ext>
            </a:extLst>
          </p:cNvPr>
          <p:cNvGrpSpPr/>
          <p:nvPr/>
        </p:nvGrpSpPr>
        <p:grpSpPr>
          <a:xfrm>
            <a:off x="5557837" y="1600200"/>
            <a:ext cx="3209925" cy="3657599"/>
            <a:chOff x="5470525" y="2671763"/>
            <a:chExt cx="3209925" cy="3657599"/>
          </a:xfrm>
        </p:grpSpPr>
        <p:pic>
          <p:nvPicPr>
            <p:cNvPr id="6" name="Picture 5" descr="A person yelling at a child&#10;&#10;Description automatically generated">
              <a:extLst>
                <a:ext uri="{FF2B5EF4-FFF2-40B4-BE49-F238E27FC236}">
                  <a16:creationId xmlns:a16="http://schemas.microsoft.com/office/drawing/2014/main" id="{2D822D9A-7B18-ECAF-CDAA-8A729E98AA9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>
              <a:off x="5470525" y="4186237"/>
              <a:ext cx="3114675" cy="2143125"/>
            </a:xfrm>
            <a:prstGeom prst="rect">
              <a:avLst/>
            </a:prstGeom>
          </p:spPr>
        </p:pic>
        <p:sp>
          <p:nvSpPr>
            <p:cNvPr id="8" name="Speech Bubble: Oval 7">
              <a:extLst>
                <a:ext uri="{FF2B5EF4-FFF2-40B4-BE49-F238E27FC236}">
                  <a16:creationId xmlns:a16="http://schemas.microsoft.com/office/drawing/2014/main" id="{5F41C507-B71A-69C1-16EC-D8204EF5AEEE}"/>
                </a:ext>
              </a:extLst>
            </p:cNvPr>
            <p:cNvSpPr/>
            <p:nvPr/>
          </p:nvSpPr>
          <p:spPr>
            <a:xfrm>
              <a:off x="6069012" y="2671763"/>
              <a:ext cx="2611438" cy="1798637"/>
            </a:xfrm>
            <a:prstGeom prst="wedgeEllipseCallou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/>
                <a:t>¡Usa tu escala de calificación!</a:t>
              </a:r>
              <a:r>
                <a:rPr lang="en-US" dirty="0"/>
                <a:t> ¡¿</a:t>
              </a:r>
              <a:r>
                <a:rPr lang="en-US" dirty="0" err="1"/>
                <a:t>Cómo</a:t>
              </a:r>
              <a:r>
                <a:rPr lang="en-US" dirty="0"/>
                <a:t> </a:t>
              </a:r>
              <a:r>
                <a:rPr lang="en-US" dirty="0" err="1"/>
                <a:t>te</a:t>
              </a:r>
              <a:r>
                <a:rPr lang="en-US" dirty="0"/>
                <a:t> </a:t>
              </a:r>
              <a:r>
                <a:rPr lang="en-US" dirty="0" err="1"/>
                <a:t>sientes</a:t>
              </a:r>
              <a:r>
                <a:rPr lang="en-US" dirty="0"/>
                <a:t>?!</a:t>
              </a:r>
            </a:p>
          </p:txBody>
        </p:sp>
      </p:grp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C0A2500-731F-49E5-FCCD-C79739B4159B}"/>
              </a:ext>
            </a:extLst>
          </p:cNvPr>
          <p:cNvSpPr txBox="1">
            <a:spLocks/>
          </p:cNvSpPr>
          <p:nvPr/>
        </p:nvSpPr>
        <p:spPr>
          <a:xfrm>
            <a:off x="558799" y="6210298"/>
            <a:ext cx="8443157" cy="82788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rgbClr val="696158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rgbClr val="696158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696158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696158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rgbClr val="696158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>
                <a:solidFill>
                  <a:srgbClr val="00B050"/>
                </a:solidFill>
              </a:rPr>
              <a:t>Comprender y discutir primero los historiales de aprendizaje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71642E-DA4A-53A8-D75D-B4056C278A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5" y="42692"/>
            <a:ext cx="812745" cy="82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0701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4">
            <a:extLst>
              <a:ext uri="{FF2B5EF4-FFF2-40B4-BE49-F238E27FC236}">
                <a16:creationId xmlns:a16="http://schemas.microsoft.com/office/drawing/2014/main" id="{7BCAD36D-0147-E84C-BF29-94D034143CB6}"/>
              </a:ext>
            </a:extLst>
          </p:cNvPr>
          <p:cNvSpPr>
            <a:spLocks/>
          </p:cNvSpPr>
          <p:nvPr/>
        </p:nvSpPr>
        <p:spPr bwMode="auto">
          <a:xfrm>
            <a:off x="0" y="111369"/>
            <a:ext cx="9144000" cy="788337"/>
          </a:xfrm>
          <a:custGeom>
            <a:avLst/>
            <a:gdLst>
              <a:gd name="T0" fmla="+- 0 729 729"/>
              <a:gd name="T1" fmla="*/ T0 w 10781"/>
              <a:gd name="T2" fmla="+- 0 1445 719"/>
              <a:gd name="T3" fmla="*/ 1445 h 726"/>
              <a:gd name="T4" fmla="+- 0 11510 729"/>
              <a:gd name="T5" fmla="*/ T4 w 10781"/>
              <a:gd name="T6" fmla="+- 0 1445 719"/>
              <a:gd name="T7" fmla="*/ 1445 h 726"/>
              <a:gd name="T8" fmla="+- 0 11510 729"/>
              <a:gd name="T9" fmla="*/ T8 w 10781"/>
              <a:gd name="T10" fmla="+- 0 719 719"/>
              <a:gd name="T11" fmla="*/ 719 h 726"/>
              <a:gd name="T12" fmla="+- 0 729 729"/>
              <a:gd name="T13" fmla="*/ T12 w 10781"/>
              <a:gd name="T14" fmla="+- 0 719 719"/>
              <a:gd name="T15" fmla="*/ 719 h 726"/>
              <a:gd name="T16" fmla="+- 0 729 729"/>
              <a:gd name="T17" fmla="*/ T16 w 10781"/>
              <a:gd name="T18" fmla="+- 0 1445 719"/>
              <a:gd name="T19" fmla="*/ 1445 h 72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10781" h="726">
                <a:moveTo>
                  <a:pt x="0" y="726"/>
                </a:moveTo>
                <a:lnTo>
                  <a:pt x="10781" y="726"/>
                </a:lnTo>
                <a:lnTo>
                  <a:pt x="10781" y="0"/>
                </a:lnTo>
                <a:lnTo>
                  <a:pt x="0" y="0"/>
                </a:lnTo>
                <a:lnTo>
                  <a:pt x="0" y="726"/>
                </a:lnTo>
                <a:close/>
              </a:path>
            </a:pathLst>
          </a:custGeom>
          <a:solidFill>
            <a:srgbClr val="BDD6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4C4229-2D73-914B-999A-89301E034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797" y="164973"/>
            <a:ext cx="6975318" cy="703684"/>
          </a:xfrm>
        </p:spPr>
        <p:txBody>
          <a:bodyPr>
            <a:normAutofit fontScale="90000"/>
          </a:bodyPr>
          <a:lstStyle/>
          <a:p>
            <a:r>
              <a:rPr lang="es-ES" sz="2800" dirty="0"/>
              <a:t>¿Cuál es el argumento de venta? ¿Por qué mantener las emociones bajo control?</a:t>
            </a:r>
            <a:endParaRPr lang="en-US" sz="2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D93FBD-2F58-5549-9B55-1F887587FA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330" y="1273157"/>
            <a:ext cx="3825353" cy="639762"/>
          </a:xfrm>
        </p:spPr>
        <p:txBody>
          <a:bodyPr>
            <a:noAutofit/>
          </a:bodyPr>
          <a:lstStyle/>
          <a:p>
            <a:r>
              <a:rPr lang="es-ES" sz="2000" dirty="0"/>
              <a:t>Acciones que provienen de sentimientos</a:t>
            </a:r>
            <a:r>
              <a:rPr lang="es-ES" sz="2000" dirty="0">
                <a:solidFill>
                  <a:srgbClr val="FF0000"/>
                </a:solidFill>
              </a:rPr>
              <a:t> fuertes y fuera del objetivo</a:t>
            </a:r>
            <a:r>
              <a:rPr lang="es-ES" sz="2000" dirty="0"/>
              <a:t>...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F59DDA-3C6C-9048-8249-3CE9C1395E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183" y="2080843"/>
            <a:ext cx="3619500" cy="1887096"/>
          </a:xfrm>
        </p:spPr>
        <p:txBody>
          <a:bodyPr>
            <a:normAutofit fontScale="92500" lnSpcReduction="20000"/>
          </a:bodyPr>
          <a:lstStyle/>
          <a:p>
            <a:r>
              <a:rPr lang="es-ES" sz="2800" dirty="0">
                <a:solidFill>
                  <a:srgbClr val="FF0000"/>
                </a:solidFill>
              </a:rPr>
              <a:t>Nos distraen de nuestros objetivos
Pueden causar resultados negativos no deseados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D6D5C8-C952-BC45-9F31-A3498BABA7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72000" y="1209235"/>
            <a:ext cx="3327115" cy="703684"/>
          </a:xfrm>
        </p:spPr>
        <p:txBody>
          <a:bodyPr>
            <a:noAutofit/>
          </a:bodyPr>
          <a:lstStyle/>
          <a:p>
            <a:r>
              <a:rPr lang="es-ES" sz="2000" dirty="0"/>
              <a:t>Acciones que provienen de sentimientos </a:t>
            </a:r>
            <a:r>
              <a:rPr lang="es-ES" sz="2000" dirty="0">
                <a:solidFill>
                  <a:srgbClr val="00B050"/>
                </a:solidFill>
              </a:rPr>
              <a:t>agradables, centrados en el objetivo</a:t>
            </a:r>
            <a:r>
              <a:rPr lang="es-ES" sz="2000" dirty="0"/>
              <a:t>...</a:t>
            </a:r>
            <a:endParaRPr lang="en-US" sz="20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8227B9-0A42-FF41-A916-204475E336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72000" y="2102599"/>
            <a:ext cx="3644900" cy="1887095"/>
          </a:xfrm>
        </p:spPr>
        <p:txBody>
          <a:bodyPr>
            <a:normAutofit fontScale="92500" lnSpcReduction="20000"/>
          </a:bodyPr>
          <a:lstStyle/>
          <a:p>
            <a:r>
              <a:rPr lang="es-ES" sz="2800" dirty="0">
                <a:solidFill>
                  <a:srgbClr val="00B050"/>
                </a:solidFill>
              </a:rPr>
              <a:t>Tienen resultados más positivos
Consíguenos más de lo que queremos</a:t>
            </a:r>
            <a:endParaRPr lang="en-US" sz="2800" dirty="0">
              <a:solidFill>
                <a:srgbClr val="00B050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9B1F96A-9647-43AC-A141-2794DDDBC70F}"/>
              </a:ext>
            </a:extLst>
          </p:cNvPr>
          <p:cNvCxnSpPr/>
          <p:nvPr/>
        </p:nvCxnSpPr>
        <p:spPr>
          <a:xfrm>
            <a:off x="3594538" y="1261241"/>
            <a:ext cx="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A328B96F-4A00-AD24-83F7-1396D09608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5" y="78204"/>
            <a:ext cx="812745" cy="82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79DB803-AD7D-742E-C904-BCF82CA05A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3127" y="3848430"/>
            <a:ext cx="2364859" cy="284459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C35A8AB-775E-F90D-7119-0014B12D19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711" y="3967939"/>
            <a:ext cx="2225261" cy="2667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625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  <p:bldP spid="6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4">
            <a:extLst>
              <a:ext uri="{FF2B5EF4-FFF2-40B4-BE49-F238E27FC236}">
                <a16:creationId xmlns:a16="http://schemas.microsoft.com/office/drawing/2014/main" id="{D974B99E-9635-5072-5384-DC1EA619730E}"/>
              </a:ext>
            </a:extLst>
          </p:cNvPr>
          <p:cNvSpPr>
            <a:spLocks/>
          </p:cNvSpPr>
          <p:nvPr/>
        </p:nvSpPr>
        <p:spPr bwMode="auto">
          <a:xfrm>
            <a:off x="0" y="111369"/>
            <a:ext cx="9144000" cy="788337"/>
          </a:xfrm>
          <a:custGeom>
            <a:avLst/>
            <a:gdLst>
              <a:gd name="T0" fmla="+- 0 729 729"/>
              <a:gd name="T1" fmla="*/ T0 w 10781"/>
              <a:gd name="T2" fmla="+- 0 1445 719"/>
              <a:gd name="T3" fmla="*/ 1445 h 726"/>
              <a:gd name="T4" fmla="+- 0 11510 729"/>
              <a:gd name="T5" fmla="*/ T4 w 10781"/>
              <a:gd name="T6" fmla="+- 0 1445 719"/>
              <a:gd name="T7" fmla="*/ 1445 h 726"/>
              <a:gd name="T8" fmla="+- 0 11510 729"/>
              <a:gd name="T9" fmla="*/ T8 w 10781"/>
              <a:gd name="T10" fmla="+- 0 719 719"/>
              <a:gd name="T11" fmla="*/ 719 h 726"/>
              <a:gd name="T12" fmla="+- 0 729 729"/>
              <a:gd name="T13" fmla="*/ T12 w 10781"/>
              <a:gd name="T14" fmla="+- 0 719 719"/>
              <a:gd name="T15" fmla="*/ 719 h 726"/>
              <a:gd name="T16" fmla="+- 0 729 729"/>
              <a:gd name="T17" fmla="*/ T16 w 10781"/>
              <a:gd name="T18" fmla="+- 0 1445 719"/>
              <a:gd name="T19" fmla="*/ 1445 h 72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10781" h="726">
                <a:moveTo>
                  <a:pt x="0" y="726"/>
                </a:moveTo>
                <a:lnTo>
                  <a:pt x="10781" y="726"/>
                </a:lnTo>
                <a:lnTo>
                  <a:pt x="10781" y="0"/>
                </a:lnTo>
                <a:lnTo>
                  <a:pt x="0" y="0"/>
                </a:lnTo>
                <a:lnTo>
                  <a:pt x="0" y="726"/>
                </a:lnTo>
                <a:close/>
              </a:path>
            </a:pathLst>
          </a:custGeom>
          <a:solidFill>
            <a:srgbClr val="BDD6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342898-E237-F04F-BE32-876A3C56F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345" y="7307"/>
            <a:ext cx="8185150" cy="963612"/>
          </a:xfrm>
        </p:spPr>
        <p:txBody>
          <a:bodyPr>
            <a:normAutofit fontScale="90000"/>
          </a:bodyPr>
          <a:lstStyle/>
          <a:p>
            <a:r>
              <a:rPr lang="es-ES" sz="3100" dirty="0"/>
              <a:t>Comportamiento que no consigue lo que queremos: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53986A-527B-AC42-ABCD-C8B963350B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54466" y="1064301"/>
            <a:ext cx="7251700" cy="1304144"/>
          </a:xfrm>
        </p:spPr>
        <p:txBody>
          <a:bodyPr>
            <a:normAutofit fontScale="92500" lnSpcReduction="10000"/>
          </a:bodyPr>
          <a:lstStyle/>
          <a:p>
            <a:r>
              <a:rPr lang="es-ES" dirty="0"/>
              <a:t>1. Quedarse bloqueado en el resultado inmediato </a:t>
            </a:r>
            <a:r>
              <a:rPr lang="es-ES" b="0" dirty="0"/>
              <a:t>¿Por qué?  Nos impide pensar en los efectos a largo plazo del comportamiento, por ejemplo, en las relaciones sociales, la confianza, etc.</a:t>
            </a:r>
            <a:endParaRPr lang="en-US" b="0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B6A8A3D-F7B3-3844-ABEF-0799B5320E88}"/>
              </a:ext>
            </a:extLst>
          </p:cNvPr>
          <p:cNvSpPr txBox="1">
            <a:spLocks/>
          </p:cNvSpPr>
          <p:nvPr/>
        </p:nvSpPr>
        <p:spPr>
          <a:xfrm>
            <a:off x="1208314" y="2776928"/>
            <a:ext cx="7251700" cy="13041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1" kern="1200">
                <a:solidFill>
                  <a:srgbClr val="696158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kern="1200">
                <a:solidFill>
                  <a:srgbClr val="696158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1" kern="1200">
                <a:solidFill>
                  <a:srgbClr val="696158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rgbClr val="696158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rgbClr val="696158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2. </a:t>
            </a:r>
            <a:r>
              <a:rPr lang="en-US" dirty="0" err="1">
                <a:solidFill>
                  <a:schemeClr val="tx1"/>
                </a:solidFill>
              </a:rPr>
              <a:t>Cerrarse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en</a:t>
            </a:r>
            <a:r>
              <a:rPr lang="en-US" dirty="0">
                <a:solidFill>
                  <a:schemeClr val="tx1"/>
                </a:solidFill>
              </a:rPr>
              <a:t> uno </a:t>
            </a:r>
            <a:r>
              <a:rPr lang="en-US" dirty="0" err="1">
                <a:solidFill>
                  <a:schemeClr val="tx1"/>
                </a:solidFill>
              </a:rPr>
              <a:t>mismo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s-ES" b="0" dirty="0">
                <a:solidFill>
                  <a:schemeClr val="tx1"/>
                </a:solidFill>
              </a:rPr>
              <a:t>¿Por qué?  Nos impide dejar que los demás sepan lo que necesitamos y nos lleva a quedarnos "bloqueados" dentro de nuestro cerebro</a:t>
            </a:r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F83D0862-2CF1-BD4B-81A3-C82F3EB3B2A8}"/>
              </a:ext>
            </a:extLst>
          </p:cNvPr>
          <p:cNvSpPr txBox="1">
            <a:spLocks/>
          </p:cNvSpPr>
          <p:nvPr/>
        </p:nvSpPr>
        <p:spPr>
          <a:xfrm>
            <a:off x="1181100" y="4489555"/>
            <a:ext cx="7251700" cy="13041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1" kern="1200">
                <a:solidFill>
                  <a:srgbClr val="696158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kern="1200">
                <a:solidFill>
                  <a:srgbClr val="696158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1" kern="1200">
                <a:solidFill>
                  <a:srgbClr val="696158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rgbClr val="696158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rgbClr val="696158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>
                <a:solidFill>
                  <a:schemeClr val="tx1"/>
                </a:solidFill>
              </a:rPr>
              <a:t>3. Culpar a los demás </a:t>
            </a:r>
            <a:r>
              <a:rPr lang="es-ES" b="0" dirty="0">
                <a:solidFill>
                  <a:schemeClr val="tx1"/>
                </a:solidFill>
              </a:rPr>
              <a:t>¿Por qué?  Nos impide comprender las perspectivas (pensamientos, sentimientos y acciones) de otras personas.</a:t>
            </a:r>
            <a:endParaRPr lang="en-US" b="0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AF83B1-386F-A919-F06F-A8BF75544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5" y="42692"/>
            <a:ext cx="812745" cy="82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27978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4">
            <a:extLst>
              <a:ext uri="{FF2B5EF4-FFF2-40B4-BE49-F238E27FC236}">
                <a16:creationId xmlns:a16="http://schemas.microsoft.com/office/drawing/2014/main" id="{3FD8B95B-799F-6898-9A4A-07363901B873}"/>
              </a:ext>
            </a:extLst>
          </p:cNvPr>
          <p:cNvSpPr>
            <a:spLocks/>
          </p:cNvSpPr>
          <p:nvPr/>
        </p:nvSpPr>
        <p:spPr bwMode="auto">
          <a:xfrm>
            <a:off x="0" y="111369"/>
            <a:ext cx="9144000" cy="788337"/>
          </a:xfrm>
          <a:custGeom>
            <a:avLst/>
            <a:gdLst>
              <a:gd name="T0" fmla="+- 0 729 729"/>
              <a:gd name="T1" fmla="*/ T0 w 10781"/>
              <a:gd name="T2" fmla="+- 0 1445 719"/>
              <a:gd name="T3" fmla="*/ 1445 h 726"/>
              <a:gd name="T4" fmla="+- 0 11510 729"/>
              <a:gd name="T5" fmla="*/ T4 w 10781"/>
              <a:gd name="T6" fmla="+- 0 1445 719"/>
              <a:gd name="T7" fmla="*/ 1445 h 726"/>
              <a:gd name="T8" fmla="+- 0 11510 729"/>
              <a:gd name="T9" fmla="*/ T8 w 10781"/>
              <a:gd name="T10" fmla="+- 0 719 719"/>
              <a:gd name="T11" fmla="*/ 719 h 726"/>
              <a:gd name="T12" fmla="+- 0 729 729"/>
              <a:gd name="T13" fmla="*/ T12 w 10781"/>
              <a:gd name="T14" fmla="+- 0 719 719"/>
              <a:gd name="T15" fmla="*/ 719 h 726"/>
              <a:gd name="T16" fmla="+- 0 729 729"/>
              <a:gd name="T17" fmla="*/ T16 w 10781"/>
              <a:gd name="T18" fmla="+- 0 1445 719"/>
              <a:gd name="T19" fmla="*/ 1445 h 72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10781" h="726">
                <a:moveTo>
                  <a:pt x="0" y="726"/>
                </a:moveTo>
                <a:lnTo>
                  <a:pt x="10781" y="726"/>
                </a:lnTo>
                <a:lnTo>
                  <a:pt x="10781" y="0"/>
                </a:lnTo>
                <a:lnTo>
                  <a:pt x="0" y="0"/>
                </a:lnTo>
                <a:lnTo>
                  <a:pt x="0" y="726"/>
                </a:lnTo>
                <a:close/>
              </a:path>
            </a:pathLst>
          </a:custGeom>
          <a:solidFill>
            <a:srgbClr val="BDD6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96ED9A-EA65-D550-2FF0-3A47C7781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6934" y="1"/>
            <a:ext cx="7888765" cy="1054100"/>
          </a:xfrm>
        </p:spPr>
        <p:txBody>
          <a:bodyPr>
            <a:normAutofit fontScale="90000"/>
          </a:bodyPr>
          <a:lstStyle/>
          <a:p>
            <a:r>
              <a:rPr lang="es-ES" sz="2700" dirty="0"/>
              <a:t>Tómese el tiempo para hacer que el blanco de sentimientos sea una herramienta útil para su familia y su hijo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85DCB6-246B-4235-7EF2-11DCD3BBD0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8799" y="1219200"/>
            <a:ext cx="5557916" cy="5499099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s-ES" b="1" dirty="0"/>
              <a:t>Modelarlo </a:t>
            </a:r>
            <a:r>
              <a:rPr lang="es-ES" dirty="0"/>
              <a:t>para mostrarles que ellos no son los únicos que van a usarlo</a:t>
            </a:r>
          </a:p>
          <a:p>
            <a:pPr marL="457200" indent="-457200">
              <a:buAutoNum type="arabicPeriod"/>
            </a:pPr>
            <a:r>
              <a:rPr lang="es-ES" dirty="0"/>
              <a:t>Utilízalo para </a:t>
            </a:r>
            <a:r>
              <a:rPr lang="es-ES" b="1" dirty="0"/>
              <a:t>validar sus experiencias</a:t>
            </a:r>
          </a:p>
          <a:p>
            <a:pPr marL="457200" indent="-457200">
              <a:buAutoNum type="arabicPeriod"/>
            </a:pPr>
            <a:r>
              <a:rPr lang="es-ES" b="1" dirty="0"/>
              <a:t>Individualízalo</a:t>
            </a:r>
            <a:r>
              <a:rPr lang="es-ES" dirty="0"/>
              <a:t> para que sea significativo para ellos (usa sus emojis, personajes, dibujos, palabras, etc. preferidos)</a:t>
            </a:r>
            <a:endParaRPr lang="en-US" dirty="0"/>
          </a:p>
          <a:p>
            <a:pPr marL="457200" indent="-457200">
              <a:buAutoNum type="arabicPeriod"/>
            </a:pPr>
            <a:r>
              <a:rPr lang="es-ES" dirty="0"/>
              <a:t>Úselo como una herramienta para ayudarlos a lograr una mejor sensación de control, resultados sociales y otras cosas que son importantes </a:t>
            </a:r>
            <a:r>
              <a:rPr lang="es-ES" b="1" dirty="0"/>
              <a:t>PARA ELLOS</a:t>
            </a:r>
            <a:endParaRPr lang="en-US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F9150A-DB14-8A19-9D8E-C644AC2878D8}"/>
              </a:ext>
            </a:extLst>
          </p:cNvPr>
          <p:cNvSpPr txBox="1"/>
          <p:nvPr/>
        </p:nvSpPr>
        <p:spPr>
          <a:xfrm>
            <a:off x="5210978" y="6505609"/>
            <a:ext cx="42428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From: e-Unstuck and On Target © 2020 3c Institute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E1C071-6947-B25E-17C3-2D456530B9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5" y="69326"/>
            <a:ext cx="812745" cy="82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E5DE8FC-3A60-91E7-C7AA-3DCD9532B7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1362" y="2470628"/>
            <a:ext cx="2714625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965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/>
          <p:cNvSpPr>
            <a:spLocks/>
          </p:cNvSpPr>
          <p:nvPr/>
        </p:nvSpPr>
        <p:spPr bwMode="auto">
          <a:xfrm>
            <a:off x="0" y="111369"/>
            <a:ext cx="9144000" cy="684011"/>
          </a:xfrm>
          <a:custGeom>
            <a:avLst/>
            <a:gdLst>
              <a:gd name="T0" fmla="+- 0 729 729"/>
              <a:gd name="T1" fmla="*/ T0 w 10781"/>
              <a:gd name="T2" fmla="+- 0 1445 719"/>
              <a:gd name="T3" fmla="*/ 1445 h 726"/>
              <a:gd name="T4" fmla="+- 0 11510 729"/>
              <a:gd name="T5" fmla="*/ T4 w 10781"/>
              <a:gd name="T6" fmla="+- 0 1445 719"/>
              <a:gd name="T7" fmla="*/ 1445 h 726"/>
              <a:gd name="T8" fmla="+- 0 11510 729"/>
              <a:gd name="T9" fmla="*/ T8 w 10781"/>
              <a:gd name="T10" fmla="+- 0 719 719"/>
              <a:gd name="T11" fmla="*/ 719 h 726"/>
              <a:gd name="T12" fmla="+- 0 729 729"/>
              <a:gd name="T13" fmla="*/ T12 w 10781"/>
              <a:gd name="T14" fmla="+- 0 719 719"/>
              <a:gd name="T15" fmla="*/ 719 h 726"/>
              <a:gd name="T16" fmla="+- 0 729 729"/>
              <a:gd name="T17" fmla="*/ T16 w 10781"/>
              <a:gd name="T18" fmla="+- 0 1445 719"/>
              <a:gd name="T19" fmla="*/ 1445 h 72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10781" h="726">
                <a:moveTo>
                  <a:pt x="0" y="726"/>
                </a:moveTo>
                <a:lnTo>
                  <a:pt x="10781" y="726"/>
                </a:lnTo>
                <a:lnTo>
                  <a:pt x="10781" y="0"/>
                </a:lnTo>
                <a:lnTo>
                  <a:pt x="0" y="0"/>
                </a:lnTo>
                <a:lnTo>
                  <a:pt x="0" y="726"/>
                </a:lnTo>
                <a:close/>
              </a:path>
            </a:pathLst>
          </a:custGeom>
          <a:solidFill>
            <a:srgbClr val="BDD6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5" y="42692"/>
            <a:ext cx="812745" cy="82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26015" y="160047"/>
            <a:ext cx="845608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Resumen de sesión 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990600"/>
            <a:ext cx="8458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rgbClr val="000000"/>
                </a:solidFill>
              </a:rPr>
              <a:t>La inflexibilidad cognitiva es un comportamiento adaptativo que permite a los niños neurodivergentes navegar en su entorno, pero también puede causar problemas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s-ES" sz="2400" dirty="0">
              <a:solidFill>
                <a:srgbClr val="000000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rgbClr val="000000"/>
                </a:solidFill>
              </a:rPr>
              <a:t>Usar ciertas palabras clave con frecuencia en diferentes situaciones puede ayudar a los niños a ser más flexibles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s-ES" sz="2400" dirty="0">
              <a:solidFill>
                <a:srgbClr val="000000"/>
              </a:solidFill>
              <a:latin typeface="Calibri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kumimoji="0" lang="es-ES" sz="24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s-ES" sz="2400" i="1" dirty="0">
              <a:solidFill>
                <a:srgbClr val="000000"/>
              </a:solidFill>
              <a:latin typeface="Calibri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kumimoji="0" lang="es-ES" sz="24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kumimoji="0" lang="es-ES" sz="24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6E0EDF-FD7A-035E-62B5-E28EED534F6A}"/>
              </a:ext>
            </a:extLst>
          </p:cNvPr>
          <p:cNvSpPr txBox="1"/>
          <p:nvPr/>
        </p:nvSpPr>
        <p:spPr>
          <a:xfrm>
            <a:off x="638981" y="4029818"/>
            <a:ext cx="86301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“Ser flexible” 		</a:t>
            </a: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“Bloqueado y Desbloqueado”</a:t>
            </a:r>
            <a:endParaRPr kumimoji="0" lang="es-MX" sz="2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defTabSz="914400">
              <a:defRPr/>
            </a:pP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“Acuerdo” 		</a:t>
            </a: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“Opción/No hay opción”</a:t>
            </a:r>
            <a:endParaRPr kumimoji="0" lang="es-MX" sz="24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defTabSz="914400">
              <a:defRPr/>
            </a:pP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“Plan A/ Plan B” 	</a:t>
            </a: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“Problema grande/ problema pequeño”</a:t>
            </a: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es-MX" sz="2400" b="1" i="0" u="none" strike="noStrike" kern="1200" cap="none" spc="0" normalizeH="0" baseline="0" noProof="0" dirty="0">
              <a:ln>
                <a:noFill/>
              </a:ln>
              <a:solidFill>
                <a:srgbClr val="F7964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 </a:t>
            </a: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</a:t>
            </a:r>
            <a:endParaRPr kumimoji="0" lang="es-MX" sz="2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17253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57D17FB0-F67D-78CA-0271-8F5DF59A95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637" y="71919"/>
            <a:ext cx="4818055" cy="6169631"/>
          </a:xfrm>
          <a:prstGeom prst="rect">
            <a:avLst/>
          </a:prstGeom>
        </p:spPr>
      </p:pic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97BCC95C-84B7-C289-1266-3E6576BD4141}"/>
              </a:ext>
            </a:extLst>
          </p:cNvPr>
          <p:cNvSpPr/>
          <p:nvPr/>
        </p:nvSpPr>
        <p:spPr>
          <a:xfrm>
            <a:off x="4813300" y="406400"/>
            <a:ext cx="3340100" cy="1981200"/>
          </a:xfrm>
          <a:prstGeom prst="wedgeEllipseCallout">
            <a:avLst>
              <a:gd name="adj1" fmla="val -73903"/>
              <a:gd name="adj2" fmla="val 1987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solidFill>
                  <a:schemeClr val="tx1"/>
                </a:solidFill>
              </a:rPr>
              <a:t>¿Qué estabas pensando cuando eso sucedió? .../ ¿Cuándo te sentiste así?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75D4990D-0910-21A8-E697-A8A0A342153F}"/>
              </a:ext>
            </a:extLst>
          </p:cNvPr>
          <p:cNvSpPr/>
          <p:nvPr/>
        </p:nvSpPr>
        <p:spPr>
          <a:xfrm>
            <a:off x="4978400" y="4038601"/>
            <a:ext cx="3340100" cy="1981200"/>
          </a:xfrm>
          <a:prstGeom prst="wedgeEllipseCallout">
            <a:avLst>
              <a:gd name="adj1" fmla="val -68960"/>
              <a:gd name="adj2" fmla="val -48075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>
                <a:solidFill>
                  <a:schemeClr val="tx1"/>
                </a:solidFill>
              </a:rPr>
              <a:t>Lo que YO estaba SINTIENDO y PENSANDO cuando eso sucedió fue...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371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/>
          <p:cNvSpPr>
            <a:spLocks/>
          </p:cNvSpPr>
          <p:nvPr/>
        </p:nvSpPr>
        <p:spPr bwMode="auto">
          <a:xfrm>
            <a:off x="0" y="111369"/>
            <a:ext cx="9144000" cy="684011"/>
          </a:xfrm>
          <a:custGeom>
            <a:avLst/>
            <a:gdLst>
              <a:gd name="T0" fmla="+- 0 729 729"/>
              <a:gd name="T1" fmla="*/ T0 w 10781"/>
              <a:gd name="T2" fmla="+- 0 1445 719"/>
              <a:gd name="T3" fmla="*/ 1445 h 726"/>
              <a:gd name="T4" fmla="+- 0 11510 729"/>
              <a:gd name="T5" fmla="*/ T4 w 10781"/>
              <a:gd name="T6" fmla="+- 0 1445 719"/>
              <a:gd name="T7" fmla="*/ 1445 h 726"/>
              <a:gd name="T8" fmla="+- 0 11510 729"/>
              <a:gd name="T9" fmla="*/ T8 w 10781"/>
              <a:gd name="T10" fmla="+- 0 719 719"/>
              <a:gd name="T11" fmla="*/ 719 h 726"/>
              <a:gd name="T12" fmla="+- 0 729 729"/>
              <a:gd name="T13" fmla="*/ T12 w 10781"/>
              <a:gd name="T14" fmla="+- 0 719 719"/>
              <a:gd name="T15" fmla="*/ 719 h 726"/>
              <a:gd name="T16" fmla="+- 0 729 729"/>
              <a:gd name="T17" fmla="*/ T16 w 10781"/>
              <a:gd name="T18" fmla="+- 0 1445 719"/>
              <a:gd name="T19" fmla="*/ 1445 h 72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10781" h="726">
                <a:moveTo>
                  <a:pt x="0" y="726"/>
                </a:moveTo>
                <a:lnTo>
                  <a:pt x="10781" y="726"/>
                </a:lnTo>
                <a:lnTo>
                  <a:pt x="10781" y="0"/>
                </a:lnTo>
                <a:lnTo>
                  <a:pt x="0" y="0"/>
                </a:lnTo>
                <a:lnTo>
                  <a:pt x="0" y="726"/>
                </a:lnTo>
                <a:close/>
              </a:path>
            </a:pathLst>
          </a:custGeom>
          <a:solidFill>
            <a:srgbClr val="BDD6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5" y="42692"/>
            <a:ext cx="812745" cy="82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26015" y="160047"/>
            <a:ext cx="845608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Esta Semana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990600"/>
            <a:ext cx="84582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/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 su hijo está en el grupo en persona, esta</a:t>
            </a:r>
            <a:r>
              <a:rPr lang="es-ES" sz="2000" dirty="0">
                <a:solidFill>
                  <a:srgbClr val="000000"/>
                </a:solidFill>
              </a:rPr>
              <a:t> semana están aprendiendo sobre el </a:t>
            </a:r>
            <a:r>
              <a:rPr lang="es-MX" sz="2000" b="1">
                <a:solidFill>
                  <a:srgbClr val="F79646"/>
                </a:solidFill>
              </a:rPr>
              <a:t>problema grande/ </a:t>
            </a:r>
            <a:r>
              <a:rPr lang="es-MX" sz="2000" b="1" dirty="0">
                <a:solidFill>
                  <a:srgbClr val="F79646"/>
                </a:solidFill>
              </a:rPr>
              <a:t>problema pequeño</a:t>
            </a:r>
            <a:r>
              <a:rPr lang="es-ES" sz="2000" dirty="0">
                <a:solidFill>
                  <a:srgbClr val="000000"/>
                </a:solidFill>
              </a:rPr>
              <a:t> y </a:t>
            </a:r>
            <a:r>
              <a:rPr lang="es-MX" sz="2000" b="1" dirty="0">
                <a:solidFill>
                  <a:srgbClr val="00B050"/>
                </a:solidFill>
              </a:rPr>
              <a:t>Opción/No hay opción</a:t>
            </a:r>
            <a:r>
              <a:rPr lang="es-ES" sz="2000" dirty="0">
                <a:solidFill>
                  <a:srgbClr val="000000"/>
                </a:solidFill>
              </a:rPr>
              <a:t>. Ya han aprendido y continúan practicando con el blanco de sentimientos.</a:t>
            </a:r>
          </a:p>
          <a:p>
            <a:pPr lvl="0" defTabSz="914400"/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Para ustedes: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rgbClr val="000000"/>
                </a:solidFill>
              </a:rPr>
              <a:t>Crear un blanco de sentimientos junto con tu hijo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rgbClr val="000000"/>
                </a:solidFill>
              </a:rPr>
              <a:t>Modelar usted mismo y buscar ejemplos en televisión/ películas donde pueda etiquetar una emoción y asignarle una clasificación de intensidad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s-ES" sz="1400" dirty="0">
              <a:solidFill>
                <a:srgbClr val="000000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rgbClr val="000000"/>
                </a:solidFill>
              </a:rPr>
              <a:t>Elogiar a su hijo cada vez que etiquetan una emoción o su intensidad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rgbClr val="000000"/>
                </a:solidFill>
              </a:rPr>
              <a:t>Seguir modelando y practicando con el vocabulario de </a:t>
            </a:r>
            <a:r>
              <a:rPr lang="es-ES" sz="2000" i="1" dirty="0" err="1">
                <a:solidFill>
                  <a:srgbClr val="000000"/>
                </a:solidFill>
              </a:rPr>
              <a:t>Unstuck</a:t>
            </a:r>
            <a:endParaRPr lang="es-ES" sz="2000" i="1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rgbClr val="000000"/>
                </a:solidFill>
                <a:latin typeface="Calibri"/>
              </a:rPr>
              <a:t>Mirar el video </a:t>
            </a:r>
            <a:r>
              <a:rPr lang="es-ES" sz="2000" dirty="0">
                <a:solidFill>
                  <a:srgbClr val="000000"/>
                </a:solidFill>
              </a:rPr>
              <a:t>de YouTube “Manejar los sentimientos intensos” </a:t>
            </a:r>
            <a:r>
              <a:rPr lang="en-US" dirty="0">
                <a:hlinkClick r:id="rId4"/>
              </a:rPr>
              <a:t>https://youtu.be/f42X-R-CYzw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F46EA6-1E46-DBA1-9C64-9EA3AD452DF9}"/>
              </a:ext>
            </a:extLst>
          </p:cNvPr>
          <p:cNvSpPr txBox="1"/>
          <p:nvPr/>
        </p:nvSpPr>
        <p:spPr>
          <a:xfrm>
            <a:off x="1142730" y="5669413"/>
            <a:ext cx="79847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“Ser flexible” 		</a:t>
            </a:r>
            <a:r>
              <a:rPr kumimoji="0" lang="es-MX" sz="2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“Bloqueado y Desbloqueado”</a:t>
            </a:r>
            <a:endParaRPr kumimoji="0" lang="es-MX" sz="2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defTabSz="914400">
              <a:defRPr/>
            </a:pPr>
            <a:r>
              <a:rPr kumimoji="0" lang="es-MX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“Acuerdo” 		</a:t>
            </a:r>
            <a:r>
              <a:rPr kumimoji="0" lang="es-MX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“Opción/No hay opción”</a:t>
            </a:r>
            <a:endParaRPr kumimoji="0" lang="es-MX" sz="20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defTabSz="914400">
              <a:defRPr/>
            </a:pPr>
            <a:r>
              <a:rPr kumimoji="0" lang="es-MX" sz="20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“Plan A/ Plan B” 		</a:t>
            </a:r>
            <a:r>
              <a:rPr kumimoji="0" lang="es-MX" sz="2000" b="1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“Problema grande/ problema pequeño</a:t>
            </a:r>
            <a:r>
              <a:rPr lang="es-MX" sz="2400" b="1" dirty="0">
                <a:solidFill>
                  <a:srgbClr val="F79646"/>
                </a:solidFill>
                <a:latin typeface="Calibri"/>
              </a:rPr>
              <a:t>”</a:t>
            </a: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</a:t>
            </a:r>
            <a:endParaRPr kumimoji="0" lang="es-MX" sz="2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4090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/>
          <p:cNvSpPr>
            <a:spLocks/>
          </p:cNvSpPr>
          <p:nvPr/>
        </p:nvSpPr>
        <p:spPr bwMode="auto">
          <a:xfrm>
            <a:off x="0" y="111369"/>
            <a:ext cx="9144000" cy="684011"/>
          </a:xfrm>
          <a:custGeom>
            <a:avLst/>
            <a:gdLst>
              <a:gd name="T0" fmla="+- 0 729 729"/>
              <a:gd name="T1" fmla="*/ T0 w 10781"/>
              <a:gd name="T2" fmla="+- 0 1445 719"/>
              <a:gd name="T3" fmla="*/ 1445 h 726"/>
              <a:gd name="T4" fmla="+- 0 11510 729"/>
              <a:gd name="T5" fmla="*/ T4 w 10781"/>
              <a:gd name="T6" fmla="+- 0 1445 719"/>
              <a:gd name="T7" fmla="*/ 1445 h 726"/>
              <a:gd name="T8" fmla="+- 0 11510 729"/>
              <a:gd name="T9" fmla="*/ T8 w 10781"/>
              <a:gd name="T10" fmla="+- 0 719 719"/>
              <a:gd name="T11" fmla="*/ 719 h 726"/>
              <a:gd name="T12" fmla="+- 0 729 729"/>
              <a:gd name="T13" fmla="*/ T12 w 10781"/>
              <a:gd name="T14" fmla="+- 0 719 719"/>
              <a:gd name="T15" fmla="*/ 719 h 726"/>
              <a:gd name="T16" fmla="+- 0 729 729"/>
              <a:gd name="T17" fmla="*/ T16 w 10781"/>
              <a:gd name="T18" fmla="+- 0 1445 719"/>
              <a:gd name="T19" fmla="*/ 1445 h 72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10781" h="726">
                <a:moveTo>
                  <a:pt x="0" y="726"/>
                </a:moveTo>
                <a:lnTo>
                  <a:pt x="10781" y="726"/>
                </a:lnTo>
                <a:lnTo>
                  <a:pt x="10781" y="0"/>
                </a:lnTo>
                <a:lnTo>
                  <a:pt x="0" y="0"/>
                </a:lnTo>
                <a:lnTo>
                  <a:pt x="0" y="726"/>
                </a:lnTo>
                <a:close/>
              </a:path>
            </a:pathLst>
          </a:custGeom>
          <a:solidFill>
            <a:srgbClr val="BDD6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5" y="42692"/>
            <a:ext cx="812745" cy="82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26015" y="160047"/>
            <a:ext cx="845608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 Semana Pasada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990600"/>
            <a:ext cx="84582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Las sugerencias para esta semana fueron: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0000"/>
                </a:solidFill>
              </a:rPr>
              <a:t>Escoger los 3 o 4 términos de flexibilidad que le parezcan más naturales/ aplicables a su vida y empezar a modelar (narrar) este vocabulario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s-ES" dirty="0">
              <a:solidFill>
                <a:srgbClr val="000000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0000"/>
                </a:solidFill>
              </a:rPr>
              <a:t>Buscar la flexibilidad en otras personas– p.ej. personajes de la televisión, héroes, y hablar de cómo ser flexible es importante para esas personas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s-ES" dirty="0">
              <a:solidFill>
                <a:srgbClr val="000000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0000"/>
                </a:solidFill>
              </a:rPr>
              <a:t>Elogiar a su hijo cada vez que actúe de manera flexible o utilice cualquier vocabulario flexible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s-ES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0000"/>
                </a:solidFill>
              </a:rPr>
              <a:t>Mirar los videos de YouTube “</a:t>
            </a:r>
            <a:r>
              <a:rPr lang="es-419" dirty="0"/>
              <a:t>Llegar a un acuerdo</a:t>
            </a:r>
            <a:r>
              <a:rPr lang="en-US" dirty="0"/>
              <a:t>”, “</a:t>
            </a:r>
            <a:r>
              <a:rPr lang="en-US" dirty="0">
                <a:solidFill>
                  <a:srgbClr val="000000"/>
                </a:solidFill>
              </a:rPr>
              <a:t>Plan A/B y </a:t>
            </a:r>
            <a:r>
              <a:rPr lang="es-ES" dirty="0">
                <a:solidFill>
                  <a:srgbClr val="000000"/>
                </a:solidFill>
              </a:rPr>
              <a:t>Gran Problema/ problema pequeño</a:t>
            </a:r>
            <a:endParaRPr lang="en-US" dirty="0">
              <a:solidFill>
                <a:srgbClr val="000000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s-ES" dirty="0">
              <a:solidFill>
                <a:srgbClr val="000000"/>
              </a:solidFill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¿Alguien pudo probarlas? ¿Cómo le fue?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6417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4">
            <a:extLst>
              <a:ext uri="{FF2B5EF4-FFF2-40B4-BE49-F238E27FC236}">
                <a16:creationId xmlns:a16="http://schemas.microsoft.com/office/drawing/2014/main" id="{5E2C5BE6-2E4A-D349-BC91-8FB6968AD4DE}"/>
              </a:ext>
            </a:extLst>
          </p:cNvPr>
          <p:cNvSpPr>
            <a:spLocks/>
          </p:cNvSpPr>
          <p:nvPr/>
        </p:nvSpPr>
        <p:spPr bwMode="auto">
          <a:xfrm>
            <a:off x="0" y="111369"/>
            <a:ext cx="9144000" cy="684011"/>
          </a:xfrm>
          <a:custGeom>
            <a:avLst/>
            <a:gdLst>
              <a:gd name="T0" fmla="+- 0 729 729"/>
              <a:gd name="T1" fmla="*/ T0 w 10781"/>
              <a:gd name="T2" fmla="+- 0 1445 719"/>
              <a:gd name="T3" fmla="*/ 1445 h 726"/>
              <a:gd name="T4" fmla="+- 0 11510 729"/>
              <a:gd name="T5" fmla="*/ T4 w 10781"/>
              <a:gd name="T6" fmla="+- 0 1445 719"/>
              <a:gd name="T7" fmla="*/ 1445 h 726"/>
              <a:gd name="T8" fmla="+- 0 11510 729"/>
              <a:gd name="T9" fmla="*/ T8 w 10781"/>
              <a:gd name="T10" fmla="+- 0 719 719"/>
              <a:gd name="T11" fmla="*/ 719 h 726"/>
              <a:gd name="T12" fmla="+- 0 729 729"/>
              <a:gd name="T13" fmla="*/ T12 w 10781"/>
              <a:gd name="T14" fmla="+- 0 719 719"/>
              <a:gd name="T15" fmla="*/ 719 h 726"/>
              <a:gd name="T16" fmla="+- 0 729 729"/>
              <a:gd name="T17" fmla="*/ T16 w 10781"/>
              <a:gd name="T18" fmla="+- 0 1445 719"/>
              <a:gd name="T19" fmla="*/ 1445 h 72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10781" h="726">
                <a:moveTo>
                  <a:pt x="0" y="726"/>
                </a:moveTo>
                <a:lnTo>
                  <a:pt x="10781" y="726"/>
                </a:lnTo>
                <a:lnTo>
                  <a:pt x="10781" y="0"/>
                </a:lnTo>
                <a:lnTo>
                  <a:pt x="0" y="0"/>
                </a:lnTo>
                <a:lnTo>
                  <a:pt x="0" y="726"/>
                </a:lnTo>
                <a:close/>
              </a:path>
            </a:pathLst>
          </a:custGeom>
          <a:solidFill>
            <a:srgbClr val="BDD6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C77618-FD33-4E23-8B98-435ACD6C9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0"/>
            <a:ext cx="7805057" cy="885755"/>
          </a:xfrm>
        </p:spPr>
        <p:txBody>
          <a:bodyPr>
            <a:normAutofit/>
          </a:bodyPr>
          <a:lstStyle/>
          <a:p>
            <a:r>
              <a:rPr lang="es-ES" sz="4000" dirty="0"/>
              <a:t>Resumen de los temas semanales</a:t>
            </a:r>
            <a:endParaRPr lang="en-US" sz="40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1C3195C-21F8-95EA-B75F-7C3B4376AC1D}"/>
              </a:ext>
            </a:extLst>
          </p:cNvPr>
          <p:cNvSpPr txBox="1">
            <a:spLocks/>
          </p:cNvSpPr>
          <p:nvPr/>
        </p:nvSpPr>
        <p:spPr>
          <a:xfrm>
            <a:off x="849841" y="1038156"/>
            <a:ext cx="3899712" cy="56063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44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59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s-ES" sz="2000" b="1" u="sng" dirty="0">
                <a:solidFill>
                  <a:schemeClr val="tx1"/>
                </a:solidFill>
              </a:rPr>
              <a:t>Sesión 1: 
</a:t>
            </a:r>
            <a:r>
              <a:rPr lang="es-ES" sz="2000" dirty="0">
                <a:solidFill>
                  <a:schemeClr val="tx1"/>
                </a:solidFill>
              </a:rPr>
              <a:t>Presentaciones y descripción general de la función ejecutiva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ES" sz="2000" b="1" u="sng" dirty="0">
                <a:solidFill>
                  <a:schemeClr val="tx1"/>
                </a:solidFill>
              </a:rPr>
              <a:t>Sesión 2: 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ES" sz="2000" dirty="0">
                <a:solidFill>
                  <a:schemeClr val="tx1"/>
                </a:solidFill>
              </a:rPr>
              <a:t>No puede vs. No quiere
</a:t>
            </a:r>
            <a:r>
              <a:rPr lang="es-ES" sz="2000" b="1" u="sng" dirty="0">
                <a:solidFill>
                  <a:schemeClr val="tx1"/>
                </a:solidFill>
              </a:rPr>
              <a:t>Sesión 3: 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ES" sz="2000" dirty="0">
                <a:solidFill>
                  <a:schemeClr val="tx1"/>
                </a:solidFill>
              </a:rPr>
              <a:t>Las adaptaciones/ acomodaciones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ES" sz="2000" b="1" u="sng" dirty="0">
                <a:solidFill>
                  <a:schemeClr val="tx1"/>
                </a:solidFill>
              </a:rPr>
              <a:t>Sesión 4: 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ES" sz="2000" dirty="0">
                <a:solidFill>
                  <a:schemeClr val="tx1"/>
                </a:solidFill>
              </a:rPr>
              <a:t>Vocabulario para apoyar la flexibilidad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4" name="Star: 5 Points 3">
            <a:extLst>
              <a:ext uri="{FF2B5EF4-FFF2-40B4-BE49-F238E27FC236}">
                <a16:creationId xmlns:a16="http://schemas.microsoft.com/office/drawing/2014/main" id="{94C8F12D-1E2A-1068-C84A-C83F2B1A9208}"/>
              </a:ext>
            </a:extLst>
          </p:cNvPr>
          <p:cNvSpPr/>
          <p:nvPr/>
        </p:nvSpPr>
        <p:spPr>
          <a:xfrm>
            <a:off x="8410646" y="1587624"/>
            <a:ext cx="770021" cy="58954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51DA37-731D-F42B-D9B4-4F6023038A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5" y="42692"/>
            <a:ext cx="812745" cy="82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F8EC210-6AB3-759D-7117-4F65F3ADECCA}"/>
              </a:ext>
            </a:extLst>
          </p:cNvPr>
          <p:cNvSpPr txBox="1">
            <a:spLocks/>
          </p:cNvSpPr>
          <p:nvPr/>
        </p:nvSpPr>
        <p:spPr>
          <a:xfrm>
            <a:off x="5090668" y="997124"/>
            <a:ext cx="3994876" cy="56063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44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59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s-ES" sz="2000" b="1" u="sng" dirty="0">
                <a:solidFill>
                  <a:schemeClr val="tx1"/>
                </a:solidFill>
              </a:rPr>
              <a:t>Sesión 5: 
</a:t>
            </a:r>
            <a:r>
              <a:rPr lang="es-ES" sz="2000" dirty="0">
                <a:solidFill>
                  <a:schemeClr val="tx1"/>
                </a:solidFill>
              </a:rPr>
              <a:t>Identificando los sentimientos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ES" sz="2000" b="1" u="sng" dirty="0">
                <a:solidFill>
                  <a:schemeClr val="tx1"/>
                </a:solidFill>
              </a:rPr>
              <a:t>Sesión 6: 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ES" sz="2000" dirty="0">
                <a:solidFill>
                  <a:schemeClr val="tx1"/>
                </a:solidFill>
              </a:rPr>
              <a:t>Estrategias de afrontamiento
</a:t>
            </a:r>
            <a:r>
              <a:rPr lang="es-ES" sz="2000" b="1" u="sng" dirty="0">
                <a:solidFill>
                  <a:schemeClr val="tx1"/>
                </a:solidFill>
              </a:rPr>
              <a:t>Sesión 7: 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ES" sz="2000" dirty="0">
                <a:solidFill>
                  <a:schemeClr val="tx1"/>
                </a:solidFill>
              </a:rPr>
              <a:t>Establecer y planificar metas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ES" sz="2000" b="1" u="sng" dirty="0">
                <a:solidFill>
                  <a:schemeClr val="tx1"/>
                </a:solidFill>
              </a:rPr>
              <a:t>Sesión 8: 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ES" sz="2000">
                <a:solidFill>
                  <a:schemeClr val="tx1"/>
                </a:solidFill>
              </a:rPr>
              <a:t>Motivación </a:t>
            </a:r>
            <a:r>
              <a:rPr lang="es-ES" sz="1800">
                <a:solidFill>
                  <a:schemeClr val="tx1"/>
                </a:solidFill>
              </a:rPr>
              <a:t>e integrando todo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550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/>
          <p:cNvSpPr>
            <a:spLocks/>
          </p:cNvSpPr>
          <p:nvPr/>
        </p:nvSpPr>
        <p:spPr bwMode="auto">
          <a:xfrm>
            <a:off x="0" y="111369"/>
            <a:ext cx="9144000" cy="684011"/>
          </a:xfrm>
          <a:custGeom>
            <a:avLst/>
            <a:gdLst>
              <a:gd name="T0" fmla="+- 0 729 729"/>
              <a:gd name="T1" fmla="*/ T0 w 10781"/>
              <a:gd name="T2" fmla="+- 0 1445 719"/>
              <a:gd name="T3" fmla="*/ 1445 h 726"/>
              <a:gd name="T4" fmla="+- 0 11510 729"/>
              <a:gd name="T5" fmla="*/ T4 w 10781"/>
              <a:gd name="T6" fmla="+- 0 1445 719"/>
              <a:gd name="T7" fmla="*/ 1445 h 726"/>
              <a:gd name="T8" fmla="+- 0 11510 729"/>
              <a:gd name="T9" fmla="*/ T8 w 10781"/>
              <a:gd name="T10" fmla="+- 0 719 719"/>
              <a:gd name="T11" fmla="*/ 719 h 726"/>
              <a:gd name="T12" fmla="+- 0 729 729"/>
              <a:gd name="T13" fmla="*/ T12 w 10781"/>
              <a:gd name="T14" fmla="+- 0 719 719"/>
              <a:gd name="T15" fmla="*/ 719 h 726"/>
              <a:gd name="T16" fmla="+- 0 729 729"/>
              <a:gd name="T17" fmla="*/ T16 w 10781"/>
              <a:gd name="T18" fmla="+- 0 1445 719"/>
              <a:gd name="T19" fmla="*/ 1445 h 72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10781" h="726">
                <a:moveTo>
                  <a:pt x="0" y="726"/>
                </a:moveTo>
                <a:lnTo>
                  <a:pt x="10781" y="726"/>
                </a:lnTo>
                <a:lnTo>
                  <a:pt x="10781" y="0"/>
                </a:lnTo>
                <a:lnTo>
                  <a:pt x="0" y="0"/>
                </a:lnTo>
                <a:lnTo>
                  <a:pt x="0" y="726"/>
                </a:lnTo>
                <a:close/>
              </a:path>
            </a:pathLst>
          </a:custGeom>
          <a:solidFill>
            <a:srgbClr val="BDD6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5" y="42692"/>
            <a:ext cx="812745" cy="82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6647" y="160986"/>
            <a:ext cx="910690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3200" dirty="0"/>
              <a:t>Manejar los sentimientos malos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6691" y="1600200"/>
            <a:ext cx="80772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/>
              <a:t>¡Es difícil aprender ser flexible!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s-ES" sz="4400" dirty="0"/>
          </a:p>
          <a:p>
            <a:pPr algn="ctr"/>
            <a:r>
              <a:rPr lang="es-ES" sz="4400" dirty="0"/>
              <a:t>A veces ustedes y sus hijos se podrían sentir bloqueados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2400" y="928729"/>
            <a:ext cx="8825782" cy="5776871"/>
          </a:xfrm>
          <a:prstGeom prst="rect">
            <a:avLst/>
          </a:prstGeom>
          <a:noFill/>
          <a:ln w="28575">
            <a:solidFill>
              <a:schemeClr val="accent3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470513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17191-B838-3D40-B446-774389D82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4744"/>
            <a:ext cx="4829997" cy="2024062"/>
          </a:xfrm>
        </p:spPr>
        <p:txBody>
          <a:bodyPr>
            <a:noAutofit/>
          </a:bodyPr>
          <a:lstStyle/>
          <a:p>
            <a:r>
              <a:rPr lang="es-ES" sz="3200" dirty="0"/>
              <a:t>Identificación de sentimientos:</a:t>
            </a:r>
            <a:br>
              <a:rPr lang="es-ES" sz="3200" dirty="0"/>
            </a:br>
            <a:r>
              <a:rPr lang="es-ES" sz="3200" dirty="0"/>
              <a:t>"Puerta de entrada al afrontamiento exitoso"</a:t>
            </a:r>
            <a:endParaRPr lang="en-US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2D8938-2DBA-B146-83D9-5295D1D0A13B}"/>
              </a:ext>
            </a:extLst>
          </p:cNvPr>
          <p:cNvSpPr txBox="1"/>
          <p:nvPr/>
        </p:nvSpPr>
        <p:spPr>
          <a:xfrm>
            <a:off x="643435" y="4283000"/>
            <a:ext cx="8128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/>
              <a:t>¿Cuál es el objetivo de la identificación exitosa de los sentimientos?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/>
              <a:t>Mejorar la sensación de control
Aprender a regular las acciones/reacciones para alcanzar metas</a:t>
            </a:r>
            <a:endParaRPr lang="en-US" sz="2800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0A899AEE-71A9-2D57-1DB9-FAC4FA5204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435" y="174743"/>
            <a:ext cx="1564468" cy="2235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B6E6FF5-C2F2-C578-B7B4-61E7A82C73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9273" y="174744"/>
            <a:ext cx="1564467" cy="2235623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6BA2FEF-011E-8260-826C-4FA6AC4344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t="5583" b="6538"/>
          <a:stretch/>
        </p:blipFill>
        <p:spPr>
          <a:xfrm>
            <a:off x="5246703" y="2575000"/>
            <a:ext cx="2676844" cy="13716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C1AD47C-CC69-E443-E96A-7259B3CA46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5" y="42692"/>
            <a:ext cx="812745" cy="82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84668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14">
            <a:extLst>
              <a:ext uri="{FF2B5EF4-FFF2-40B4-BE49-F238E27FC236}">
                <a16:creationId xmlns:a16="http://schemas.microsoft.com/office/drawing/2014/main" id="{50FE7A4C-6B7F-8327-1661-7FBF7604E5BB}"/>
              </a:ext>
            </a:extLst>
          </p:cNvPr>
          <p:cNvSpPr>
            <a:spLocks/>
          </p:cNvSpPr>
          <p:nvPr/>
        </p:nvSpPr>
        <p:spPr bwMode="auto">
          <a:xfrm>
            <a:off x="0" y="111369"/>
            <a:ext cx="9144000" cy="684011"/>
          </a:xfrm>
          <a:custGeom>
            <a:avLst/>
            <a:gdLst>
              <a:gd name="T0" fmla="+- 0 729 729"/>
              <a:gd name="T1" fmla="*/ T0 w 10781"/>
              <a:gd name="T2" fmla="+- 0 1445 719"/>
              <a:gd name="T3" fmla="*/ 1445 h 726"/>
              <a:gd name="T4" fmla="+- 0 11510 729"/>
              <a:gd name="T5" fmla="*/ T4 w 10781"/>
              <a:gd name="T6" fmla="+- 0 1445 719"/>
              <a:gd name="T7" fmla="*/ 1445 h 726"/>
              <a:gd name="T8" fmla="+- 0 11510 729"/>
              <a:gd name="T9" fmla="*/ T8 w 10781"/>
              <a:gd name="T10" fmla="+- 0 719 719"/>
              <a:gd name="T11" fmla="*/ 719 h 726"/>
              <a:gd name="T12" fmla="+- 0 729 729"/>
              <a:gd name="T13" fmla="*/ T12 w 10781"/>
              <a:gd name="T14" fmla="+- 0 719 719"/>
              <a:gd name="T15" fmla="*/ 719 h 726"/>
              <a:gd name="T16" fmla="+- 0 729 729"/>
              <a:gd name="T17" fmla="*/ T16 w 10781"/>
              <a:gd name="T18" fmla="+- 0 1445 719"/>
              <a:gd name="T19" fmla="*/ 1445 h 72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10781" h="726">
                <a:moveTo>
                  <a:pt x="0" y="726"/>
                </a:moveTo>
                <a:lnTo>
                  <a:pt x="10781" y="726"/>
                </a:lnTo>
                <a:lnTo>
                  <a:pt x="10781" y="0"/>
                </a:lnTo>
                <a:lnTo>
                  <a:pt x="0" y="0"/>
                </a:lnTo>
                <a:lnTo>
                  <a:pt x="0" y="726"/>
                </a:lnTo>
                <a:close/>
              </a:path>
            </a:pathLst>
          </a:custGeom>
          <a:solidFill>
            <a:srgbClr val="BDD6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B21F7F-6B02-5342-80D4-A562396FA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0002" y="-176151"/>
            <a:ext cx="7021640" cy="1147762"/>
          </a:xfrm>
        </p:spPr>
        <p:txBody>
          <a:bodyPr>
            <a:noAutofit/>
          </a:bodyPr>
          <a:lstStyle/>
          <a:p>
            <a:r>
              <a:rPr lang="es-ES" sz="3200" dirty="0"/>
              <a:t>Emociones intensas "fuera del objetivo":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B1077C-F134-2A42-9E0C-BC22ED0556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2929" y="1353430"/>
            <a:ext cx="7594599" cy="1430867"/>
          </a:xfrm>
        </p:spPr>
        <p:txBody>
          <a:bodyPr/>
          <a:lstStyle/>
          <a:p>
            <a:pPr marL="0" indent="0" algn="ctr">
              <a:buNone/>
            </a:pPr>
            <a:r>
              <a:rPr lang="es-ES" dirty="0"/>
              <a:t>Reduzcan la eficacia de nuestro funcionamiento ejecutivo (cómo </a:t>
            </a:r>
            <a:r>
              <a:rPr lang="es-ES" b="1" dirty="0">
                <a:solidFill>
                  <a:srgbClr val="0070C0"/>
                </a:solidFill>
              </a:rPr>
              <a:t>pensamos</a:t>
            </a:r>
            <a:r>
              <a:rPr lang="es-ES" dirty="0"/>
              <a:t> y </a:t>
            </a:r>
            <a:r>
              <a:rPr lang="es-ES" b="1" dirty="0">
                <a:solidFill>
                  <a:srgbClr val="FF0000"/>
                </a:solidFill>
              </a:rPr>
              <a:t>actuamos</a:t>
            </a:r>
            <a:r>
              <a:rPr lang="es-ES" dirty="0"/>
              <a:t>)</a:t>
            </a:r>
            <a:endParaRPr lang="en-US" dirty="0">
              <a:solidFill>
                <a:srgbClr val="E57C23"/>
              </a:solidFill>
            </a:endParaRPr>
          </a:p>
          <a:p>
            <a:endParaRPr lang="en-US" dirty="0">
              <a:solidFill>
                <a:srgbClr val="E57C23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4CE216-5816-7C44-7FD0-437947CF2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5" y="42692"/>
            <a:ext cx="812745" cy="82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E5517D9-053F-97EB-002F-6E725944D9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1157" y="3166116"/>
            <a:ext cx="4173984" cy="2979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9225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4">
            <a:extLst>
              <a:ext uri="{FF2B5EF4-FFF2-40B4-BE49-F238E27FC236}">
                <a16:creationId xmlns:a16="http://schemas.microsoft.com/office/drawing/2014/main" id="{7E3BCBB1-16CB-CF0D-133F-8366EF5CD983}"/>
              </a:ext>
            </a:extLst>
          </p:cNvPr>
          <p:cNvSpPr>
            <a:spLocks/>
          </p:cNvSpPr>
          <p:nvPr/>
        </p:nvSpPr>
        <p:spPr bwMode="auto">
          <a:xfrm>
            <a:off x="0" y="111369"/>
            <a:ext cx="9144000" cy="684011"/>
          </a:xfrm>
          <a:custGeom>
            <a:avLst/>
            <a:gdLst>
              <a:gd name="T0" fmla="+- 0 729 729"/>
              <a:gd name="T1" fmla="*/ T0 w 10781"/>
              <a:gd name="T2" fmla="+- 0 1445 719"/>
              <a:gd name="T3" fmla="*/ 1445 h 726"/>
              <a:gd name="T4" fmla="+- 0 11510 729"/>
              <a:gd name="T5" fmla="*/ T4 w 10781"/>
              <a:gd name="T6" fmla="+- 0 1445 719"/>
              <a:gd name="T7" fmla="*/ 1445 h 726"/>
              <a:gd name="T8" fmla="+- 0 11510 729"/>
              <a:gd name="T9" fmla="*/ T8 w 10781"/>
              <a:gd name="T10" fmla="+- 0 719 719"/>
              <a:gd name="T11" fmla="*/ 719 h 726"/>
              <a:gd name="T12" fmla="+- 0 729 729"/>
              <a:gd name="T13" fmla="*/ T12 w 10781"/>
              <a:gd name="T14" fmla="+- 0 719 719"/>
              <a:gd name="T15" fmla="*/ 719 h 726"/>
              <a:gd name="T16" fmla="+- 0 729 729"/>
              <a:gd name="T17" fmla="*/ T16 w 10781"/>
              <a:gd name="T18" fmla="+- 0 1445 719"/>
              <a:gd name="T19" fmla="*/ 1445 h 72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10781" h="726">
                <a:moveTo>
                  <a:pt x="0" y="726"/>
                </a:moveTo>
                <a:lnTo>
                  <a:pt x="10781" y="726"/>
                </a:lnTo>
                <a:lnTo>
                  <a:pt x="10781" y="0"/>
                </a:lnTo>
                <a:lnTo>
                  <a:pt x="0" y="0"/>
                </a:lnTo>
                <a:lnTo>
                  <a:pt x="0" y="726"/>
                </a:lnTo>
                <a:close/>
              </a:path>
            </a:pathLst>
          </a:custGeom>
          <a:solidFill>
            <a:srgbClr val="BDD6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8B5E56-DEA6-0348-868E-FF8D573C6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300" y="1371533"/>
            <a:ext cx="5540887" cy="5048932"/>
          </a:xfrm>
        </p:spPr>
        <p:txBody>
          <a:bodyPr>
            <a:normAutofit fontScale="85000" lnSpcReduction="10000"/>
          </a:bodyPr>
          <a:lstStyle/>
          <a:p>
            <a:endParaRPr lang="en-US" dirty="0"/>
          </a:p>
          <a:p>
            <a:r>
              <a:rPr lang="es-ES" dirty="0"/>
              <a:t>Primer paso para romper el ciclo de escalada y sirve como modelo de autorregulación positiva para nuestros hijos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s-ES" dirty="0"/>
              <a:t>Trate de mantenerse lo más tranquilo posible y modele una estrategia para cuando no pueda (más sobre esto cuando lleguemos a las habilidades de afrontamiento)</a:t>
            </a:r>
            <a:endParaRPr lang="en-US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1539205-F37B-4277-A49A-94A4ABBD8952}"/>
              </a:ext>
            </a:extLst>
          </p:cNvPr>
          <p:cNvCxnSpPr/>
          <p:nvPr/>
        </p:nvCxnSpPr>
        <p:spPr>
          <a:xfrm>
            <a:off x="5388936" y="2768257"/>
            <a:ext cx="875071" cy="59976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6">
            <a:extLst>
              <a:ext uri="{FF2B5EF4-FFF2-40B4-BE49-F238E27FC236}">
                <a16:creationId xmlns:a16="http://schemas.microsoft.com/office/drawing/2014/main" id="{1809B468-1B90-83C1-C2D3-929D5CF89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300" y="-83974"/>
            <a:ext cx="8318500" cy="1096895"/>
          </a:xfrm>
        </p:spPr>
        <p:txBody>
          <a:bodyPr/>
          <a:lstStyle/>
          <a:p>
            <a:r>
              <a:rPr lang="en-US" dirty="0" err="1"/>
              <a:t>Identificación</a:t>
            </a:r>
            <a:r>
              <a:rPr lang="en-US" dirty="0"/>
              <a:t> de las </a:t>
            </a:r>
            <a:r>
              <a:rPr lang="en-US" dirty="0" err="1"/>
              <a:t>emociones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6ED7DC0-5A33-6767-A533-CB2DEB217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5" y="42692"/>
            <a:ext cx="812745" cy="82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D44A649D-F1C8-F127-02DA-6552D94C5B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39039893"/>
              </p:ext>
            </p:extLst>
          </p:nvPr>
        </p:nvGraphicFramePr>
        <p:xfrm>
          <a:off x="6093542" y="1580534"/>
          <a:ext cx="2501182" cy="3810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2B37286-5120-E444-AC62-122BF2F1B1F7}"/>
              </a:ext>
            </a:extLst>
          </p:cNvPr>
          <p:cNvCxnSpPr>
            <a:cxnSpLocks/>
          </p:cNvCxnSpPr>
          <p:nvPr/>
        </p:nvCxnSpPr>
        <p:spPr>
          <a:xfrm flipH="1">
            <a:off x="6093542" y="3560069"/>
            <a:ext cx="2682158" cy="0"/>
          </a:xfrm>
          <a:prstGeom prst="line">
            <a:avLst/>
          </a:prstGeom>
          <a:ln w="127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148195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834352546EFBC4FA38B0B0F69451FCB" ma:contentTypeVersion="1" ma:contentTypeDescription="Create a new document." ma:contentTypeScope="" ma:versionID="13dd8a8e41f9bd618289743b0661cac0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9DB3E07-3687-435C-83AC-049E51C1499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AE398F6-6B22-455E-86E1-6BC85BA87B8B}">
  <ds:schemaRefs>
    <ds:schemaRef ds:uri="http://purl.org/dc/elements/1.1/"/>
    <ds:schemaRef ds:uri="http://schemas.microsoft.com/office/2006/metadata/properties"/>
    <ds:schemaRef ds:uri="http://schemas.microsoft.com/sharepoint/v3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5D63217D-FA9A-4966-A61C-D229382AD75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21133</TotalTime>
  <Words>1593</Words>
  <Application>Microsoft Office PowerPoint</Application>
  <PresentationFormat>On-screen Show (4:3)</PresentationFormat>
  <Paragraphs>207</Paragraphs>
  <Slides>31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Arial</vt:lpstr>
      <vt:lpstr>Calibri</vt:lpstr>
      <vt:lpstr>Century Gothic</vt:lpstr>
      <vt:lpstr>Georgia</vt:lpstr>
      <vt:lpstr>Custom Design</vt:lpstr>
      <vt:lpstr>3_Custom Design</vt:lpstr>
      <vt:lpstr>2_Custom Design</vt:lpstr>
      <vt:lpstr>1_Custom Design</vt:lpstr>
      <vt:lpstr>Office Theme</vt:lpstr>
      <vt:lpstr>Entender y manejar las dificultades del funcionamiento ejecutivo usando ‘Unstuck and On Target’</vt:lpstr>
      <vt:lpstr>Unstuck and On Target! </vt:lpstr>
      <vt:lpstr>PowerPoint Presentation</vt:lpstr>
      <vt:lpstr>PowerPoint Presentation</vt:lpstr>
      <vt:lpstr>Resumen de los temas semanales</vt:lpstr>
      <vt:lpstr>PowerPoint Presentation</vt:lpstr>
      <vt:lpstr>Identificación de sentimientos: "Puerta de entrada al afrontamiento exitoso"</vt:lpstr>
      <vt:lpstr>Emociones intensas "fuera del objetivo":</vt:lpstr>
      <vt:lpstr>Identificación de las emociones</vt:lpstr>
      <vt:lpstr>PowerPoint Presentation</vt:lpstr>
      <vt:lpstr>El blanco de los sentimientos</vt:lpstr>
      <vt:lpstr>El blanco de los sentimientos</vt:lpstr>
      <vt:lpstr>PowerPoint Presentation</vt:lpstr>
      <vt:lpstr>El blanco de los sentimientos</vt:lpstr>
      <vt:lpstr>El blanco de los sentimientos</vt:lpstr>
      <vt:lpstr>Se integra fácilmente con las palabras que apoyan a la flexibilidad:</vt:lpstr>
      <vt:lpstr>PowerPoint Presentation</vt:lpstr>
      <vt:lpstr>PowerPoint Presentation</vt:lpstr>
      <vt:lpstr>PowerPoint Presentation</vt:lpstr>
      <vt:lpstr>PowerPoint Presentation</vt:lpstr>
      <vt:lpstr>Comparación breve con otras herramientas</vt:lpstr>
      <vt:lpstr>Vincularlo con herramientas de afrontamiento</vt:lpstr>
      <vt:lpstr>y otras interacciones diarias....</vt:lpstr>
      <vt:lpstr>PowerPoint Presentation</vt:lpstr>
      <vt:lpstr>PowerPoint Presentation</vt:lpstr>
      <vt:lpstr>¿Será esto bienvenido de inmediato por su hijo?</vt:lpstr>
      <vt:lpstr>¿Cuál es el argumento de venta? ¿Por qué mantener las emociones bajo control?</vt:lpstr>
      <vt:lpstr>Comportamiento que no consigue lo que queremos:</vt:lpstr>
      <vt:lpstr>Tómese el tiempo para hacer que el blanco de sentimientos sea una herramienta útil para su familia y su hijo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Tele eUnstuck and On Target group  Week 3</dc:title>
  <dc:creator>Barnes, Julia</dc:creator>
  <cp:lastModifiedBy>Safer, Jonathan</cp:lastModifiedBy>
  <cp:revision>149</cp:revision>
  <cp:lastPrinted>2023-09-01T16:17:07Z</cp:lastPrinted>
  <dcterms:created xsi:type="dcterms:W3CDTF">2020-12-02T00:43:35Z</dcterms:created>
  <dcterms:modified xsi:type="dcterms:W3CDTF">2024-09-30T19:06:50Z</dcterms:modified>
</cp:coreProperties>
</file>