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4"/>
    <p:sldMasterId id="2147483716" r:id="rId5"/>
    <p:sldMasterId id="2147483704" r:id="rId6"/>
    <p:sldMasterId id="2147483692" r:id="rId7"/>
    <p:sldMasterId id="2147483740" r:id="rId8"/>
    <p:sldMasterId id="2147483752" r:id="rId9"/>
  </p:sldMasterIdLst>
  <p:notesMasterIdLst>
    <p:notesMasterId r:id="rId40"/>
  </p:notesMasterIdLst>
  <p:handoutMasterIdLst>
    <p:handoutMasterId r:id="rId41"/>
  </p:handoutMasterIdLst>
  <p:sldIdLst>
    <p:sldId id="560" r:id="rId10"/>
    <p:sldId id="321" r:id="rId11"/>
    <p:sldId id="561" r:id="rId12"/>
    <p:sldId id="262" r:id="rId13"/>
    <p:sldId id="519" r:id="rId14"/>
    <p:sldId id="517" r:id="rId15"/>
    <p:sldId id="515" r:id="rId16"/>
    <p:sldId id="309" r:id="rId17"/>
    <p:sldId id="571" r:id="rId18"/>
    <p:sldId id="518" r:id="rId19"/>
    <p:sldId id="319" r:id="rId20"/>
    <p:sldId id="280" r:id="rId21"/>
    <p:sldId id="572" r:id="rId22"/>
    <p:sldId id="556" r:id="rId23"/>
    <p:sldId id="567" r:id="rId24"/>
    <p:sldId id="570" r:id="rId25"/>
    <p:sldId id="539" r:id="rId26"/>
    <p:sldId id="537" r:id="rId27"/>
    <p:sldId id="526" r:id="rId28"/>
    <p:sldId id="318" r:id="rId29"/>
    <p:sldId id="568" r:id="rId30"/>
    <p:sldId id="327" r:id="rId31"/>
    <p:sldId id="329" r:id="rId32"/>
    <p:sldId id="344" r:id="rId33"/>
    <p:sldId id="513" r:id="rId34"/>
    <p:sldId id="557" r:id="rId35"/>
    <p:sldId id="559" r:id="rId36"/>
    <p:sldId id="562" r:id="rId37"/>
    <p:sldId id="569" r:id="rId38"/>
    <p:sldId id="566"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Ament" initials="AA" lastIdx="1" clrIdx="0">
    <p:extLst>
      <p:ext uri="{19B8F6BF-5375-455C-9EA6-DF929625EA0E}">
        <p15:presenceInfo xmlns:p15="http://schemas.microsoft.com/office/powerpoint/2012/main" userId="S::Alexandra.Ament@childrenscolorado.org::04ae0eeb-11f8-43b8-845e-22a7b7394c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00C2DF"/>
    <a:srgbClr val="76BD23"/>
    <a:srgbClr val="E57C23"/>
    <a:srgbClr val="696158"/>
    <a:srgbClr val="0061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14" autoAdjust="0"/>
    <p:restoredTop sz="95670" autoAdjust="0"/>
  </p:normalViewPr>
  <p:slideViewPr>
    <p:cSldViewPr snapToGrid="0" snapToObjects="1">
      <p:cViewPr varScale="1">
        <p:scale>
          <a:sx n="107" d="100"/>
          <a:sy n="107" d="100"/>
        </p:scale>
        <p:origin x="180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9713A-29F0-4BA8-9B00-AD6B3948AFA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EB19625E-5E7E-4546-842B-3507741879F8}">
      <dgm:prSet phldrT="[Text]"/>
      <dgm:spPr>
        <a:solidFill>
          <a:schemeClr val="accent6">
            <a:lumMod val="50000"/>
          </a:schemeClr>
        </a:solidFill>
      </dgm:spPr>
      <dgm:t>
        <a:bodyPr/>
        <a:lstStyle/>
        <a:p>
          <a:r>
            <a:rPr lang="es-ES" b="1" noProof="0" dirty="0"/>
            <a:t>Parece que no quiere</a:t>
          </a:r>
        </a:p>
      </dgm:t>
    </dgm:pt>
    <dgm:pt modelId="{B3EC5086-F17A-4501-BC9D-755A008B7C1D}" type="parTrans" cxnId="{C5BC7D3A-A612-494F-BB42-99D1C16B1A2D}">
      <dgm:prSet/>
      <dgm:spPr/>
      <dgm:t>
        <a:bodyPr/>
        <a:lstStyle/>
        <a:p>
          <a:endParaRPr lang="en-US"/>
        </a:p>
      </dgm:t>
    </dgm:pt>
    <dgm:pt modelId="{05E8A8FF-0AD6-4A45-858C-FC741F5D6775}" type="sibTrans" cxnId="{C5BC7D3A-A612-494F-BB42-99D1C16B1A2D}">
      <dgm:prSet/>
      <dgm:spPr/>
      <dgm:t>
        <a:bodyPr/>
        <a:lstStyle/>
        <a:p>
          <a:endParaRPr lang="en-US"/>
        </a:p>
      </dgm:t>
    </dgm:pt>
    <dgm:pt modelId="{C93EF756-7B22-472C-AA7B-BB5AA00156E2}">
      <dgm:prSet phldrT="[Text]" custT="1"/>
      <dgm:spPr>
        <a:solidFill>
          <a:schemeClr val="accent6">
            <a:lumMod val="60000"/>
            <a:lumOff val="40000"/>
            <a:alpha val="90000"/>
          </a:schemeClr>
        </a:solidFill>
      </dgm:spPr>
      <dgm:t>
        <a:bodyPr/>
        <a:lstStyle/>
        <a:p>
          <a:r>
            <a:rPr lang="es-ES" sz="4000" b="1" noProof="0" dirty="0"/>
            <a:t>Podría ser que no puede</a:t>
          </a:r>
          <a:endParaRPr lang="es-ES" sz="4000" b="1" i="1" noProof="0" dirty="0"/>
        </a:p>
      </dgm:t>
    </dgm:pt>
    <dgm:pt modelId="{CE3F3CFE-BD69-466E-82CC-F67766BC4E29}" type="parTrans" cxnId="{6AABC8A7-0AEF-4974-B89F-A023C69495D3}">
      <dgm:prSet/>
      <dgm:spPr/>
      <dgm:t>
        <a:bodyPr/>
        <a:lstStyle/>
        <a:p>
          <a:endParaRPr lang="en-US"/>
        </a:p>
      </dgm:t>
    </dgm:pt>
    <dgm:pt modelId="{D8ACEF5F-3D4A-4BD5-84D9-EC3B1D8613BF}" type="sibTrans" cxnId="{6AABC8A7-0AEF-4974-B89F-A023C69495D3}">
      <dgm:prSet/>
      <dgm:spPr/>
      <dgm:t>
        <a:bodyPr/>
        <a:lstStyle/>
        <a:p>
          <a:endParaRPr lang="en-US"/>
        </a:p>
      </dgm:t>
    </dgm:pt>
    <dgm:pt modelId="{F8E9CD5B-BB8E-4483-A615-BF0E6330439D}">
      <dgm:prSet phldrT="[Text]" custT="1"/>
      <dgm:spPr>
        <a:solidFill>
          <a:schemeClr val="accent5">
            <a:lumMod val="75000"/>
          </a:schemeClr>
        </a:solidFill>
      </dgm:spPr>
      <dgm:t>
        <a:bodyPr/>
        <a:lstStyle/>
        <a:p>
          <a:r>
            <a:rPr lang="es-ES" sz="2000" b="0" noProof="0" dirty="0"/>
            <a:t>Antagónico, terco</a:t>
          </a:r>
        </a:p>
      </dgm:t>
    </dgm:pt>
    <dgm:pt modelId="{13AE2DB7-DB92-459D-8062-2E98FB6B045C}" type="parTrans" cxnId="{543E7957-E532-492A-B82E-CE6C58E636C8}">
      <dgm:prSet/>
      <dgm:spPr/>
      <dgm:t>
        <a:bodyPr/>
        <a:lstStyle/>
        <a:p>
          <a:endParaRPr lang="en-US"/>
        </a:p>
      </dgm:t>
    </dgm:pt>
    <dgm:pt modelId="{9D9DA4B1-BF72-4868-871C-49763270EDA7}" type="sibTrans" cxnId="{543E7957-E532-492A-B82E-CE6C58E636C8}">
      <dgm:prSet/>
      <dgm:spPr/>
      <dgm:t>
        <a:bodyPr/>
        <a:lstStyle/>
        <a:p>
          <a:endParaRPr lang="en-US"/>
        </a:p>
      </dgm:t>
    </dgm:pt>
    <dgm:pt modelId="{ED8DA71A-AE3B-4784-B0F2-778B03E17101}">
      <dgm:prSet phldrT="[Text]" custT="1"/>
      <dgm:spPr>
        <a:solidFill>
          <a:schemeClr val="accent5">
            <a:lumMod val="60000"/>
            <a:lumOff val="40000"/>
            <a:alpha val="90000"/>
          </a:schemeClr>
        </a:solidFill>
      </dgm:spPr>
      <dgm:t>
        <a:bodyPr/>
        <a:lstStyle/>
        <a:p>
          <a:pPr>
            <a:spcAft>
              <a:spcPts val="0"/>
            </a:spcAft>
          </a:pPr>
          <a:r>
            <a:rPr lang="es-ES" sz="2000" noProof="0" dirty="0"/>
            <a:t>Cerebro inflexible,</a:t>
          </a:r>
          <a:endParaRPr lang="es-ES" sz="2000" baseline="0" noProof="0" dirty="0"/>
        </a:p>
        <a:p>
          <a:pPr>
            <a:spcAft>
              <a:spcPts val="0"/>
            </a:spcAft>
          </a:pPr>
          <a:r>
            <a:rPr lang="es-ES" sz="2000" baseline="0" noProof="0" dirty="0"/>
            <a:t>Tratando de evitar la sobrecarga</a:t>
          </a:r>
        </a:p>
      </dgm:t>
    </dgm:pt>
    <dgm:pt modelId="{EB70B00C-51F1-4BAC-8797-9907922C933D}" type="parTrans" cxnId="{7E03B785-9E1A-4E5A-B2EB-CCF9DB66703C}">
      <dgm:prSet/>
      <dgm:spPr/>
      <dgm:t>
        <a:bodyPr/>
        <a:lstStyle/>
        <a:p>
          <a:endParaRPr lang="en-US"/>
        </a:p>
      </dgm:t>
    </dgm:pt>
    <dgm:pt modelId="{39E49A64-69BA-4004-87C7-E9C58C4E59B0}" type="sibTrans" cxnId="{7E03B785-9E1A-4E5A-B2EB-CCF9DB66703C}">
      <dgm:prSet/>
      <dgm:spPr/>
      <dgm:t>
        <a:bodyPr/>
        <a:lstStyle/>
        <a:p>
          <a:endParaRPr lang="en-US"/>
        </a:p>
      </dgm:t>
    </dgm:pt>
    <dgm:pt modelId="{B49EC65D-CDEF-4FBF-9128-4516C9CBF6E5}">
      <dgm:prSet phldrT="[Text]" custT="1"/>
      <dgm:spPr>
        <a:solidFill>
          <a:schemeClr val="accent1">
            <a:lumMod val="50000"/>
          </a:schemeClr>
        </a:solidFill>
      </dgm:spPr>
      <dgm:t>
        <a:bodyPr/>
        <a:lstStyle/>
        <a:p>
          <a:r>
            <a:rPr lang="es-ES" sz="2000" noProof="0" dirty="0"/>
            <a:t>Puede hacerlo, si quiere</a:t>
          </a:r>
        </a:p>
      </dgm:t>
    </dgm:pt>
    <dgm:pt modelId="{EDDBD5D7-6CD4-4D78-99C5-800E6A926BFA}" type="parTrans" cxnId="{35DA106C-AD4B-4501-8EE0-396615F59D9F}">
      <dgm:prSet/>
      <dgm:spPr/>
      <dgm:t>
        <a:bodyPr/>
        <a:lstStyle/>
        <a:p>
          <a:endParaRPr lang="en-US"/>
        </a:p>
      </dgm:t>
    </dgm:pt>
    <dgm:pt modelId="{613B4CC7-5966-48E3-9D95-D8490DF8F86A}" type="sibTrans" cxnId="{35DA106C-AD4B-4501-8EE0-396615F59D9F}">
      <dgm:prSet/>
      <dgm:spPr/>
      <dgm:t>
        <a:bodyPr/>
        <a:lstStyle/>
        <a:p>
          <a:endParaRPr lang="en-US"/>
        </a:p>
      </dgm:t>
    </dgm:pt>
    <dgm:pt modelId="{3C4E1C76-DD19-4DF8-90F8-C8CB094BE122}">
      <dgm:prSet phldrT="[Text]" custT="1"/>
      <dgm:spPr>
        <a:solidFill>
          <a:schemeClr val="accent3">
            <a:lumMod val="60000"/>
            <a:lumOff val="40000"/>
            <a:alpha val="90000"/>
          </a:schemeClr>
        </a:solidFill>
      </dgm:spPr>
      <dgm:t>
        <a:bodyPr/>
        <a:lstStyle/>
        <a:p>
          <a:r>
            <a:rPr lang="es-ES" sz="1800" baseline="0" noProof="0" dirty="0"/>
            <a:t>Desorganizado—no ve la importancia</a:t>
          </a:r>
        </a:p>
        <a:p>
          <a:r>
            <a:rPr lang="es-ES" sz="1800" noProof="0" dirty="0"/>
            <a:t>Mala planificación—cree que va a hacer algo más tarde</a:t>
          </a:r>
          <a:endParaRPr lang="es-ES" sz="1800" baseline="0" noProof="0" dirty="0"/>
        </a:p>
      </dgm:t>
    </dgm:pt>
    <dgm:pt modelId="{A3651B8A-9D7E-49E2-9841-42B22F0DAB05}" type="parTrans" cxnId="{B63C35AF-32BB-4B40-9E1F-2134F25A4872}">
      <dgm:prSet/>
      <dgm:spPr/>
      <dgm:t>
        <a:bodyPr/>
        <a:lstStyle/>
        <a:p>
          <a:endParaRPr lang="en-US"/>
        </a:p>
      </dgm:t>
    </dgm:pt>
    <dgm:pt modelId="{960F1B23-275C-4F17-A7E1-583ADF82C05F}" type="sibTrans" cxnId="{B63C35AF-32BB-4B40-9E1F-2134F25A4872}">
      <dgm:prSet/>
      <dgm:spPr/>
      <dgm:t>
        <a:bodyPr/>
        <a:lstStyle/>
        <a:p>
          <a:endParaRPr lang="en-US"/>
        </a:p>
      </dgm:t>
    </dgm:pt>
    <dgm:pt modelId="{66931DBE-534F-40FB-BDA7-8B08A3254DBC}">
      <dgm:prSet phldrT="[Text]" custT="1"/>
      <dgm:spPr>
        <a:solidFill>
          <a:schemeClr val="accent3">
            <a:lumMod val="50000"/>
          </a:schemeClr>
        </a:solidFill>
      </dgm:spPr>
      <dgm:t>
        <a:bodyPr/>
        <a:lstStyle/>
        <a:p>
          <a:r>
            <a:rPr lang="es-ES" sz="2000" noProof="0" dirty="0"/>
            <a:t>No intenta</a:t>
          </a:r>
        </a:p>
      </dgm:t>
    </dgm:pt>
    <dgm:pt modelId="{B3EB6E29-CA12-44F0-B9A4-C7B1E0D91EE5}" type="parTrans" cxnId="{B88947F7-F21B-4FA3-9BB9-5B921F7B862D}">
      <dgm:prSet/>
      <dgm:spPr/>
      <dgm:t>
        <a:bodyPr/>
        <a:lstStyle/>
        <a:p>
          <a:endParaRPr lang="en-US"/>
        </a:p>
      </dgm:t>
    </dgm:pt>
    <dgm:pt modelId="{63485C6E-1F94-4144-8576-47CEDD8C3812}" type="sibTrans" cxnId="{B88947F7-F21B-4FA3-9BB9-5B921F7B862D}">
      <dgm:prSet/>
      <dgm:spPr/>
      <dgm:t>
        <a:bodyPr/>
        <a:lstStyle/>
        <a:p>
          <a:endParaRPr lang="en-US"/>
        </a:p>
      </dgm:t>
    </dgm:pt>
    <dgm:pt modelId="{8166C30F-5AF3-4FF2-8771-0E41958AEFB4}">
      <dgm:prSet phldrT="[Text]" custT="1"/>
      <dgm:spPr>
        <a:solidFill>
          <a:schemeClr val="accent4">
            <a:lumMod val="50000"/>
          </a:schemeClr>
        </a:solidFill>
      </dgm:spPr>
      <dgm:t>
        <a:bodyPr/>
        <a:lstStyle/>
        <a:p>
          <a:r>
            <a:rPr lang="es-ES" sz="2000" noProof="0" dirty="0"/>
            <a:t>No quiere controlar sus berrinches</a:t>
          </a:r>
        </a:p>
      </dgm:t>
    </dgm:pt>
    <dgm:pt modelId="{0443B605-03C4-4A8A-90BB-84A845C9161E}" type="parTrans" cxnId="{FB607F28-13D7-4FC3-A471-BB7E28EF8E35}">
      <dgm:prSet/>
      <dgm:spPr/>
      <dgm:t>
        <a:bodyPr/>
        <a:lstStyle/>
        <a:p>
          <a:endParaRPr lang="en-US"/>
        </a:p>
      </dgm:t>
    </dgm:pt>
    <dgm:pt modelId="{5CA5AF17-93BD-457F-B96D-5FEB0F8240C0}" type="sibTrans" cxnId="{FB607F28-13D7-4FC3-A471-BB7E28EF8E35}">
      <dgm:prSet/>
      <dgm:spPr/>
      <dgm:t>
        <a:bodyPr/>
        <a:lstStyle/>
        <a:p>
          <a:endParaRPr lang="en-US"/>
        </a:p>
      </dgm:t>
    </dgm:pt>
    <dgm:pt modelId="{87BEB309-B0D0-4910-937E-3980E19DDB98}">
      <dgm:prSet phldrT="[Text]" custT="1"/>
      <dgm:spPr>
        <a:solidFill>
          <a:schemeClr val="accent4">
            <a:lumMod val="60000"/>
            <a:lumOff val="40000"/>
            <a:alpha val="90000"/>
          </a:schemeClr>
        </a:solidFill>
      </dgm:spPr>
      <dgm:t>
        <a:bodyPr/>
        <a:lstStyle/>
        <a:p>
          <a:r>
            <a:rPr lang="es-ES" sz="2000" dirty="0"/>
            <a:t>Sobrecargado</a:t>
          </a:r>
        </a:p>
        <a:p>
          <a:r>
            <a:rPr lang="es-ES" sz="2000" noProof="0" dirty="0"/>
            <a:t>Cerebro inflexible</a:t>
          </a:r>
          <a:r>
            <a:rPr lang="es-ES" sz="2000" dirty="0"/>
            <a:t>—no puede parar</a:t>
          </a:r>
        </a:p>
      </dgm:t>
    </dgm:pt>
    <dgm:pt modelId="{5AA30ED2-AA28-42AC-8B1F-B5B320C7502E}" type="parTrans" cxnId="{6B10C96E-C7CF-40F9-8A11-AA48F46494AD}">
      <dgm:prSet/>
      <dgm:spPr/>
      <dgm:t>
        <a:bodyPr/>
        <a:lstStyle/>
        <a:p>
          <a:endParaRPr lang="en-US"/>
        </a:p>
      </dgm:t>
    </dgm:pt>
    <dgm:pt modelId="{5D59329D-132E-4E05-83DA-394144015021}" type="sibTrans" cxnId="{6B10C96E-C7CF-40F9-8A11-AA48F46494AD}">
      <dgm:prSet/>
      <dgm:spPr/>
      <dgm:t>
        <a:bodyPr/>
        <a:lstStyle/>
        <a:p>
          <a:endParaRPr lang="en-US"/>
        </a:p>
      </dgm:t>
    </dgm:pt>
    <dgm:pt modelId="{460EAC19-76A8-4B5A-A917-A0A6D828364E}">
      <dgm:prSet phldrT="[Text]" custT="1"/>
      <dgm:spPr>
        <a:solidFill>
          <a:schemeClr val="tx2">
            <a:lumMod val="60000"/>
            <a:lumOff val="40000"/>
            <a:alpha val="90000"/>
          </a:schemeClr>
        </a:solidFill>
      </dgm:spPr>
      <dgm:t>
        <a:bodyPr/>
        <a:lstStyle/>
        <a:p>
          <a:r>
            <a:rPr lang="es-ES" sz="2000" noProof="0" dirty="0"/>
            <a:t>Cerebro inflexible</a:t>
          </a:r>
          <a:r>
            <a:rPr lang="es-ES" sz="2000" dirty="0"/>
            <a:t>—no puede cambiar</a:t>
          </a:r>
        </a:p>
        <a:p>
          <a:r>
            <a:rPr lang="es-ES" sz="2000" dirty="0"/>
            <a:t>Mala planificación—no puede empezar</a:t>
          </a:r>
        </a:p>
      </dgm:t>
    </dgm:pt>
    <dgm:pt modelId="{0463674B-5787-4BD2-AB2B-411A50091F16}" type="sibTrans" cxnId="{7A1CFF36-98AC-4391-9E88-00735AA18BDD}">
      <dgm:prSet/>
      <dgm:spPr/>
      <dgm:t>
        <a:bodyPr/>
        <a:lstStyle/>
        <a:p>
          <a:endParaRPr lang="en-US"/>
        </a:p>
      </dgm:t>
    </dgm:pt>
    <dgm:pt modelId="{78DA46B8-D574-41BE-AF36-4B56DFC8E24A}" type="parTrans" cxnId="{7A1CFF36-98AC-4391-9E88-00735AA18BDD}">
      <dgm:prSet/>
      <dgm:spPr/>
      <dgm:t>
        <a:bodyPr/>
        <a:lstStyle/>
        <a:p>
          <a:endParaRPr lang="en-US"/>
        </a:p>
      </dgm:t>
    </dgm:pt>
    <dgm:pt modelId="{AB7D42A5-E1D1-429E-A17B-4B2C23FC87BB}" type="pres">
      <dgm:prSet presAssocID="{90B9713A-29F0-4BA8-9B00-AD6B3948AFA7}" presName="Name0" presStyleCnt="0">
        <dgm:presLayoutVars>
          <dgm:chPref val="3"/>
          <dgm:dir/>
          <dgm:animLvl val="lvl"/>
          <dgm:resizeHandles/>
        </dgm:presLayoutVars>
      </dgm:prSet>
      <dgm:spPr/>
    </dgm:pt>
    <dgm:pt modelId="{59327518-039A-44CD-935D-763BCCAFFE4A}" type="pres">
      <dgm:prSet presAssocID="{EB19625E-5E7E-4546-842B-3507741879F8}" presName="horFlow" presStyleCnt="0"/>
      <dgm:spPr/>
    </dgm:pt>
    <dgm:pt modelId="{7BAB86C9-BF2F-44D8-88CD-12E86233E49E}" type="pres">
      <dgm:prSet presAssocID="{EB19625E-5E7E-4546-842B-3507741879F8}" presName="bigChev" presStyleLbl="node1" presStyleIdx="0" presStyleCnt="5" custScaleX="229871" custScaleY="173384" custLinFactNeighborX="-32544" custLinFactNeighborY="-320"/>
      <dgm:spPr/>
    </dgm:pt>
    <dgm:pt modelId="{4CD4826C-D297-4900-92C5-CFD38001580F}" type="pres">
      <dgm:prSet presAssocID="{CE3F3CFE-BD69-466E-82CC-F67766BC4E29}" presName="parTrans" presStyleCnt="0"/>
      <dgm:spPr/>
    </dgm:pt>
    <dgm:pt modelId="{020B4651-515D-4C1F-BE7E-B31B086F7E96}" type="pres">
      <dgm:prSet presAssocID="{C93EF756-7B22-472C-AA7B-BB5AA00156E2}" presName="node" presStyleLbl="alignAccFollowNode1" presStyleIdx="0" presStyleCnt="5" custScaleX="371205" custScaleY="209668">
        <dgm:presLayoutVars>
          <dgm:bulletEnabled val="1"/>
        </dgm:presLayoutVars>
      </dgm:prSet>
      <dgm:spPr/>
    </dgm:pt>
    <dgm:pt modelId="{3D60EDA2-9352-47A9-A091-DF7AEE96B0C6}" type="pres">
      <dgm:prSet presAssocID="{EB19625E-5E7E-4546-842B-3507741879F8}" presName="vSp" presStyleCnt="0"/>
      <dgm:spPr/>
    </dgm:pt>
    <dgm:pt modelId="{75505BA3-FC7A-45C0-A853-2F3FE3025C86}" type="pres">
      <dgm:prSet presAssocID="{F8E9CD5B-BB8E-4483-A615-BF0E6330439D}" presName="horFlow" presStyleCnt="0"/>
      <dgm:spPr/>
    </dgm:pt>
    <dgm:pt modelId="{B8567F8C-C3B6-494E-A1DB-D69F452E40A1}" type="pres">
      <dgm:prSet presAssocID="{F8E9CD5B-BB8E-4483-A615-BF0E6330439D}" presName="bigChev" presStyleLbl="node1" presStyleIdx="1" presStyleCnt="5" custScaleX="228377" custScaleY="149001"/>
      <dgm:spPr/>
    </dgm:pt>
    <dgm:pt modelId="{ADC3A6DC-300D-47F9-8A31-43D2782D3428}" type="pres">
      <dgm:prSet presAssocID="{EB70B00C-51F1-4BAC-8797-9907922C933D}" presName="parTrans" presStyleCnt="0"/>
      <dgm:spPr/>
    </dgm:pt>
    <dgm:pt modelId="{966330A7-2A47-4082-81F6-65CD3F4C4F25}" type="pres">
      <dgm:prSet presAssocID="{ED8DA71A-AE3B-4784-B0F2-778B03E17101}" presName="node" presStyleLbl="alignAccFollowNode1" presStyleIdx="1" presStyleCnt="5" custScaleX="357553" custScaleY="154217">
        <dgm:presLayoutVars>
          <dgm:bulletEnabled val="1"/>
        </dgm:presLayoutVars>
      </dgm:prSet>
      <dgm:spPr/>
    </dgm:pt>
    <dgm:pt modelId="{46BA06AF-5FCD-46E6-B0F7-3677A55C6561}" type="pres">
      <dgm:prSet presAssocID="{F8E9CD5B-BB8E-4483-A615-BF0E6330439D}" presName="vSp" presStyleCnt="0"/>
      <dgm:spPr/>
    </dgm:pt>
    <dgm:pt modelId="{52DF3DB2-30A6-454B-94BC-227C8ABEB301}" type="pres">
      <dgm:prSet presAssocID="{B49EC65D-CDEF-4FBF-9128-4516C9CBF6E5}" presName="horFlow" presStyleCnt="0"/>
      <dgm:spPr/>
    </dgm:pt>
    <dgm:pt modelId="{2EA5DA27-2A2F-4530-8009-D4A1E1CB7C97}" type="pres">
      <dgm:prSet presAssocID="{B49EC65D-CDEF-4FBF-9128-4516C9CBF6E5}" presName="bigChev" presStyleLbl="node1" presStyleIdx="2" presStyleCnt="5" custScaleX="229222" custScaleY="140034"/>
      <dgm:spPr/>
    </dgm:pt>
    <dgm:pt modelId="{9854E92F-8B0C-4A3B-B761-19F7A47BA8A2}" type="pres">
      <dgm:prSet presAssocID="{78DA46B8-D574-41BE-AF36-4B56DFC8E24A}" presName="parTrans" presStyleCnt="0"/>
      <dgm:spPr/>
    </dgm:pt>
    <dgm:pt modelId="{EE5B5A4D-428E-464E-959E-DD2ADFB9E7C9}" type="pres">
      <dgm:prSet presAssocID="{460EAC19-76A8-4B5A-A917-A0A6D828364E}" presName="node" presStyleLbl="alignAccFollowNode1" presStyleIdx="2" presStyleCnt="5" custScaleX="373583" custScaleY="160213">
        <dgm:presLayoutVars>
          <dgm:bulletEnabled val="1"/>
        </dgm:presLayoutVars>
      </dgm:prSet>
      <dgm:spPr/>
    </dgm:pt>
    <dgm:pt modelId="{2632AA1F-AFC2-4432-BC68-72517B395DED}" type="pres">
      <dgm:prSet presAssocID="{B49EC65D-CDEF-4FBF-9128-4516C9CBF6E5}" presName="vSp" presStyleCnt="0"/>
      <dgm:spPr/>
    </dgm:pt>
    <dgm:pt modelId="{4CB28540-18BD-43F3-9A77-AD90E5AFBD56}" type="pres">
      <dgm:prSet presAssocID="{66931DBE-534F-40FB-BDA7-8B08A3254DBC}" presName="horFlow" presStyleCnt="0"/>
      <dgm:spPr/>
    </dgm:pt>
    <dgm:pt modelId="{A5AA9730-9D1B-4A5A-90D5-95384F72FCFD}" type="pres">
      <dgm:prSet presAssocID="{66931DBE-534F-40FB-BDA7-8B08A3254DBC}" presName="bigChev" presStyleLbl="node1" presStyleIdx="3" presStyleCnt="5" custScaleX="219819" custScaleY="138994"/>
      <dgm:spPr/>
    </dgm:pt>
    <dgm:pt modelId="{6EB15648-8163-44F4-9CC4-B95855160527}" type="pres">
      <dgm:prSet presAssocID="{A3651B8A-9D7E-49E2-9841-42B22F0DAB05}" presName="parTrans" presStyleCnt="0"/>
      <dgm:spPr/>
    </dgm:pt>
    <dgm:pt modelId="{B0B1E448-4814-4316-B929-E1BF6A7B6CBE}" type="pres">
      <dgm:prSet presAssocID="{3C4E1C76-DD19-4DF8-90F8-C8CB094BE122}" presName="node" presStyleLbl="alignAccFollowNode1" presStyleIdx="3" presStyleCnt="5" custScaleX="378182" custScaleY="165046" custLinFactNeighborX="24226" custLinFactNeighborY="1208">
        <dgm:presLayoutVars>
          <dgm:bulletEnabled val="1"/>
        </dgm:presLayoutVars>
      </dgm:prSet>
      <dgm:spPr/>
    </dgm:pt>
    <dgm:pt modelId="{6D9F559D-9824-41C3-9F64-0AB6D3A54652}" type="pres">
      <dgm:prSet presAssocID="{66931DBE-534F-40FB-BDA7-8B08A3254DBC}" presName="vSp" presStyleCnt="0"/>
      <dgm:spPr/>
    </dgm:pt>
    <dgm:pt modelId="{23285AC8-CE5C-443E-A33F-1626BFDDD133}" type="pres">
      <dgm:prSet presAssocID="{8166C30F-5AF3-4FF2-8771-0E41958AEFB4}" presName="horFlow" presStyleCnt="0"/>
      <dgm:spPr/>
    </dgm:pt>
    <dgm:pt modelId="{87418ED0-849E-4537-B365-198A1A27E416}" type="pres">
      <dgm:prSet presAssocID="{8166C30F-5AF3-4FF2-8771-0E41958AEFB4}" presName="bigChev" presStyleLbl="node1" presStyleIdx="4" presStyleCnt="5" custScaleX="225319" custScaleY="142002"/>
      <dgm:spPr/>
    </dgm:pt>
    <dgm:pt modelId="{F3B446C7-307B-4000-B2E2-D6EBD7ACE407}" type="pres">
      <dgm:prSet presAssocID="{5AA30ED2-AA28-42AC-8B1F-B5B320C7502E}" presName="parTrans" presStyleCnt="0"/>
      <dgm:spPr/>
    </dgm:pt>
    <dgm:pt modelId="{90D56583-2B10-4AC6-86EC-99EE777A1211}" type="pres">
      <dgm:prSet presAssocID="{87BEB309-B0D0-4910-937E-3980E19DDB98}" presName="node" presStyleLbl="alignAccFollowNode1" presStyleIdx="4" presStyleCnt="5" custScaleX="372899" custScaleY="165045" custLinFactNeighborX="14227" custLinFactNeighborY="3021">
        <dgm:presLayoutVars>
          <dgm:bulletEnabled val="1"/>
        </dgm:presLayoutVars>
      </dgm:prSet>
      <dgm:spPr/>
    </dgm:pt>
  </dgm:ptLst>
  <dgm:cxnLst>
    <dgm:cxn modelId="{4F054A00-56E2-491A-BA1E-E44BB1778B06}" type="presOf" srcId="{8166C30F-5AF3-4FF2-8771-0E41958AEFB4}" destId="{87418ED0-849E-4537-B365-198A1A27E416}" srcOrd="0" destOrd="0" presId="urn:microsoft.com/office/officeart/2005/8/layout/lProcess3"/>
    <dgm:cxn modelId="{EC58020F-DD7F-492B-869B-0A1E8E723977}" type="presOf" srcId="{90B9713A-29F0-4BA8-9B00-AD6B3948AFA7}" destId="{AB7D42A5-E1D1-429E-A17B-4B2C23FC87BB}" srcOrd="0" destOrd="0" presId="urn:microsoft.com/office/officeart/2005/8/layout/lProcess3"/>
    <dgm:cxn modelId="{7ACD6019-EACA-4219-9F73-F53AA8E24962}" type="presOf" srcId="{F8E9CD5B-BB8E-4483-A615-BF0E6330439D}" destId="{B8567F8C-C3B6-494E-A1DB-D69F452E40A1}" srcOrd="0" destOrd="0" presId="urn:microsoft.com/office/officeart/2005/8/layout/lProcess3"/>
    <dgm:cxn modelId="{FB607F28-13D7-4FC3-A471-BB7E28EF8E35}" srcId="{90B9713A-29F0-4BA8-9B00-AD6B3948AFA7}" destId="{8166C30F-5AF3-4FF2-8771-0E41958AEFB4}" srcOrd="4" destOrd="0" parTransId="{0443B605-03C4-4A8A-90BB-84A845C9161E}" sibTransId="{5CA5AF17-93BD-457F-B96D-5FEB0F8240C0}"/>
    <dgm:cxn modelId="{7A1CFF36-98AC-4391-9E88-00735AA18BDD}" srcId="{B49EC65D-CDEF-4FBF-9128-4516C9CBF6E5}" destId="{460EAC19-76A8-4B5A-A917-A0A6D828364E}" srcOrd="0" destOrd="0" parTransId="{78DA46B8-D574-41BE-AF36-4B56DFC8E24A}" sibTransId="{0463674B-5787-4BD2-AB2B-411A50091F16}"/>
    <dgm:cxn modelId="{C5BC7D3A-A612-494F-BB42-99D1C16B1A2D}" srcId="{90B9713A-29F0-4BA8-9B00-AD6B3948AFA7}" destId="{EB19625E-5E7E-4546-842B-3507741879F8}" srcOrd="0" destOrd="0" parTransId="{B3EC5086-F17A-4501-BC9D-755A008B7C1D}" sibTransId="{05E8A8FF-0AD6-4A45-858C-FC741F5D6775}"/>
    <dgm:cxn modelId="{E062D23F-4BD8-447F-9C12-1283B3399E98}" type="presOf" srcId="{ED8DA71A-AE3B-4784-B0F2-778B03E17101}" destId="{966330A7-2A47-4082-81F6-65CD3F4C4F25}" srcOrd="0" destOrd="0" presId="urn:microsoft.com/office/officeart/2005/8/layout/lProcess3"/>
    <dgm:cxn modelId="{63670449-46B7-4DA5-97D2-8C1C4CF24CEC}" type="presOf" srcId="{EB19625E-5E7E-4546-842B-3507741879F8}" destId="{7BAB86C9-BF2F-44D8-88CD-12E86233E49E}" srcOrd="0" destOrd="0" presId="urn:microsoft.com/office/officeart/2005/8/layout/lProcess3"/>
    <dgm:cxn modelId="{BD65D749-6EAA-470E-848F-03247A2DE462}" type="presOf" srcId="{460EAC19-76A8-4B5A-A917-A0A6D828364E}" destId="{EE5B5A4D-428E-464E-959E-DD2ADFB9E7C9}" srcOrd="0" destOrd="0" presId="urn:microsoft.com/office/officeart/2005/8/layout/lProcess3"/>
    <dgm:cxn modelId="{D3A7016C-F21A-40CF-98EA-2BAA583D4663}" type="presOf" srcId="{C93EF756-7B22-472C-AA7B-BB5AA00156E2}" destId="{020B4651-515D-4C1F-BE7E-B31B086F7E96}" srcOrd="0" destOrd="0" presId="urn:microsoft.com/office/officeart/2005/8/layout/lProcess3"/>
    <dgm:cxn modelId="{35DA106C-AD4B-4501-8EE0-396615F59D9F}" srcId="{90B9713A-29F0-4BA8-9B00-AD6B3948AFA7}" destId="{B49EC65D-CDEF-4FBF-9128-4516C9CBF6E5}" srcOrd="2" destOrd="0" parTransId="{EDDBD5D7-6CD4-4D78-99C5-800E6A926BFA}" sibTransId="{613B4CC7-5966-48E3-9D95-D8490DF8F86A}"/>
    <dgm:cxn modelId="{5238A76E-36F2-475C-92B0-FD07C566C1EF}" type="presOf" srcId="{66931DBE-534F-40FB-BDA7-8B08A3254DBC}" destId="{A5AA9730-9D1B-4A5A-90D5-95384F72FCFD}" srcOrd="0" destOrd="0" presId="urn:microsoft.com/office/officeart/2005/8/layout/lProcess3"/>
    <dgm:cxn modelId="{6B10C96E-C7CF-40F9-8A11-AA48F46494AD}" srcId="{8166C30F-5AF3-4FF2-8771-0E41958AEFB4}" destId="{87BEB309-B0D0-4910-937E-3980E19DDB98}" srcOrd="0" destOrd="0" parTransId="{5AA30ED2-AA28-42AC-8B1F-B5B320C7502E}" sibTransId="{5D59329D-132E-4E05-83DA-394144015021}"/>
    <dgm:cxn modelId="{5C0CE376-FDC9-477E-AC40-B019FC2F09A5}" type="presOf" srcId="{87BEB309-B0D0-4910-937E-3980E19DDB98}" destId="{90D56583-2B10-4AC6-86EC-99EE777A1211}" srcOrd="0" destOrd="0" presId="urn:microsoft.com/office/officeart/2005/8/layout/lProcess3"/>
    <dgm:cxn modelId="{543E7957-E532-492A-B82E-CE6C58E636C8}" srcId="{90B9713A-29F0-4BA8-9B00-AD6B3948AFA7}" destId="{F8E9CD5B-BB8E-4483-A615-BF0E6330439D}" srcOrd="1" destOrd="0" parTransId="{13AE2DB7-DB92-459D-8062-2E98FB6B045C}" sibTransId="{9D9DA4B1-BF72-4868-871C-49763270EDA7}"/>
    <dgm:cxn modelId="{7E03B785-9E1A-4E5A-B2EB-CCF9DB66703C}" srcId="{F8E9CD5B-BB8E-4483-A615-BF0E6330439D}" destId="{ED8DA71A-AE3B-4784-B0F2-778B03E17101}" srcOrd="0" destOrd="0" parTransId="{EB70B00C-51F1-4BAC-8797-9907922C933D}" sibTransId="{39E49A64-69BA-4004-87C7-E9C58C4E59B0}"/>
    <dgm:cxn modelId="{6AABC8A7-0AEF-4974-B89F-A023C69495D3}" srcId="{EB19625E-5E7E-4546-842B-3507741879F8}" destId="{C93EF756-7B22-472C-AA7B-BB5AA00156E2}" srcOrd="0" destOrd="0" parTransId="{CE3F3CFE-BD69-466E-82CC-F67766BC4E29}" sibTransId="{D8ACEF5F-3D4A-4BD5-84D9-EC3B1D8613BF}"/>
    <dgm:cxn modelId="{B63C35AF-32BB-4B40-9E1F-2134F25A4872}" srcId="{66931DBE-534F-40FB-BDA7-8B08A3254DBC}" destId="{3C4E1C76-DD19-4DF8-90F8-C8CB094BE122}" srcOrd="0" destOrd="0" parTransId="{A3651B8A-9D7E-49E2-9841-42B22F0DAB05}" sibTransId="{960F1B23-275C-4F17-A7E1-583ADF82C05F}"/>
    <dgm:cxn modelId="{9E93E4D6-4B07-4785-A8AD-50C00EDE3E7B}" type="presOf" srcId="{B49EC65D-CDEF-4FBF-9128-4516C9CBF6E5}" destId="{2EA5DA27-2A2F-4530-8009-D4A1E1CB7C97}" srcOrd="0" destOrd="0" presId="urn:microsoft.com/office/officeart/2005/8/layout/lProcess3"/>
    <dgm:cxn modelId="{BFB463E2-9DE5-4081-8805-D153063CF874}" type="presOf" srcId="{3C4E1C76-DD19-4DF8-90F8-C8CB094BE122}" destId="{B0B1E448-4814-4316-B929-E1BF6A7B6CBE}" srcOrd="0" destOrd="0" presId="urn:microsoft.com/office/officeart/2005/8/layout/lProcess3"/>
    <dgm:cxn modelId="{B88947F7-F21B-4FA3-9BB9-5B921F7B862D}" srcId="{90B9713A-29F0-4BA8-9B00-AD6B3948AFA7}" destId="{66931DBE-534F-40FB-BDA7-8B08A3254DBC}" srcOrd="3" destOrd="0" parTransId="{B3EB6E29-CA12-44F0-B9A4-C7B1E0D91EE5}" sibTransId="{63485C6E-1F94-4144-8576-47CEDD8C3812}"/>
    <dgm:cxn modelId="{875FF538-F8B0-44EF-BF78-6958717958C4}" type="presParOf" srcId="{AB7D42A5-E1D1-429E-A17B-4B2C23FC87BB}" destId="{59327518-039A-44CD-935D-763BCCAFFE4A}" srcOrd="0" destOrd="0" presId="urn:microsoft.com/office/officeart/2005/8/layout/lProcess3"/>
    <dgm:cxn modelId="{814B3474-E9F7-4A1E-BA3C-0D0B4FF9D6D3}" type="presParOf" srcId="{59327518-039A-44CD-935D-763BCCAFFE4A}" destId="{7BAB86C9-BF2F-44D8-88CD-12E86233E49E}" srcOrd="0" destOrd="0" presId="urn:microsoft.com/office/officeart/2005/8/layout/lProcess3"/>
    <dgm:cxn modelId="{5011A8C9-C338-429E-BB15-19D2959B508F}" type="presParOf" srcId="{59327518-039A-44CD-935D-763BCCAFFE4A}" destId="{4CD4826C-D297-4900-92C5-CFD38001580F}" srcOrd="1" destOrd="0" presId="urn:microsoft.com/office/officeart/2005/8/layout/lProcess3"/>
    <dgm:cxn modelId="{BBD6AA8B-203E-49BE-89A4-2D062CEAA36F}" type="presParOf" srcId="{59327518-039A-44CD-935D-763BCCAFFE4A}" destId="{020B4651-515D-4C1F-BE7E-B31B086F7E96}" srcOrd="2" destOrd="0" presId="urn:microsoft.com/office/officeart/2005/8/layout/lProcess3"/>
    <dgm:cxn modelId="{3DCD909E-F328-49C7-B9A4-7B68D97353E9}" type="presParOf" srcId="{AB7D42A5-E1D1-429E-A17B-4B2C23FC87BB}" destId="{3D60EDA2-9352-47A9-A091-DF7AEE96B0C6}" srcOrd="1" destOrd="0" presId="urn:microsoft.com/office/officeart/2005/8/layout/lProcess3"/>
    <dgm:cxn modelId="{BEB5743D-75A0-44B4-BA07-FBA851B27D03}" type="presParOf" srcId="{AB7D42A5-E1D1-429E-A17B-4B2C23FC87BB}" destId="{75505BA3-FC7A-45C0-A853-2F3FE3025C86}" srcOrd="2" destOrd="0" presId="urn:microsoft.com/office/officeart/2005/8/layout/lProcess3"/>
    <dgm:cxn modelId="{1E809EA3-3406-4F44-ABA3-5B488D446618}" type="presParOf" srcId="{75505BA3-FC7A-45C0-A853-2F3FE3025C86}" destId="{B8567F8C-C3B6-494E-A1DB-D69F452E40A1}" srcOrd="0" destOrd="0" presId="urn:microsoft.com/office/officeart/2005/8/layout/lProcess3"/>
    <dgm:cxn modelId="{747950C7-3489-4160-BE03-FFBCFB59C566}" type="presParOf" srcId="{75505BA3-FC7A-45C0-A853-2F3FE3025C86}" destId="{ADC3A6DC-300D-47F9-8A31-43D2782D3428}" srcOrd="1" destOrd="0" presId="urn:microsoft.com/office/officeart/2005/8/layout/lProcess3"/>
    <dgm:cxn modelId="{77E6C18E-A2E2-41B5-8D0B-622F4E64577C}" type="presParOf" srcId="{75505BA3-FC7A-45C0-A853-2F3FE3025C86}" destId="{966330A7-2A47-4082-81F6-65CD3F4C4F25}" srcOrd="2" destOrd="0" presId="urn:microsoft.com/office/officeart/2005/8/layout/lProcess3"/>
    <dgm:cxn modelId="{D014A240-3827-45A0-909A-BDAB66E3687A}" type="presParOf" srcId="{AB7D42A5-E1D1-429E-A17B-4B2C23FC87BB}" destId="{46BA06AF-5FCD-46E6-B0F7-3677A55C6561}" srcOrd="3" destOrd="0" presId="urn:microsoft.com/office/officeart/2005/8/layout/lProcess3"/>
    <dgm:cxn modelId="{F2C659C2-E055-404C-B6A9-A1DBB7F6B518}" type="presParOf" srcId="{AB7D42A5-E1D1-429E-A17B-4B2C23FC87BB}" destId="{52DF3DB2-30A6-454B-94BC-227C8ABEB301}" srcOrd="4" destOrd="0" presId="urn:microsoft.com/office/officeart/2005/8/layout/lProcess3"/>
    <dgm:cxn modelId="{C2EB8464-79A8-477E-9735-B6A6693C0113}" type="presParOf" srcId="{52DF3DB2-30A6-454B-94BC-227C8ABEB301}" destId="{2EA5DA27-2A2F-4530-8009-D4A1E1CB7C97}" srcOrd="0" destOrd="0" presId="urn:microsoft.com/office/officeart/2005/8/layout/lProcess3"/>
    <dgm:cxn modelId="{0574E0A8-04AA-40BA-9567-50E840A6C68D}" type="presParOf" srcId="{52DF3DB2-30A6-454B-94BC-227C8ABEB301}" destId="{9854E92F-8B0C-4A3B-B761-19F7A47BA8A2}" srcOrd="1" destOrd="0" presId="urn:microsoft.com/office/officeart/2005/8/layout/lProcess3"/>
    <dgm:cxn modelId="{BD6839FE-01FF-47C0-B1F0-D17194ECC148}" type="presParOf" srcId="{52DF3DB2-30A6-454B-94BC-227C8ABEB301}" destId="{EE5B5A4D-428E-464E-959E-DD2ADFB9E7C9}" srcOrd="2" destOrd="0" presId="urn:microsoft.com/office/officeart/2005/8/layout/lProcess3"/>
    <dgm:cxn modelId="{D3925573-A8FD-48D2-A569-F135832D99FD}" type="presParOf" srcId="{AB7D42A5-E1D1-429E-A17B-4B2C23FC87BB}" destId="{2632AA1F-AFC2-4432-BC68-72517B395DED}" srcOrd="5" destOrd="0" presId="urn:microsoft.com/office/officeart/2005/8/layout/lProcess3"/>
    <dgm:cxn modelId="{6483C3C5-EF05-48F1-8C22-64C07D36A8A2}" type="presParOf" srcId="{AB7D42A5-E1D1-429E-A17B-4B2C23FC87BB}" destId="{4CB28540-18BD-43F3-9A77-AD90E5AFBD56}" srcOrd="6" destOrd="0" presId="urn:microsoft.com/office/officeart/2005/8/layout/lProcess3"/>
    <dgm:cxn modelId="{121BF5F5-376F-43E2-86CA-F2A993D3C5D1}" type="presParOf" srcId="{4CB28540-18BD-43F3-9A77-AD90E5AFBD56}" destId="{A5AA9730-9D1B-4A5A-90D5-95384F72FCFD}" srcOrd="0" destOrd="0" presId="urn:microsoft.com/office/officeart/2005/8/layout/lProcess3"/>
    <dgm:cxn modelId="{CDC5AA73-918E-47FC-BFBB-DB67AADE83F7}" type="presParOf" srcId="{4CB28540-18BD-43F3-9A77-AD90E5AFBD56}" destId="{6EB15648-8163-44F4-9CC4-B95855160527}" srcOrd="1" destOrd="0" presId="urn:microsoft.com/office/officeart/2005/8/layout/lProcess3"/>
    <dgm:cxn modelId="{96DD45BE-2B88-47D8-8AA8-05A962BC559F}" type="presParOf" srcId="{4CB28540-18BD-43F3-9A77-AD90E5AFBD56}" destId="{B0B1E448-4814-4316-B929-E1BF6A7B6CBE}" srcOrd="2" destOrd="0" presId="urn:microsoft.com/office/officeart/2005/8/layout/lProcess3"/>
    <dgm:cxn modelId="{02525597-95B2-4852-9BF6-CB103DABB1BE}" type="presParOf" srcId="{AB7D42A5-E1D1-429E-A17B-4B2C23FC87BB}" destId="{6D9F559D-9824-41C3-9F64-0AB6D3A54652}" srcOrd="7" destOrd="0" presId="urn:microsoft.com/office/officeart/2005/8/layout/lProcess3"/>
    <dgm:cxn modelId="{B2E23640-4033-4DC2-A6AE-701BD1B51900}" type="presParOf" srcId="{AB7D42A5-E1D1-429E-A17B-4B2C23FC87BB}" destId="{23285AC8-CE5C-443E-A33F-1626BFDDD133}" srcOrd="8" destOrd="0" presId="urn:microsoft.com/office/officeart/2005/8/layout/lProcess3"/>
    <dgm:cxn modelId="{0D13576A-78F3-4897-9621-A305D3A7F806}" type="presParOf" srcId="{23285AC8-CE5C-443E-A33F-1626BFDDD133}" destId="{87418ED0-849E-4537-B365-198A1A27E416}" srcOrd="0" destOrd="0" presId="urn:microsoft.com/office/officeart/2005/8/layout/lProcess3"/>
    <dgm:cxn modelId="{AAC0627F-8C8F-4051-9408-77E69DA6F54D}" type="presParOf" srcId="{23285AC8-CE5C-443E-A33F-1626BFDDD133}" destId="{F3B446C7-307B-4000-B2E2-D6EBD7ACE407}" srcOrd="1" destOrd="0" presId="urn:microsoft.com/office/officeart/2005/8/layout/lProcess3"/>
    <dgm:cxn modelId="{0708EDBC-F34D-4D88-9A9E-AD457D4D97BC}" type="presParOf" srcId="{23285AC8-CE5C-443E-A33F-1626BFDDD133}" destId="{90D56583-2B10-4AC6-86EC-99EE777A1211}"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B86C9-BF2F-44D8-88CD-12E86233E49E}">
      <dsp:nvSpPr>
        <dsp:cNvPr id="0" name=""/>
        <dsp:cNvSpPr/>
      </dsp:nvSpPr>
      <dsp:spPr>
        <a:xfrm>
          <a:off x="0" y="583405"/>
          <a:ext cx="3759561" cy="1134284"/>
        </a:xfrm>
        <a:prstGeom prst="chevron">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r>
            <a:rPr lang="es-ES" sz="3800" b="1" kern="1200" noProof="0" dirty="0"/>
            <a:t>Parece que no quiere</a:t>
          </a:r>
        </a:p>
      </dsp:txBody>
      <dsp:txXfrm>
        <a:off x="567142" y="583405"/>
        <a:ext cx="2625277" cy="1134284"/>
      </dsp:txXfrm>
    </dsp:sp>
    <dsp:sp modelId="{020B4651-515D-4C1F-BE7E-B31B086F7E96}">
      <dsp:nvSpPr>
        <dsp:cNvPr id="0" name=""/>
        <dsp:cNvSpPr/>
      </dsp:nvSpPr>
      <dsp:spPr>
        <a:xfrm>
          <a:off x="3548435" y="583403"/>
          <a:ext cx="5039006" cy="1138474"/>
        </a:xfrm>
        <a:prstGeom prst="chevron">
          <a:avLst/>
        </a:prstGeom>
        <a:solidFill>
          <a:schemeClr val="accent6">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s-ES" sz="4000" b="1" kern="1200" noProof="0" dirty="0"/>
            <a:t>Podría ser que no puede</a:t>
          </a:r>
          <a:endParaRPr lang="es-ES" sz="4000" b="1" i="1" kern="1200" noProof="0" dirty="0"/>
        </a:p>
      </dsp:txBody>
      <dsp:txXfrm>
        <a:off x="4117672" y="583403"/>
        <a:ext cx="3900532" cy="1138474"/>
      </dsp:txXfrm>
    </dsp:sp>
    <dsp:sp modelId="{B8567F8C-C3B6-494E-A1DB-D69F452E40A1}">
      <dsp:nvSpPr>
        <dsp:cNvPr id="0" name=""/>
        <dsp:cNvSpPr/>
      </dsp:nvSpPr>
      <dsp:spPr>
        <a:xfrm>
          <a:off x="1490" y="1813466"/>
          <a:ext cx="3735127" cy="974770"/>
        </a:xfrm>
        <a:prstGeom prst="chevron">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0" kern="1200" noProof="0" dirty="0"/>
            <a:t>Antagónico, terco</a:t>
          </a:r>
        </a:p>
      </dsp:txBody>
      <dsp:txXfrm>
        <a:off x="488875" y="1813466"/>
        <a:ext cx="2760357" cy="974770"/>
      </dsp:txXfrm>
    </dsp:sp>
    <dsp:sp modelId="{966330A7-2A47-4082-81F6-65CD3F4C4F25}">
      <dsp:nvSpPr>
        <dsp:cNvPr id="0" name=""/>
        <dsp:cNvSpPr/>
      </dsp:nvSpPr>
      <dsp:spPr>
        <a:xfrm>
          <a:off x="3524001" y="1882160"/>
          <a:ext cx="4853684" cy="837381"/>
        </a:xfrm>
        <a:prstGeom prst="chevron">
          <a:avLst/>
        </a:prstGeom>
        <a:solidFill>
          <a:schemeClr val="accent5">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ts val="0"/>
            </a:spcAft>
            <a:buNone/>
          </a:pPr>
          <a:r>
            <a:rPr lang="es-ES" sz="2000" kern="1200" noProof="0" dirty="0"/>
            <a:t>Cerebro inflexible,</a:t>
          </a:r>
          <a:endParaRPr lang="es-ES" sz="2000" kern="1200" baseline="0" noProof="0" dirty="0"/>
        </a:p>
        <a:p>
          <a:pPr marL="0" lvl="0" indent="0" algn="ctr" defTabSz="889000">
            <a:lnSpc>
              <a:spcPct val="90000"/>
            </a:lnSpc>
            <a:spcBef>
              <a:spcPct val="0"/>
            </a:spcBef>
            <a:spcAft>
              <a:spcPts val="0"/>
            </a:spcAft>
            <a:buNone/>
          </a:pPr>
          <a:r>
            <a:rPr lang="es-ES" sz="2000" kern="1200" baseline="0" noProof="0" dirty="0"/>
            <a:t>Tratando de evitar la sobrecarga</a:t>
          </a:r>
        </a:p>
      </dsp:txBody>
      <dsp:txXfrm>
        <a:off x="3942692" y="1882160"/>
        <a:ext cx="4016303" cy="837381"/>
      </dsp:txXfrm>
    </dsp:sp>
    <dsp:sp modelId="{2EA5DA27-2A2F-4530-8009-D4A1E1CB7C97}">
      <dsp:nvSpPr>
        <dsp:cNvPr id="0" name=""/>
        <dsp:cNvSpPr/>
      </dsp:nvSpPr>
      <dsp:spPr>
        <a:xfrm>
          <a:off x="1490" y="2879825"/>
          <a:ext cx="3748947" cy="916107"/>
        </a:xfrm>
        <a:prstGeom prst="chevron">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kern="1200" noProof="0" dirty="0"/>
            <a:t>Puede hacerlo, si quiere</a:t>
          </a:r>
        </a:p>
      </dsp:txBody>
      <dsp:txXfrm>
        <a:off x="459544" y="2879825"/>
        <a:ext cx="2832840" cy="916107"/>
      </dsp:txXfrm>
    </dsp:sp>
    <dsp:sp modelId="{EE5B5A4D-428E-464E-959E-DD2ADFB9E7C9}">
      <dsp:nvSpPr>
        <dsp:cNvPr id="0" name=""/>
        <dsp:cNvSpPr/>
      </dsp:nvSpPr>
      <dsp:spPr>
        <a:xfrm>
          <a:off x="3537821" y="2902909"/>
          <a:ext cx="5071287" cy="869939"/>
        </a:xfrm>
        <a:prstGeom prst="chevron">
          <a:avLst/>
        </a:prstGeom>
        <a:solidFill>
          <a:schemeClr val="tx2">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kern="1200" noProof="0" dirty="0"/>
            <a:t>Cerebro inflexible</a:t>
          </a:r>
          <a:r>
            <a:rPr lang="es-ES" sz="2000" kern="1200" dirty="0"/>
            <a:t>—no puede cambiar</a:t>
          </a:r>
        </a:p>
        <a:p>
          <a:pPr marL="0" lvl="0" indent="0" algn="ctr" defTabSz="889000">
            <a:lnSpc>
              <a:spcPct val="90000"/>
            </a:lnSpc>
            <a:spcBef>
              <a:spcPct val="0"/>
            </a:spcBef>
            <a:spcAft>
              <a:spcPct val="35000"/>
            </a:spcAft>
            <a:buNone/>
          </a:pPr>
          <a:r>
            <a:rPr lang="es-ES" sz="2000" kern="1200" dirty="0"/>
            <a:t>Mala planificación—no puede empezar</a:t>
          </a:r>
        </a:p>
      </dsp:txBody>
      <dsp:txXfrm>
        <a:off x="3972791" y="2902909"/>
        <a:ext cx="4201348" cy="869939"/>
      </dsp:txXfrm>
    </dsp:sp>
    <dsp:sp modelId="{A5AA9730-9D1B-4A5A-90D5-95384F72FCFD}">
      <dsp:nvSpPr>
        <dsp:cNvPr id="0" name=""/>
        <dsp:cNvSpPr/>
      </dsp:nvSpPr>
      <dsp:spPr>
        <a:xfrm>
          <a:off x="1490" y="3887521"/>
          <a:ext cx="3595160" cy="909303"/>
        </a:xfrm>
        <a:prstGeom prst="chevron">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kern="1200" noProof="0" dirty="0"/>
            <a:t>No intenta</a:t>
          </a:r>
        </a:p>
      </dsp:txBody>
      <dsp:txXfrm>
        <a:off x="456142" y="3887521"/>
        <a:ext cx="2685857" cy="909303"/>
      </dsp:txXfrm>
    </dsp:sp>
    <dsp:sp modelId="{B0B1E448-4814-4316-B929-E1BF6A7B6CBE}">
      <dsp:nvSpPr>
        <dsp:cNvPr id="0" name=""/>
        <dsp:cNvSpPr/>
      </dsp:nvSpPr>
      <dsp:spPr>
        <a:xfrm>
          <a:off x="3435542" y="3900641"/>
          <a:ext cx="5133717" cy="896181"/>
        </a:xfrm>
        <a:prstGeom prst="chevron">
          <a:avLst/>
        </a:prstGeom>
        <a:solidFill>
          <a:schemeClr val="accent3">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kern="1200" baseline="0" noProof="0" dirty="0"/>
            <a:t>Desorganizado—no ve la importancia</a:t>
          </a:r>
        </a:p>
        <a:p>
          <a:pPr marL="0" lvl="0" indent="0" algn="ctr" defTabSz="800100">
            <a:lnSpc>
              <a:spcPct val="90000"/>
            </a:lnSpc>
            <a:spcBef>
              <a:spcPct val="0"/>
            </a:spcBef>
            <a:spcAft>
              <a:spcPct val="35000"/>
            </a:spcAft>
            <a:buNone/>
          </a:pPr>
          <a:r>
            <a:rPr lang="es-ES" sz="1800" kern="1200" noProof="0" dirty="0"/>
            <a:t>Mala planificación—cree que va a hacer algo más tarde</a:t>
          </a:r>
          <a:endParaRPr lang="es-ES" sz="1800" kern="1200" baseline="0" noProof="0" dirty="0"/>
        </a:p>
      </dsp:txBody>
      <dsp:txXfrm>
        <a:off x="3883633" y="3900641"/>
        <a:ext cx="4237536" cy="896181"/>
      </dsp:txXfrm>
    </dsp:sp>
    <dsp:sp modelId="{87418ED0-849E-4537-B365-198A1A27E416}">
      <dsp:nvSpPr>
        <dsp:cNvPr id="0" name=""/>
        <dsp:cNvSpPr/>
      </dsp:nvSpPr>
      <dsp:spPr>
        <a:xfrm>
          <a:off x="1490" y="4888413"/>
          <a:ext cx="3685113" cy="928982"/>
        </a:xfrm>
        <a:prstGeom prst="chevron">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kern="1200" noProof="0" dirty="0"/>
            <a:t>No quiere controlar sus berrinches</a:t>
          </a:r>
        </a:p>
      </dsp:txBody>
      <dsp:txXfrm>
        <a:off x="465981" y="4888413"/>
        <a:ext cx="2756131" cy="928982"/>
      </dsp:txXfrm>
    </dsp:sp>
    <dsp:sp modelId="{90D56583-2B10-4AC6-86EC-99EE777A1211}">
      <dsp:nvSpPr>
        <dsp:cNvPr id="0" name=""/>
        <dsp:cNvSpPr/>
      </dsp:nvSpPr>
      <dsp:spPr>
        <a:xfrm>
          <a:off x="3504236" y="4921220"/>
          <a:ext cx="5062002" cy="896176"/>
        </a:xfrm>
        <a:prstGeom prst="chevron">
          <a:avLst/>
        </a:prstGeom>
        <a:solidFill>
          <a:schemeClr val="accent4">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kern="1200" dirty="0"/>
            <a:t>Sobrecargado</a:t>
          </a:r>
        </a:p>
        <a:p>
          <a:pPr marL="0" lvl="0" indent="0" algn="ctr" defTabSz="889000">
            <a:lnSpc>
              <a:spcPct val="90000"/>
            </a:lnSpc>
            <a:spcBef>
              <a:spcPct val="0"/>
            </a:spcBef>
            <a:spcAft>
              <a:spcPct val="35000"/>
            </a:spcAft>
            <a:buNone/>
          </a:pPr>
          <a:r>
            <a:rPr lang="es-ES" sz="2000" kern="1200" noProof="0" dirty="0"/>
            <a:t>Cerebro inflexible</a:t>
          </a:r>
          <a:r>
            <a:rPr lang="es-ES" sz="2000" kern="1200" dirty="0"/>
            <a:t>—no puede parar</a:t>
          </a:r>
        </a:p>
      </dsp:txBody>
      <dsp:txXfrm>
        <a:off x="3952324" y="4921220"/>
        <a:ext cx="4165826" cy="89617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NOT FOR DISTRUBUTION OR REPRODUCTION</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J. Barnes 2023 - Unstuck and On Target Webinar for Caregivers Aug-Sept 2023</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EE9757-B330-3848-9E5C-AA438ED4598F}" type="slidenum">
              <a:rPr lang="en-US" smtClean="0"/>
              <a:pPr/>
              <a:t>‹#›</a:t>
            </a:fld>
            <a:endParaRPr lang="en-US"/>
          </a:p>
        </p:txBody>
      </p:sp>
    </p:spTree>
    <p:extLst>
      <p:ext uri="{BB962C8B-B14F-4D97-AF65-F5344CB8AC3E}">
        <p14:creationId xmlns:p14="http://schemas.microsoft.com/office/powerpoint/2010/main" val="2987691791"/>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NOT FOR DISTRUBUTION OR REPRODUCTION</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J. Barnes 2023 - Unstuck and On Target Webinar for Caregivers Aug-Sept 2023</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9A4498-2A8D-3745-9864-06552E124247}" type="slidenum">
              <a:rPr lang="en-US" smtClean="0"/>
              <a:pPr/>
              <a:t>‹#›</a:t>
            </a:fld>
            <a:endParaRPr lang="en-US"/>
          </a:p>
        </p:txBody>
      </p:sp>
    </p:spTree>
    <p:extLst>
      <p:ext uri="{BB962C8B-B14F-4D97-AF65-F5344CB8AC3E}">
        <p14:creationId xmlns:p14="http://schemas.microsoft.com/office/powerpoint/2010/main" val="426121454"/>
      </p:ext>
    </p:extLst>
  </p:cSld>
  <p:clrMap bg1="lt1" tx1="dk1" bg2="lt2" tx2="dk2" accent1="accent1" accent2="accent2" accent3="accent3" accent4="accent4" accent5="accent5" accent6="accent6" hlink="hlink" folHlink="folHlink"/>
  <p:hf sldNum="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Header Placeholder 4">
            <a:extLst>
              <a:ext uri="{FF2B5EF4-FFF2-40B4-BE49-F238E27FC236}">
                <a16:creationId xmlns:a16="http://schemas.microsoft.com/office/drawing/2014/main" id="{1368851B-9C7F-A648-9859-E3C80B81A44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NOT FOR DISTRUBUTION OR REPRODUCTION</a:t>
            </a:r>
          </a:p>
        </p:txBody>
      </p:sp>
    </p:spTree>
    <p:extLst>
      <p:ext uri="{BB962C8B-B14F-4D97-AF65-F5344CB8AC3E}">
        <p14:creationId xmlns:p14="http://schemas.microsoft.com/office/powerpoint/2010/main" val="1018930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NOT FOR DISTRUBUTION OR REPRODUCTION</a:t>
            </a:r>
          </a:p>
        </p:txBody>
      </p:sp>
      <p:sp>
        <p:nvSpPr>
          <p:cNvPr id="6" name="Footer Placeholder 5"/>
          <p:cNvSpPr>
            <a:spLocks noGrp="1"/>
          </p:cNvSpPr>
          <p:nvPr>
            <p:ph type="ftr" sz="quarter" idx="4"/>
          </p:nvPr>
        </p:nvSpPr>
        <p:spPr/>
        <p:txBody>
          <a:bodyPr/>
          <a:lstStyle/>
          <a:p>
            <a:r>
              <a:rPr lang="en-US"/>
              <a:t>J. Barnes 2023 - Unstuck and On Target Webinar for Caregivers Aug-Sept 2023</a:t>
            </a:r>
          </a:p>
        </p:txBody>
      </p:sp>
    </p:spTree>
    <p:extLst>
      <p:ext uri="{BB962C8B-B14F-4D97-AF65-F5344CB8AC3E}">
        <p14:creationId xmlns:p14="http://schemas.microsoft.com/office/powerpoint/2010/main" val="271599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9C2306C-E237-4FEE-80E2-895A6607D8D7}" type="slidenum">
              <a:rPr lang="en-US" smtClean="0"/>
              <a:t>15</a:t>
            </a:fld>
            <a:endParaRPr lang="en-US"/>
          </a:p>
        </p:txBody>
      </p:sp>
    </p:spTree>
    <p:extLst>
      <p:ext uri="{BB962C8B-B14F-4D97-AF65-F5344CB8AC3E}">
        <p14:creationId xmlns:p14="http://schemas.microsoft.com/office/powerpoint/2010/main" val="2040346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9C2306C-E237-4FEE-80E2-895A6607D8D7}" type="slidenum">
              <a:rPr lang="en-US" smtClean="0"/>
              <a:t>16</a:t>
            </a:fld>
            <a:endParaRPr lang="en-US"/>
          </a:p>
        </p:txBody>
      </p:sp>
    </p:spTree>
    <p:extLst>
      <p:ext uri="{BB962C8B-B14F-4D97-AF65-F5344CB8AC3E}">
        <p14:creationId xmlns:p14="http://schemas.microsoft.com/office/powerpoint/2010/main" val="1886017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a:t>
            </a:r>
          </a:p>
        </p:txBody>
      </p:sp>
      <p:sp>
        <p:nvSpPr>
          <p:cNvPr id="4" name="Header Placeholder 3"/>
          <p:cNvSpPr>
            <a:spLocks noGrp="1"/>
          </p:cNvSpPr>
          <p:nvPr>
            <p:ph type="hdr" sz="quarter"/>
          </p:nvPr>
        </p:nvSpPr>
        <p:spPr/>
        <p:txBody>
          <a:bodyPr/>
          <a:lstStyle/>
          <a:p>
            <a:r>
              <a:rPr lang="en-US"/>
              <a:t>NOT FOR DISTRUBUTION OR REPRODUCTION</a:t>
            </a:r>
          </a:p>
        </p:txBody>
      </p:sp>
      <p:sp>
        <p:nvSpPr>
          <p:cNvPr id="6" name="Footer Placeholder 5"/>
          <p:cNvSpPr>
            <a:spLocks noGrp="1"/>
          </p:cNvSpPr>
          <p:nvPr>
            <p:ph type="ftr" sz="quarter" idx="4"/>
          </p:nvPr>
        </p:nvSpPr>
        <p:spPr/>
        <p:txBody>
          <a:bodyPr/>
          <a:lstStyle/>
          <a:p>
            <a:r>
              <a:rPr lang="en-US"/>
              <a:t>J. Barnes 2023 - Unstuck and On Target Webinar for Caregivers Aug-Sept 2023</a:t>
            </a:r>
          </a:p>
        </p:txBody>
      </p:sp>
    </p:spTree>
    <p:extLst>
      <p:ext uri="{BB962C8B-B14F-4D97-AF65-F5344CB8AC3E}">
        <p14:creationId xmlns:p14="http://schemas.microsoft.com/office/powerpoint/2010/main" val="3208981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it may not always be apparent when the various factors aren’t aligning optimally to help kids with EF struggles get things done…..and when it’s not apparent, we can fall in to the trap of assuming that a child won’t do  something purely because they are choosing not to. </a:t>
            </a:r>
          </a:p>
          <a:p>
            <a:r>
              <a:rPr lang="en-US" dirty="0"/>
              <a:t>Why might this happen? </a:t>
            </a:r>
          </a:p>
        </p:txBody>
      </p:sp>
      <p:sp>
        <p:nvSpPr>
          <p:cNvPr id="4" name="Header Placeholder 3"/>
          <p:cNvSpPr>
            <a:spLocks noGrp="1"/>
          </p:cNvSpPr>
          <p:nvPr>
            <p:ph type="hdr" sz="quarter"/>
          </p:nvPr>
        </p:nvSpPr>
        <p:spPr/>
        <p:txBody>
          <a:bodyPr/>
          <a:lstStyle/>
          <a:p>
            <a:r>
              <a:rPr lang="en-US"/>
              <a:t>NOT FOR DISTRUBUTION OR REPRODUCTION</a:t>
            </a:r>
          </a:p>
        </p:txBody>
      </p:sp>
      <p:sp>
        <p:nvSpPr>
          <p:cNvPr id="6" name="Footer Placeholder 5"/>
          <p:cNvSpPr>
            <a:spLocks noGrp="1"/>
          </p:cNvSpPr>
          <p:nvPr>
            <p:ph type="ftr" sz="quarter" idx="4"/>
          </p:nvPr>
        </p:nvSpPr>
        <p:spPr/>
        <p:txBody>
          <a:bodyPr/>
          <a:lstStyle/>
          <a:p>
            <a:r>
              <a:rPr lang="en-US"/>
              <a:t>J. Barnes 2023 - Unstuck and On Target Webinar for Caregivers Aug-Sept 2023</a:t>
            </a:r>
          </a:p>
        </p:txBody>
      </p:sp>
    </p:spTree>
    <p:extLst>
      <p:ext uri="{BB962C8B-B14F-4D97-AF65-F5344CB8AC3E}">
        <p14:creationId xmlns:p14="http://schemas.microsoft.com/office/powerpoint/2010/main" val="87857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t>
            </a:r>
            <a:r>
              <a:rPr lang="en-US" baseline="0" dirty="0"/>
              <a:t> a detective….not ALL behavior is a “can’t”  …some of it  IS a “won’t” …. So be a </a:t>
            </a:r>
            <a:r>
              <a:rPr lang="en-US" baseline="0" dirty="0" err="1"/>
              <a:t>detective..if</a:t>
            </a:r>
            <a:r>
              <a:rPr lang="en-US" baseline="0" dirty="0"/>
              <a:t> your child usually responds to punishment, but on this specific type of behavior ---constantly interrupting people, unable to sit still, can’t keep room organized, can’t keep homework papers together…. Maybe it is a “can’t”.</a:t>
            </a:r>
          </a:p>
          <a:p>
            <a:endParaRPr lang="en-US" baseline="0" dirty="0"/>
          </a:p>
          <a:p>
            <a:r>
              <a:rPr lang="en-US" baseline="0" dirty="0"/>
              <a:t>Evaluations from your professional helpers….can help you determine the “can’t” –  </a:t>
            </a:r>
            <a:r>
              <a:rPr lang="en-US" b="1" baseline="0" dirty="0"/>
              <a:t>Seek feedback on this point…how many have had this type of conversation with one of the service team members.</a:t>
            </a:r>
          </a:p>
          <a:p>
            <a:endParaRPr lang="en-US" b="1" baseline="0" dirty="0"/>
          </a:p>
          <a:p>
            <a:r>
              <a:rPr lang="en-US" b="0" baseline="0" dirty="0"/>
              <a:t>Be an advocate…this is one of the times that you need to help others adjust to your child’s </a:t>
            </a:r>
            <a:r>
              <a:rPr lang="en-US" b="0" baseline="0" dirty="0" err="1"/>
              <a:t>needs..you</a:t>
            </a:r>
            <a:r>
              <a:rPr lang="en-US" b="0" baseline="0" dirty="0"/>
              <a:t> don’t want them punishing the child for behavior that she cannot control..</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2306C-E237-4FEE-80E2-895A6607D8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101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9C2306C-E237-4FEE-80E2-895A6607D8D7}" type="slidenum">
              <a:rPr lang="en-US" smtClean="0"/>
              <a:t>21</a:t>
            </a:fld>
            <a:endParaRPr lang="en-US"/>
          </a:p>
        </p:txBody>
      </p:sp>
    </p:spTree>
    <p:extLst>
      <p:ext uri="{BB962C8B-B14F-4D97-AF65-F5344CB8AC3E}">
        <p14:creationId xmlns:p14="http://schemas.microsoft.com/office/powerpoint/2010/main" val="464507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will</a:t>
            </a:r>
            <a:r>
              <a:rPr lang="en-US" baseline="0" dirty="0"/>
              <a:t> include Michael example or video of one of Matt’s patients</a:t>
            </a:r>
            <a:endParaRPr lang="en-US" dirty="0"/>
          </a:p>
        </p:txBody>
      </p:sp>
      <p:sp>
        <p:nvSpPr>
          <p:cNvPr id="4" name="Slide Number Placeholder 3"/>
          <p:cNvSpPr>
            <a:spLocks noGrp="1"/>
          </p:cNvSpPr>
          <p:nvPr>
            <p:ph type="sldNum" sz="quarter" idx="10"/>
          </p:nvPr>
        </p:nvSpPr>
        <p:spPr/>
        <p:txBody>
          <a:bodyPr/>
          <a:lstStyle/>
          <a:p>
            <a:fld id="{89C2306C-E237-4FEE-80E2-895A6607D8D7}" type="slidenum">
              <a:rPr lang="en-US" smtClean="0"/>
              <a:pPr/>
              <a:t>22</a:t>
            </a:fld>
            <a:endParaRPr lang="en-US"/>
          </a:p>
        </p:txBody>
      </p:sp>
    </p:spTree>
    <p:extLst>
      <p:ext uri="{BB962C8B-B14F-4D97-AF65-F5344CB8AC3E}">
        <p14:creationId xmlns:p14="http://schemas.microsoft.com/office/powerpoint/2010/main" val="253975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2306C-E237-4FEE-80E2-895A6607D8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0346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NOT FOR DISTRUBUTION OR REPRODUCTION</a:t>
            </a:r>
          </a:p>
        </p:txBody>
      </p:sp>
      <p:sp>
        <p:nvSpPr>
          <p:cNvPr id="6" name="Footer Placeholder 5"/>
          <p:cNvSpPr>
            <a:spLocks noGrp="1"/>
          </p:cNvSpPr>
          <p:nvPr>
            <p:ph type="ftr" sz="quarter" idx="4"/>
          </p:nvPr>
        </p:nvSpPr>
        <p:spPr/>
        <p:txBody>
          <a:bodyPr/>
          <a:lstStyle/>
          <a:p>
            <a:r>
              <a:rPr lang="en-US"/>
              <a:t>J. Barnes 2023 - Unstuck and On Target Webinar for Caregivers Aug-Sept 2023</a:t>
            </a:r>
          </a:p>
        </p:txBody>
      </p:sp>
    </p:spTree>
    <p:extLst>
      <p:ext uri="{BB962C8B-B14F-4D97-AF65-F5344CB8AC3E}">
        <p14:creationId xmlns:p14="http://schemas.microsoft.com/office/powerpoint/2010/main" val="370069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C2306C-E237-4FEE-80E2-895A6607D8D7}" type="slidenum">
              <a:rPr lang="en-US" smtClean="0"/>
              <a:t>2</a:t>
            </a:fld>
            <a:endParaRPr lang="en-US" dirty="0"/>
          </a:p>
        </p:txBody>
      </p:sp>
    </p:spTree>
    <p:extLst>
      <p:ext uri="{BB962C8B-B14F-4D97-AF65-F5344CB8AC3E}">
        <p14:creationId xmlns:p14="http://schemas.microsoft.com/office/powerpoint/2010/main" val="3273101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9C2306C-E237-4FEE-80E2-895A6607D8D7}" type="slidenum">
              <a:rPr lang="en-US" smtClean="0"/>
              <a:t>29</a:t>
            </a:fld>
            <a:endParaRPr lang="en-US"/>
          </a:p>
        </p:txBody>
      </p:sp>
    </p:spTree>
    <p:extLst>
      <p:ext uri="{BB962C8B-B14F-4D97-AF65-F5344CB8AC3E}">
        <p14:creationId xmlns:p14="http://schemas.microsoft.com/office/powerpoint/2010/main" val="1173239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2306C-E237-4FEE-80E2-895A6607D8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10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C2306C-E237-4FEE-80E2-895A6607D8D7}" type="slidenum">
              <a:rPr lang="en-US" smtClean="0"/>
              <a:t>3</a:t>
            </a:fld>
            <a:endParaRPr lang="en-US"/>
          </a:p>
        </p:txBody>
      </p:sp>
    </p:spTree>
    <p:extLst>
      <p:ext uri="{BB962C8B-B14F-4D97-AF65-F5344CB8AC3E}">
        <p14:creationId xmlns:p14="http://schemas.microsoft.com/office/powerpoint/2010/main" val="3273101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C2306C-E237-4FEE-80E2-895A6607D8D7}" type="slidenum">
              <a:rPr lang="en-US" smtClean="0"/>
              <a:t>4</a:t>
            </a:fld>
            <a:endParaRPr lang="en-US"/>
          </a:p>
        </p:txBody>
      </p:sp>
    </p:spTree>
    <p:extLst>
      <p:ext uri="{BB962C8B-B14F-4D97-AF65-F5344CB8AC3E}">
        <p14:creationId xmlns:p14="http://schemas.microsoft.com/office/powerpoint/2010/main" val="3273101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1720A0FE-7F2D-4D12-AEBC-D9BED2965F34}" type="slidenum">
              <a:rPr lang="en-US" smtClean="0"/>
              <a:t>5</a:t>
            </a:fld>
            <a:endParaRPr lang="en-US"/>
          </a:p>
        </p:txBody>
      </p:sp>
      <p:sp>
        <p:nvSpPr>
          <p:cNvPr id="5" name="Footer Placeholder 4">
            <a:extLst>
              <a:ext uri="{FF2B5EF4-FFF2-40B4-BE49-F238E27FC236}">
                <a16:creationId xmlns:a16="http://schemas.microsoft.com/office/drawing/2014/main" id="{5C68A1E8-ED3C-274E-9666-B9CD277C1C1F}"/>
              </a:ext>
            </a:extLst>
          </p:cNvPr>
          <p:cNvSpPr>
            <a:spLocks noGrp="1"/>
          </p:cNvSpPr>
          <p:nvPr>
            <p:ph type="ftr" sz="quarter" idx="4"/>
          </p:nvPr>
        </p:nvSpPr>
        <p:spPr/>
        <p:txBody>
          <a:bodyPr/>
          <a:lstStyle/>
          <a:p>
            <a:r>
              <a:rPr lang="en-US"/>
              <a:t>Unstuck and On Target Webinar, Aug-Sept 2023 - Julia  Barnes, PhD BCBA</a:t>
            </a:r>
          </a:p>
        </p:txBody>
      </p:sp>
      <p:sp>
        <p:nvSpPr>
          <p:cNvPr id="6" name="Header Placeholder 5">
            <a:extLst>
              <a:ext uri="{FF2B5EF4-FFF2-40B4-BE49-F238E27FC236}">
                <a16:creationId xmlns:a16="http://schemas.microsoft.com/office/drawing/2014/main" id="{42EDE30B-C0C2-1641-BE31-F865680BF5CD}"/>
              </a:ext>
            </a:extLst>
          </p:cNvPr>
          <p:cNvSpPr>
            <a:spLocks noGrp="1"/>
          </p:cNvSpPr>
          <p:nvPr>
            <p:ph type="hdr" sz="quarter"/>
          </p:nvPr>
        </p:nvSpPr>
        <p:spPr/>
        <p:txBody>
          <a:bodyPr/>
          <a:lstStyle/>
          <a:p>
            <a:r>
              <a:rPr lang="en-US"/>
              <a:t>NOT FOR DISTRIBUTION OR REPRODUCTION</a:t>
            </a:r>
          </a:p>
        </p:txBody>
      </p:sp>
      <p:sp>
        <p:nvSpPr>
          <p:cNvPr id="8" name="Date Placeholder 7">
            <a:extLst>
              <a:ext uri="{FF2B5EF4-FFF2-40B4-BE49-F238E27FC236}">
                <a16:creationId xmlns:a16="http://schemas.microsoft.com/office/drawing/2014/main" id="{E77ACFF7-84BE-1525-FC36-8827D196D2C2}"/>
              </a:ext>
            </a:extLst>
          </p:cNvPr>
          <p:cNvSpPr>
            <a:spLocks noGrp="1"/>
          </p:cNvSpPr>
          <p:nvPr>
            <p:ph type="dt" idx="1"/>
          </p:nvPr>
        </p:nvSpPr>
        <p:spPr/>
        <p:txBody>
          <a:bodyPr/>
          <a:lstStyle/>
          <a:p>
            <a:r>
              <a:rPr lang="en-US"/>
              <a:t>8/28/2023</a:t>
            </a:r>
          </a:p>
        </p:txBody>
      </p:sp>
    </p:spTree>
    <p:extLst>
      <p:ext uri="{BB962C8B-B14F-4D97-AF65-F5344CB8AC3E}">
        <p14:creationId xmlns:p14="http://schemas.microsoft.com/office/powerpoint/2010/main" val="1450556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short : it takes a lot of variables aligning at some level. </a:t>
            </a:r>
          </a:p>
        </p:txBody>
      </p:sp>
      <p:sp>
        <p:nvSpPr>
          <p:cNvPr id="4" name="Header Placeholder 3"/>
          <p:cNvSpPr>
            <a:spLocks noGrp="1"/>
          </p:cNvSpPr>
          <p:nvPr>
            <p:ph type="hdr" sz="quarter"/>
          </p:nvPr>
        </p:nvSpPr>
        <p:spPr/>
        <p:txBody>
          <a:bodyPr/>
          <a:lstStyle/>
          <a:p>
            <a:r>
              <a:rPr lang="en-US"/>
              <a:t>NOT FOR DISTRUBUTION OR REPRODUCTION</a:t>
            </a:r>
          </a:p>
        </p:txBody>
      </p:sp>
      <p:sp>
        <p:nvSpPr>
          <p:cNvPr id="6" name="Footer Placeholder 5"/>
          <p:cNvSpPr>
            <a:spLocks noGrp="1"/>
          </p:cNvSpPr>
          <p:nvPr>
            <p:ph type="ftr" sz="quarter" idx="4"/>
          </p:nvPr>
        </p:nvSpPr>
        <p:spPr/>
        <p:txBody>
          <a:bodyPr/>
          <a:lstStyle/>
          <a:p>
            <a:r>
              <a:rPr lang="en-US"/>
              <a:t>J. Barnes 2023 - Unstuck and On Target Webinar for Caregivers Aug-Sept 2023</a:t>
            </a:r>
          </a:p>
        </p:txBody>
      </p:sp>
    </p:spTree>
    <p:extLst>
      <p:ext uri="{BB962C8B-B14F-4D97-AF65-F5344CB8AC3E}">
        <p14:creationId xmlns:p14="http://schemas.microsoft.com/office/powerpoint/2010/main" val="2022447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a:t>
            </a:r>
            <a:r>
              <a:rPr lang="en-US" baseline="0" dirty="0"/>
              <a:t> come back to the discussion of  the difference between “won’t” and “can’t”</a:t>
            </a:r>
          </a:p>
          <a:p>
            <a:endParaRPr lang="en-US" baseline="0" dirty="0"/>
          </a:p>
          <a:p>
            <a:r>
              <a:rPr lang="en-US" b="1" baseline="0" dirty="0"/>
              <a:t>READ the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2306C-E237-4FEE-80E2-895A6607D8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10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The first and most important accommodation our kids need is to be understood.  </a:t>
            </a:r>
          </a:p>
          <a:p>
            <a:r>
              <a:rPr lang="en-US" baseline="0" dirty="0"/>
              <a:t>No one expects a person in a wheel chair to walk up the stairs to school each day, but people don’t understand how hard some things are for kids with executive dysfunction.</a:t>
            </a:r>
          </a:p>
          <a:p>
            <a:r>
              <a:rPr lang="en-US" baseline="0" dirty="0"/>
              <a:t>So, they decide the child is being stubborn, or </a:t>
            </a:r>
            <a:r>
              <a:rPr lang="en-US" i="1" baseline="0" dirty="0"/>
              <a:t>refusing </a:t>
            </a:r>
            <a:r>
              <a:rPr lang="en-US" i="0" baseline="0" dirty="0"/>
              <a:t>to do something when really the child is stuck and </a:t>
            </a:r>
            <a:r>
              <a:rPr lang="en-US" i="1" baseline="0" dirty="0"/>
              <a:t>can’t </a:t>
            </a:r>
            <a:r>
              <a:rPr lang="en-US" i="0" baseline="0" dirty="0"/>
              <a:t>do it.</a:t>
            </a:r>
          </a:p>
          <a:p>
            <a:r>
              <a:rPr lang="en-US" i="0" baseline="0" dirty="0"/>
              <a:t>But just like you can’t punish a kid in a wheel chair to make him learn to walk, you can’t force a kid with executive dysfunction to be more organized.  BUT you can teach him.</a:t>
            </a:r>
            <a:endParaRPr lang="en-US" baseline="0" dirty="0"/>
          </a:p>
          <a:p>
            <a:endParaRPr lang="en-US" baseline="0" dirty="0"/>
          </a:p>
          <a:p>
            <a:r>
              <a:rPr lang="en-US" baseline="0" dirty="0"/>
              <a:t> I am able to stop showering to now drying to now dressing and now eating and now brushing my teeth and now leaving the house. I can do them in a planned order without being distracted by the a news report on the TV or the new dress I bought yesterday.  I can say, I’ll look to see if I have matching jewelry when I come home tonight.  I can regulate myself. (MOST OF THE TIME!)</a:t>
            </a:r>
          </a:p>
          <a:p>
            <a:endParaRPr lang="en-US" baseline="0" dirty="0"/>
          </a:p>
          <a:p>
            <a:r>
              <a:rPr lang="en-US" baseline="0" dirty="0"/>
              <a:t>Our children’s brains have difficulties with these types of functions. So what looks like a won’t might really be a “can’t.  </a:t>
            </a:r>
          </a:p>
          <a:p>
            <a:r>
              <a:rPr lang="en-US" baseline="0" dirty="0"/>
              <a:t>Let’s look at this </a:t>
            </a:r>
            <a:r>
              <a:rPr lang="en-US" baseline="0" dirty="0" err="1"/>
              <a:t>won’ts</a:t>
            </a:r>
            <a:r>
              <a:rPr lang="en-US" baseline="0" dirty="0"/>
              <a:t> and </a:t>
            </a:r>
            <a:r>
              <a:rPr lang="en-US" baseline="0" dirty="0" err="1"/>
              <a:t>can’ts</a:t>
            </a:r>
            <a:r>
              <a:rPr lang="en-US" baseline="0" dirty="0"/>
              <a:t> list….I’ll bet you have felt this way about your child at least once!!! If not more!!!</a:t>
            </a:r>
          </a:p>
          <a:p>
            <a:endParaRPr lang="en-US" dirty="0"/>
          </a:p>
          <a:p>
            <a:r>
              <a:rPr lang="en-US" dirty="0"/>
              <a:t>What</a:t>
            </a:r>
            <a:r>
              <a:rPr lang="en-US" baseline="0" dirty="0"/>
              <a:t> happens to kids with different brains is that sometimes people get confused and think that they are refusing to do things, or</a:t>
            </a:r>
            <a:r>
              <a:rPr lang="en-US" b="1" baseline="0" dirty="0"/>
              <a:t> won’t </a:t>
            </a:r>
            <a:r>
              <a:rPr lang="en-US" baseline="0" dirty="0"/>
              <a:t>do things, that they actually </a:t>
            </a:r>
            <a:r>
              <a:rPr lang="en-US" b="1" baseline="0" dirty="0"/>
              <a:t>can’t</a:t>
            </a:r>
            <a:r>
              <a:rPr lang="en-US" baseline="0" dirty="0"/>
              <a:t> do. Learning how to tell the difference between can’t and won’t will help you to be a better parent and will make it easier to get your child do behave better, too.  </a:t>
            </a:r>
          </a:p>
          <a:p>
            <a:endParaRPr lang="en-US" baseline="0" dirty="0"/>
          </a:p>
          <a:p>
            <a:r>
              <a:rPr lang="en-US" baseline="0" dirty="0"/>
              <a:t>Comments?? Questions??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277CC-2DE1-C448-AEC8-2F1E7C8926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s-ES" i="0" baseline="0" dirty="0"/>
              <a:t>Al igual que no puedes castigar a un niño en silla de ruedas para que aprenda a caminar, no puedes obligar a un niño con disfunción ejecutiva a ser más organizado. PERO puedes enseñarle.</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9C2306C-E237-4FEE-80E2-895A6607D8D7}" type="slidenum">
              <a:rPr lang="en-US" smtClean="0"/>
              <a:t>13</a:t>
            </a:fld>
            <a:endParaRPr lang="en-US"/>
          </a:p>
        </p:txBody>
      </p:sp>
    </p:spTree>
    <p:extLst>
      <p:ext uri="{BB962C8B-B14F-4D97-AF65-F5344CB8AC3E}">
        <p14:creationId xmlns:p14="http://schemas.microsoft.com/office/powerpoint/2010/main" val="403020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5314234" y="4240657"/>
            <a:ext cx="3143965" cy="703003"/>
          </a:xfrm>
        </p:spPr>
        <p:txBody>
          <a:bodyPr>
            <a:normAutofit/>
          </a:bodyPr>
          <a:lstStyle/>
          <a:p>
            <a:pPr algn="r"/>
            <a:r>
              <a:rPr lang="en-US" sz="2800" dirty="0">
                <a:solidFill>
                  <a:srgbClr val="E57C23"/>
                </a:solidFill>
              </a:rPr>
              <a:t>TITLE IN ALL CAPS</a:t>
            </a:r>
          </a:p>
        </p:txBody>
      </p:sp>
      <p:sp>
        <p:nvSpPr>
          <p:cNvPr id="8" name="Subtitle 2"/>
          <p:cNvSpPr>
            <a:spLocks noGrp="1"/>
          </p:cNvSpPr>
          <p:nvPr>
            <p:ph type="subTitle" idx="1"/>
          </p:nvPr>
        </p:nvSpPr>
        <p:spPr>
          <a:xfrm>
            <a:off x="6000033" y="4943660"/>
            <a:ext cx="2458166" cy="597169"/>
          </a:xfrm>
        </p:spPr>
        <p:txBody>
          <a:bodyPr>
            <a:normAutofit/>
          </a:bodyPr>
          <a:lstStyle>
            <a:lvl1pPr marL="0" indent="0">
              <a:buNone/>
              <a:defRPr>
                <a:solidFill>
                  <a:srgbClr val="696158"/>
                </a:solidFill>
              </a:defRPr>
            </a:lvl1pPr>
          </a:lstStyle>
          <a:p>
            <a:pPr algn="r"/>
            <a:r>
              <a:rPr lang="en-US" sz="1600" b="1" dirty="0"/>
              <a:t>Subtitle in </a:t>
            </a:r>
            <a:r>
              <a:rPr lang="en-US" sz="1600" b="1" dirty="0" err="1"/>
              <a:t>calibri</a:t>
            </a:r>
            <a:r>
              <a:rPr lang="en-US" sz="1600" b="1" dirty="0"/>
              <a:t> bold 16pt</a:t>
            </a:r>
          </a:p>
        </p:txBody>
      </p:sp>
    </p:spTree>
    <p:extLst>
      <p:ext uri="{BB962C8B-B14F-4D97-AF65-F5344CB8AC3E}">
        <p14:creationId xmlns:p14="http://schemas.microsoft.com/office/powerpoint/2010/main" val="2287326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5E6B09-0E9D-914C-8F58-22804E1BEC7C}" type="slidenum">
              <a:rPr lang="en-US" smtClean="0"/>
              <a:pPr/>
              <a:t>‹#›</a:t>
            </a:fld>
            <a:endParaRPr lang="en-US"/>
          </a:p>
        </p:txBody>
      </p:sp>
    </p:spTree>
    <p:extLst>
      <p:ext uri="{BB962C8B-B14F-4D97-AF65-F5344CB8AC3E}">
        <p14:creationId xmlns:p14="http://schemas.microsoft.com/office/powerpoint/2010/main" val="7254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5E6B09-0E9D-914C-8F58-22804E1BEC7C}" type="slidenum">
              <a:rPr lang="en-US" smtClean="0"/>
              <a:pPr/>
              <a:t>‹#›</a:t>
            </a:fld>
            <a:endParaRPr lang="en-US"/>
          </a:p>
        </p:txBody>
      </p:sp>
    </p:spTree>
    <p:extLst>
      <p:ext uri="{BB962C8B-B14F-4D97-AF65-F5344CB8AC3E}">
        <p14:creationId xmlns:p14="http://schemas.microsoft.com/office/powerpoint/2010/main" val="3315061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0ED3B-748A-2A4D-9D95-3C84F10AB7C4}" type="slidenum">
              <a:rPr lang="en-US" smtClean="0"/>
              <a:pPr/>
              <a:t>‹#›</a:t>
            </a:fld>
            <a:endParaRPr lang="en-US"/>
          </a:p>
        </p:txBody>
      </p:sp>
    </p:spTree>
    <p:extLst>
      <p:ext uri="{BB962C8B-B14F-4D97-AF65-F5344CB8AC3E}">
        <p14:creationId xmlns:p14="http://schemas.microsoft.com/office/powerpoint/2010/main" val="880318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0ED3B-748A-2A4D-9D95-3C84F10AB7C4}" type="slidenum">
              <a:rPr lang="en-US" smtClean="0"/>
              <a:pPr/>
              <a:t>‹#›</a:t>
            </a:fld>
            <a:endParaRPr lang="en-US"/>
          </a:p>
        </p:txBody>
      </p:sp>
    </p:spTree>
    <p:extLst>
      <p:ext uri="{BB962C8B-B14F-4D97-AF65-F5344CB8AC3E}">
        <p14:creationId xmlns:p14="http://schemas.microsoft.com/office/powerpoint/2010/main" val="958736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0ED3B-748A-2A4D-9D95-3C84F10AB7C4}" type="slidenum">
              <a:rPr lang="en-US" smtClean="0"/>
              <a:pPr/>
              <a:t>‹#›</a:t>
            </a:fld>
            <a:endParaRPr lang="en-US"/>
          </a:p>
        </p:txBody>
      </p:sp>
    </p:spTree>
    <p:extLst>
      <p:ext uri="{BB962C8B-B14F-4D97-AF65-F5344CB8AC3E}">
        <p14:creationId xmlns:p14="http://schemas.microsoft.com/office/powerpoint/2010/main" val="1725039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0ED3B-748A-2A4D-9D95-3C84F10AB7C4}" type="slidenum">
              <a:rPr lang="en-US" smtClean="0"/>
              <a:pPr/>
              <a:t>‹#›</a:t>
            </a:fld>
            <a:endParaRPr lang="en-US"/>
          </a:p>
        </p:txBody>
      </p:sp>
    </p:spTree>
    <p:extLst>
      <p:ext uri="{BB962C8B-B14F-4D97-AF65-F5344CB8AC3E}">
        <p14:creationId xmlns:p14="http://schemas.microsoft.com/office/powerpoint/2010/main" val="1831315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B0ED3B-748A-2A4D-9D95-3C84F10AB7C4}" type="slidenum">
              <a:rPr lang="en-US" smtClean="0"/>
              <a:pPr/>
              <a:t>‹#›</a:t>
            </a:fld>
            <a:endParaRPr lang="en-US"/>
          </a:p>
        </p:txBody>
      </p:sp>
    </p:spTree>
    <p:extLst>
      <p:ext uri="{BB962C8B-B14F-4D97-AF65-F5344CB8AC3E}">
        <p14:creationId xmlns:p14="http://schemas.microsoft.com/office/powerpoint/2010/main" val="1892216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B0ED3B-748A-2A4D-9D95-3C84F10AB7C4}" type="slidenum">
              <a:rPr lang="en-US" smtClean="0"/>
              <a:pPr/>
              <a:t>‹#›</a:t>
            </a:fld>
            <a:endParaRPr lang="en-US"/>
          </a:p>
        </p:txBody>
      </p:sp>
    </p:spTree>
    <p:extLst>
      <p:ext uri="{BB962C8B-B14F-4D97-AF65-F5344CB8AC3E}">
        <p14:creationId xmlns:p14="http://schemas.microsoft.com/office/powerpoint/2010/main" val="639199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0ED3B-748A-2A4D-9D95-3C84F10AB7C4}" type="slidenum">
              <a:rPr lang="en-US" smtClean="0"/>
              <a:pPr/>
              <a:t>‹#›</a:t>
            </a:fld>
            <a:endParaRPr lang="en-US"/>
          </a:p>
        </p:txBody>
      </p:sp>
    </p:spTree>
    <p:extLst>
      <p:ext uri="{BB962C8B-B14F-4D97-AF65-F5344CB8AC3E}">
        <p14:creationId xmlns:p14="http://schemas.microsoft.com/office/powerpoint/2010/main" val="967789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0ED3B-748A-2A4D-9D95-3C84F10AB7C4}" type="slidenum">
              <a:rPr lang="en-US" smtClean="0"/>
              <a:pPr/>
              <a:t>‹#›</a:t>
            </a:fld>
            <a:endParaRPr lang="en-US"/>
          </a:p>
        </p:txBody>
      </p:sp>
    </p:spTree>
    <p:extLst>
      <p:ext uri="{BB962C8B-B14F-4D97-AF65-F5344CB8AC3E}">
        <p14:creationId xmlns:p14="http://schemas.microsoft.com/office/powerpoint/2010/main" val="282609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5E6B09-0E9D-914C-8F58-22804E1BEC7C}" type="slidenum">
              <a:rPr lang="en-US" smtClean="0"/>
              <a:pPr/>
              <a:t>‹#›</a:t>
            </a:fld>
            <a:endParaRPr lang="en-US"/>
          </a:p>
        </p:txBody>
      </p:sp>
    </p:spTree>
    <p:extLst>
      <p:ext uri="{BB962C8B-B14F-4D97-AF65-F5344CB8AC3E}">
        <p14:creationId xmlns:p14="http://schemas.microsoft.com/office/powerpoint/2010/main" val="943648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0ED3B-748A-2A4D-9D95-3C84F10AB7C4}" type="slidenum">
              <a:rPr lang="en-US" smtClean="0"/>
              <a:pPr/>
              <a:t>‹#›</a:t>
            </a:fld>
            <a:endParaRPr lang="en-US"/>
          </a:p>
        </p:txBody>
      </p:sp>
    </p:spTree>
    <p:extLst>
      <p:ext uri="{BB962C8B-B14F-4D97-AF65-F5344CB8AC3E}">
        <p14:creationId xmlns:p14="http://schemas.microsoft.com/office/powerpoint/2010/main" val="3772871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0ED3B-748A-2A4D-9D95-3C84F10AB7C4}" type="slidenum">
              <a:rPr lang="en-US" smtClean="0"/>
              <a:pPr/>
              <a:t>‹#›</a:t>
            </a:fld>
            <a:endParaRPr lang="en-US"/>
          </a:p>
        </p:txBody>
      </p:sp>
    </p:spTree>
    <p:extLst>
      <p:ext uri="{BB962C8B-B14F-4D97-AF65-F5344CB8AC3E}">
        <p14:creationId xmlns:p14="http://schemas.microsoft.com/office/powerpoint/2010/main" val="2572865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0ED3B-748A-2A4D-9D95-3C84F10AB7C4}" type="slidenum">
              <a:rPr lang="en-US" smtClean="0"/>
              <a:pPr/>
              <a:t>‹#›</a:t>
            </a:fld>
            <a:endParaRPr lang="en-US"/>
          </a:p>
        </p:txBody>
      </p:sp>
    </p:spTree>
    <p:extLst>
      <p:ext uri="{BB962C8B-B14F-4D97-AF65-F5344CB8AC3E}">
        <p14:creationId xmlns:p14="http://schemas.microsoft.com/office/powerpoint/2010/main" val="1735044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2"/>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7" name="Footer Placeholder 4"/>
          <p:cNvSpPr>
            <a:spLocks noGrp="1"/>
          </p:cNvSpPr>
          <p:nvPr>
            <p:ph type="ftr" sz="quarter" idx="3"/>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8"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3475698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0" y="477838"/>
            <a:ext cx="8229600" cy="1068029"/>
          </a:xfrm>
        </p:spPr>
        <p:txBody>
          <a:bodyPr/>
          <a:lstStyle/>
          <a:p>
            <a:r>
              <a:rPr lang="en-US"/>
              <a:t>Click to edit Master title style</a:t>
            </a:r>
          </a:p>
        </p:txBody>
      </p:sp>
      <p:sp>
        <p:nvSpPr>
          <p:cNvPr id="3" name="Content Placeholder 2"/>
          <p:cNvSpPr>
            <a:spLocks noGrp="1"/>
          </p:cNvSpPr>
          <p:nvPr>
            <p:ph idx="1"/>
          </p:nvPr>
        </p:nvSpPr>
        <p:spPr>
          <a:xfrm>
            <a:off x="469900" y="1803401"/>
            <a:ext cx="8229600"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7" name="Footer Placeholder 4"/>
          <p:cNvSpPr>
            <a:spLocks noGrp="1"/>
          </p:cNvSpPr>
          <p:nvPr>
            <p:ph type="ftr" sz="quarter" idx="3"/>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8"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1387152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2"/>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7" name="Footer Placeholder 4"/>
          <p:cNvSpPr>
            <a:spLocks noGrp="1"/>
          </p:cNvSpPr>
          <p:nvPr>
            <p:ph type="ftr" sz="quarter" idx="3"/>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8"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4212577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8" name="Footer Placeholder 4"/>
          <p:cNvSpPr>
            <a:spLocks noGrp="1"/>
          </p:cNvSpPr>
          <p:nvPr>
            <p:ph type="ftr" sz="quarter" idx="3"/>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9"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2614981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10" name="Footer Placeholder 4"/>
          <p:cNvSpPr>
            <a:spLocks noGrp="1"/>
          </p:cNvSpPr>
          <p:nvPr>
            <p:ph type="ftr" sz="quarter" idx="11"/>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11" name="Slide Number Placeholder 5"/>
          <p:cNvSpPr>
            <a:spLocks noGrp="1"/>
          </p:cNvSpPr>
          <p:nvPr>
            <p:ph type="sldNum" sz="quarter" idx="12"/>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2938114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8" name="Footer Placeholder 4"/>
          <p:cNvSpPr>
            <a:spLocks noGrp="1"/>
          </p:cNvSpPr>
          <p:nvPr>
            <p:ph type="ftr" sz="quarter" idx="3"/>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9"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641934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5" name="Footer Placeholder 4"/>
          <p:cNvSpPr>
            <a:spLocks noGrp="1"/>
          </p:cNvSpPr>
          <p:nvPr>
            <p:ph type="ftr" sz="quarter" idx="3"/>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6"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518232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5E6B09-0E9D-914C-8F58-22804E1BEC7C}" type="slidenum">
              <a:rPr lang="en-US" smtClean="0"/>
              <a:pPr/>
              <a:t>‹#›</a:t>
            </a:fld>
            <a:endParaRPr lang="en-US"/>
          </a:p>
        </p:txBody>
      </p:sp>
    </p:spTree>
    <p:extLst>
      <p:ext uri="{BB962C8B-B14F-4D97-AF65-F5344CB8AC3E}">
        <p14:creationId xmlns:p14="http://schemas.microsoft.com/office/powerpoint/2010/main" val="557410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8" name="Footer Placeholder 4"/>
          <p:cNvSpPr>
            <a:spLocks noGrp="1"/>
          </p:cNvSpPr>
          <p:nvPr>
            <p:ph type="ftr" sz="quarter" idx="3"/>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9"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1727158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8" name="Footer Placeholder 4"/>
          <p:cNvSpPr>
            <a:spLocks noGrp="1"/>
          </p:cNvSpPr>
          <p:nvPr>
            <p:ph type="ftr" sz="quarter" idx="3"/>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9"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676781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8938"/>
            <a:ext cx="7924800" cy="1068029"/>
          </a:xfrm>
        </p:spPr>
        <p:txBody>
          <a:bodyPr/>
          <a:lstStyle/>
          <a:p>
            <a:r>
              <a:rPr lang="en-US" dirty="0"/>
              <a:t>Click to edit Master title style</a:t>
            </a:r>
          </a:p>
        </p:txBody>
      </p:sp>
      <p:sp>
        <p:nvSpPr>
          <p:cNvPr id="3" name="Vertical Text Placeholder 2"/>
          <p:cNvSpPr>
            <a:spLocks noGrp="1"/>
          </p:cNvSpPr>
          <p:nvPr>
            <p:ph type="body" orient="vert" idx="1"/>
          </p:nvPr>
        </p:nvSpPr>
        <p:spPr>
          <a:xfrm>
            <a:off x="457200" y="1714501"/>
            <a:ext cx="7924800" cy="422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7" name="Footer Placeholder 4"/>
          <p:cNvSpPr>
            <a:spLocks noGrp="1"/>
          </p:cNvSpPr>
          <p:nvPr>
            <p:ph type="ftr" sz="quarter" idx="3"/>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8"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3986886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1999"/>
            <a:ext cx="2057400" cy="52324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1999"/>
            <a:ext cx="6019800" cy="52324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2"/>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7" name="Footer Placeholder 4"/>
          <p:cNvSpPr>
            <a:spLocks noGrp="1"/>
          </p:cNvSpPr>
          <p:nvPr>
            <p:ph type="ftr" sz="quarter" idx="3"/>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8"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3407670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4100" y="86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054100" y="24892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Date Placeholder 3"/>
          <p:cNvSpPr>
            <a:spLocks noGrp="1"/>
          </p:cNvSpPr>
          <p:nvPr>
            <p:ph type="dt" sz="half" idx="2"/>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7" name="Footer Placeholder 4"/>
          <p:cNvSpPr>
            <a:spLocks noGrp="1"/>
          </p:cNvSpPr>
          <p:nvPr>
            <p:ph type="ftr" sz="quarter" idx="3"/>
          </p:nvPr>
        </p:nvSpPr>
        <p:spPr>
          <a:xfrm>
            <a:off x="3124200" y="6356350"/>
            <a:ext cx="4635500" cy="365125"/>
          </a:xfrm>
          <a:prstGeom prst="rect">
            <a:avLst/>
          </a:prstGeom>
        </p:spPr>
        <p:txBody>
          <a:bodyPr/>
          <a:lstStyle>
            <a:lvl1pPr algn="r">
              <a:defRPr sz="1000">
                <a:solidFill>
                  <a:srgbClr val="696158"/>
                </a:solidFill>
              </a:defRPr>
            </a:lvl1pPr>
          </a:lstStyle>
          <a:p>
            <a:endParaRPr lang="en-US" dirty="0"/>
          </a:p>
        </p:txBody>
      </p:sp>
      <p:sp>
        <p:nvSpPr>
          <p:cNvPr id="8"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1235655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800600" y="6330950"/>
            <a:ext cx="2895600" cy="365125"/>
          </a:xfrm>
          <a:prstGeom prst="rect">
            <a:avLst/>
          </a:prstGeom>
        </p:spPr>
        <p:txBody>
          <a:bodyPr/>
          <a:lstStyle/>
          <a:p>
            <a:endParaRPr lang="en-US" dirty="0"/>
          </a:p>
        </p:txBody>
      </p:sp>
      <p:sp>
        <p:nvSpPr>
          <p:cNvPr id="6" name="Date Placeholder 3"/>
          <p:cNvSpPr>
            <a:spLocks noGrp="1"/>
          </p:cNvSpPr>
          <p:nvPr>
            <p:ph type="dt" sz="half" idx="2"/>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7"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4250513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2"/>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7" name="Footer Placeholder 4"/>
          <p:cNvSpPr>
            <a:spLocks noGrp="1"/>
          </p:cNvSpPr>
          <p:nvPr>
            <p:ph type="ftr" sz="quarter" idx="3"/>
          </p:nvPr>
        </p:nvSpPr>
        <p:spPr>
          <a:xfrm>
            <a:off x="3124200" y="6356350"/>
            <a:ext cx="4635500" cy="365125"/>
          </a:xfrm>
          <a:prstGeom prst="rect">
            <a:avLst/>
          </a:prstGeom>
        </p:spPr>
        <p:txBody>
          <a:bodyPr/>
          <a:lstStyle>
            <a:lvl1pPr algn="r">
              <a:defRPr sz="1000">
                <a:solidFill>
                  <a:srgbClr val="696158"/>
                </a:solidFill>
              </a:defRPr>
            </a:lvl1pPr>
          </a:lstStyle>
          <a:p>
            <a:endParaRPr lang="en-US" dirty="0"/>
          </a:p>
        </p:txBody>
      </p:sp>
      <p:sp>
        <p:nvSpPr>
          <p:cNvPr id="8"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2447362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1100" y="1600201"/>
            <a:ext cx="3619500"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0000" y="1600201"/>
            <a:ext cx="3695700"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8" name="Footer Placeholder 4"/>
          <p:cNvSpPr>
            <a:spLocks noGrp="1"/>
          </p:cNvSpPr>
          <p:nvPr>
            <p:ph type="ftr" sz="quarter" idx="3"/>
          </p:nvPr>
        </p:nvSpPr>
        <p:spPr>
          <a:xfrm>
            <a:off x="3124200" y="6356350"/>
            <a:ext cx="4635500" cy="365125"/>
          </a:xfrm>
          <a:prstGeom prst="rect">
            <a:avLst/>
          </a:prstGeom>
        </p:spPr>
        <p:txBody>
          <a:bodyPr/>
          <a:lstStyle>
            <a:lvl1pPr algn="r">
              <a:defRPr sz="1000">
                <a:solidFill>
                  <a:srgbClr val="696158"/>
                </a:solidFill>
              </a:defRPr>
            </a:lvl1pPr>
          </a:lstStyle>
          <a:p>
            <a:endParaRPr lang="en-US" dirty="0"/>
          </a:p>
        </p:txBody>
      </p:sp>
      <p:sp>
        <p:nvSpPr>
          <p:cNvPr id="9"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3809535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81100" y="1535113"/>
            <a:ext cx="36195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81100" y="2174875"/>
            <a:ext cx="3619500" cy="3819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41901" y="1535113"/>
            <a:ext cx="36449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41901" y="2174875"/>
            <a:ext cx="3644900" cy="3819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10" name="Footer Placeholder 4"/>
          <p:cNvSpPr>
            <a:spLocks noGrp="1"/>
          </p:cNvSpPr>
          <p:nvPr>
            <p:ph type="ftr" sz="quarter" idx="11"/>
          </p:nvPr>
        </p:nvSpPr>
        <p:spPr>
          <a:xfrm>
            <a:off x="3124200" y="6356350"/>
            <a:ext cx="4635500" cy="365125"/>
          </a:xfrm>
          <a:prstGeom prst="rect">
            <a:avLst/>
          </a:prstGeom>
        </p:spPr>
        <p:txBody>
          <a:bodyPr/>
          <a:lstStyle>
            <a:lvl1pPr algn="r">
              <a:defRPr sz="1000">
                <a:solidFill>
                  <a:srgbClr val="696158"/>
                </a:solidFill>
              </a:defRPr>
            </a:lvl1pPr>
          </a:lstStyle>
          <a:p>
            <a:endParaRPr lang="en-US" dirty="0"/>
          </a:p>
        </p:txBody>
      </p:sp>
      <p:sp>
        <p:nvSpPr>
          <p:cNvPr id="11" name="Slide Number Placeholder 5"/>
          <p:cNvSpPr>
            <a:spLocks noGrp="1"/>
          </p:cNvSpPr>
          <p:nvPr>
            <p:ph type="sldNum" sz="quarter" idx="12"/>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1878201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1100" y="363538"/>
            <a:ext cx="7594600" cy="1096895"/>
          </a:xfrm>
        </p:spPr>
        <p:txBody>
          <a:bodyPr/>
          <a:lstStyle/>
          <a:p>
            <a:r>
              <a:rPr lang="en-US" dirty="0"/>
              <a:t>Click to edit Master title style</a:t>
            </a:r>
          </a:p>
        </p:txBody>
      </p:sp>
      <p:sp>
        <p:nvSpPr>
          <p:cNvPr id="5" name="Date Placeholder 3"/>
          <p:cNvSpPr>
            <a:spLocks noGrp="1"/>
          </p:cNvSpPr>
          <p:nvPr>
            <p:ph type="dt" sz="half" idx="2"/>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6" name="Footer Placeholder 4"/>
          <p:cNvSpPr>
            <a:spLocks noGrp="1"/>
          </p:cNvSpPr>
          <p:nvPr>
            <p:ph type="ftr" sz="quarter" idx="3"/>
          </p:nvPr>
        </p:nvSpPr>
        <p:spPr>
          <a:xfrm>
            <a:off x="3124200" y="6356350"/>
            <a:ext cx="4635500" cy="365125"/>
          </a:xfrm>
          <a:prstGeom prst="rect">
            <a:avLst/>
          </a:prstGeom>
        </p:spPr>
        <p:txBody>
          <a:bodyPr/>
          <a:lstStyle>
            <a:lvl1pPr algn="r">
              <a:defRPr sz="1000">
                <a:solidFill>
                  <a:srgbClr val="696158"/>
                </a:solidFill>
              </a:defRPr>
            </a:lvl1pPr>
          </a:lstStyle>
          <a:p>
            <a:endParaRPr lang="en-US" dirty="0"/>
          </a:p>
        </p:txBody>
      </p:sp>
      <p:sp>
        <p:nvSpPr>
          <p:cNvPr id="7"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22191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95E6B09-0E9D-914C-8F58-22804E1BEC7C}" type="slidenum">
              <a:rPr lang="en-US" smtClean="0"/>
              <a:pPr/>
              <a:t>‹#›</a:t>
            </a:fld>
            <a:endParaRPr lang="en-US"/>
          </a:p>
        </p:txBody>
      </p:sp>
    </p:spTree>
    <p:extLst>
      <p:ext uri="{BB962C8B-B14F-4D97-AF65-F5344CB8AC3E}">
        <p14:creationId xmlns:p14="http://schemas.microsoft.com/office/powerpoint/2010/main" val="3508040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5" name="Footer Placeholder 4"/>
          <p:cNvSpPr>
            <a:spLocks noGrp="1"/>
          </p:cNvSpPr>
          <p:nvPr>
            <p:ph type="ftr" sz="quarter" idx="3"/>
          </p:nvPr>
        </p:nvSpPr>
        <p:spPr>
          <a:xfrm>
            <a:off x="3124200" y="6356350"/>
            <a:ext cx="4635500" cy="365125"/>
          </a:xfrm>
          <a:prstGeom prst="rect">
            <a:avLst/>
          </a:prstGeom>
        </p:spPr>
        <p:txBody>
          <a:bodyPr/>
          <a:lstStyle>
            <a:lvl1pPr algn="r">
              <a:defRPr sz="1000">
                <a:solidFill>
                  <a:srgbClr val="696158"/>
                </a:solidFill>
              </a:defRPr>
            </a:lvl1pPr>
          </a:lstStyle>
          <a:p>
            <a:endParaRPr lang="en-US" dirty="0"/>
          </a:p>
        </p:txBody>
      </p:sp>
      <p:sp>
        <p:nvSpPr>
          <p:cNvPr id="6"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715887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273050"/>
            <a:ext cx="25400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46500" y="273051"/>
            <a:ext cx="4940299" cy="5695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66800" y="1435101"/>
            <a:ext cx="2540000" cy="456510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3"/>
          <p:cNvSpPr>
            <a:spLocks noGrp="1"/>
          </p:cNvSpPr>
          <p:nvPr>
            <p:ph type="dt" sz="half" idx="10"/>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8" name="Footer Placeholder 4"/>
          <p:cNvSpPr>
            <a:spLocks noGrp="1"/>
          </p:cNvSpPr>
          <p:nvPr>
            <p:ph type="ftr" sz="quarter" idx="3"/>
          </p:nvPr>
        </p:nvSpPr>
        <p:spPr>
          <a:xfrm>
            <a:off x="3124200" y="6356350"/>
            <a:ext cx="4635500" cy="365125"/>
          </a:xfrm>
          <a:prstGeom prst="rect">
            <a:avLst/>
          </a:prstGeom>
        </p:spPr>
        <p:txBody>
          <a:bodyPr/>
          <a:lstStyle>
            <a:lvl1pPr algn="r">
              <a:defRPr sz="1000">
                <a:solidFill>
                  <a:srgbClr val="696158"/>
                </a:solidFill>
              </a:defRPr>
            </a:lvl1pPr>
          </a:lstStyle>
          <a:p>
            <a:endParaRPr lang="en-US" dirty="0"/>
          </a:p>
        </p:txBody>
      </p:sp>
      <p:sp>
        <p:nvSpPr>
          <p:cNvPr id="9"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821053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8" name="Footer Placeholder 4"/>
          <p:cNvSpPr>
            <a:spLocks noGrp="1"/>
          </p:cNvSpPr>
          <p:nvPr>
            <p:ph type="ftr" sz="quarter" idx="3"/>
          </p:nvPr>
        </p:nvSpPr>
        <p:spPr>
          <a:xfrm>
            <a:off x="3124200" y="6356350"/>
            <a:ext cx="4635500" cy="365125"/>
          </a:xfrm>
          <a:prstGeom prst="rect">
            <a:avLst/>
          </a:prstGeom>
        </p:spPr>
        <p:txBody>
          <a:bodyPr/>
          <a:lstStyle>
            <a:lvl1pPr algn="r">
              <a:defRPr sz="1000">
                <a:solidFill>
                  <a:srgbClr val="696158"/>
                </a:solidFill>
              </a:defRPr>
            </a:lvl1pPr>
          </a:lstStyle>
          <a:p>
            <a:endParaRPr lang="en-US" dirty="0"/>
          </a:p>
        </p:txBody>
      </p:sp>
      <p:sp>
        <p:nvSpPr>
          <p:cNvPr id="9"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2348496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7" name="Footer Placeholder 4"/>
          <p:cNvSpPr>
            <a:spLocks noGrp="1"/>
          </p:cNvSpPr>
          <p:nvPr>
            <p:ph type="ftr" sz="quarter" idx="3"/>
          </p:nvPr>
        </p:nvSpPr>
        <p:spPr>
          <a:xfrm>
            <a:off x="3124200" y="6356350"/>
            <a:ext cx="4635500" cy="365125"/>
          </a:xfrm>
          <a:prstGeom prst="rect">
            <a:avLst/>
          </a:prstGeom>
        </p:spPr>
        <p:txBody>
          <a:bodyPr/>
          <a:lstStyle>
            <a:lvl1pPr algn="r">
              <a:defRPr sz="1000">
                <a:solidFill>
                  <a:srgbClr val="696158"/>
                </a:solidFill>
              </a:defRPr>
            </a:lvl1pPr>
          </a:lstStyle>
          <a:p>
            <a:endParaRPr lang="en-US" dirty="0"/>
          </a:p>
        </p:txBody>
      </p:sp>
      <p:sp>
        <p:nvSpPr>
          <p:cNvPr id="8"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577925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732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7324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2"/>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7" name="Footer Placeholder 4"/>
          <p:cNvSpPr>
            <a:spLocks noGrp="1"/>
          </p:cNvSpPr>
          <p:nvPr>
            <p:ph type="ftr" sz="quarter" idx="3"/>
          </p:nvPr>
        </p:nvSpPr>
        <p:spPr>
          <a:xfrm>
            <a:off x="3124200" y="6356350"/>
            <a:ext cx="4635500" cy="365125"/>
          </a:xfrm>
          <a:prstGeom prst="rect">
            <a:avLst/>
          </a:prstGeom>
        </p:spPr>
        <p:txBody>
          <a:bodyPr/>
          <a:lstStyle>
            <a:lvl1pPr algn="r">
              <a:defRPr sz="1000">
                <a:solidFill>
                  <a:srgbClr val="696158"/>
                </a:solidFill>
              </a:defRPr>
            </a:lvl1pPr>
          </a:lstStyle>
          <a:p>
            <a:endParaRPr lang="en-US" dirty="0"/>
          </a:p>
        </p:txBody>
      </p:sp>
      <p:sp>
        <p:nvSpPr>
          <p:cNvPr id="8"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2778270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1273574404"/>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2289256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410001353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3521772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5E6B09-0E9D-914C-8F58-22804E1BEC7C}"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3740782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95E6B09-0E9D-914C-8F58-22804E1BEC7C}" type="slidenum">
              <a:rPr lang="en-US" smtClean="0"/>
              <a:pPr/>
              <a:t>‹#›</a:t>
            </a:fld>
            <a:endParaRPr lang="en-US"/>
          </a:p>
        </p:txBody>
      </p:sp>
    </p:spTree>
    <p:extLst>
      <p:ext uri="{BB962C8B-B14F-4D97-AF65-F5344CB8AC3E}">
        <p14:creationId xmlns:p14="http://schemas.microsoft.com/office/powerpoint/2010/main" val="261228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982770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4292729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3893408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2111202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42455127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2721147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AD4077-A049-40C3-BC44-B819E1DC0EC9}" type="datetime1">
              <a:rPr lang="en-US" smtClean="0"/>
              <a:t>9/25/2024</a:t>
            </a:fld>
            <a:endParaRPr lang="en-US"/>
          </a:p>
        </p:txBody>
      </p:sp>
      <p:sp>
        <p:nvSpPr>
          <p:cNvPr id="5" name="Footer Placeholder 4"/>
          <p:cNvSpPr>
            <a:spLocks noGrp="1"/>
          </p:cNvSpPr>
          <p:nvPr>
            <p:ph type="ftr" sz="quarter" idx="11"/>
          </p:nvPr>
        </p:nvSpPr>
        <p:spPr/>
        <p:txBody>
          <a:bodyPr/>
          <a:lstStyle/>
          <a:p>
            <a:r>
              <a:rPr lang="en-US"/>
              <a:t>Copyright 2014, Brookes Publishing Co., Inc.</a:t>
            </a:r>
          </a:p>
        </p:txBody>
      </p:sp>
      <p:sp>
        <p:nvSpPr>
          <p:cNvPr id="6" name="Slide Number Placeholder 5"/>
          <p:cNvSpPr>
            <a:spLocks noGrp="1"/>
          </p:cNvSpPr>
          <p:nvPr>
            <p:ph type="sldNum" sz="quarter" idx="12"/>
          </p:nvPr>
        </p:nvSpPr>
        <p:spPr/>
        <p:txBody>
          <a:bodyPr/>
          <a:lstStyle/>
          <a:p>
            <a:fld id="{8DC330A5-81DC-4273-93FB-17BF10875E32}" type="slidenum">
              <a:rPr lang="en-US" smtClean="0"/>
              <a:t>‹#›</a:t>
            </a:fld>
            <a:endParaRPr lang="en-US"/>
          </a:p>
        </p:txBody>
      </p:sp>
    </p:spTree>
    <p:extLst>
      <p:ext uri="{BB962C8B-B14F-4D97-AF65-F5344CB8AC3E}">
        <p14:creationId xmlns:p14="http://schemas.microsoft.com/office/powerpoint/2010/main" val="2007245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976C02-1A36-4317-ACEB-EFCF80392E7E}" type="datetime1">
              <a:rPr lang="en-US" smtClean="0"/>
              <a:t>9/25/2024</a:t>
            </a:fld>
            <a:endParaRPr lang="en-US"/>
          </a:p>
        </p:txBody>
      </p:sp>
      <p:sp>
        <p:nvSpPr>
          <p:cNvPr id="5" name="Footer Placeholder 4"/>
          <p:cNvSpPr>
            <a:spLocks noGrp="1"/>
          </p:cNvSpPr>
          <p:nvPr>
            <p:ph type="ftr" sz="quarter" idx="11"/>
          </p:nvPr>
        </p:nvSpPr>
        <p:spPr/>
        <p:txBody>
          <a:bodyPr/>
          <a:lstStyle/>
          <a:p>
            <a:r>
              <a:rPr lang="en-US"/>
              <a:t>Copyright 2014, Brookes Publishing Co., Inc.</a:t>
            </a:r>
          </a:p>
        </p:txBody>
      </p:sp>
      <p:sp>
        <p:nvSpPr>
          <p:cNvPr id="6" name="Slide Number Placeholder 5"/>
          <p:cNvSpPr>
            <a:spLocks noGrp="1"/>
          </p:cNvSpPr>
          <p:nvPr>
            <p:ph type="sldNum" sz="quarter" idx="12"/>
          </p:nvPr>
        </p:nvSpPr>
        <p:spPr/>
        <p:txBody>
          <a:bodyPr/>
          <a:lstStyle/>
          <a:p>
            <a:fld id="{8DC330A5-81DC-4273-93FB-17BF10875E32}" type="slidenum">
              <a:rPr lang="en-US" smtClean="0"/>
              <a:t>‹#›</a:t>
            </a:fld>
            <a:endParaRPr lang="en-US"/>
          </a:p>
        </p:txBody>
      </p:sp>
    </p:spTree>
    <p:extLst>
      <p:ext uri="{BB962C8B-B14F-4D97-AF65-F5344CB8AC3E}">
        <p14:creationId xmlns:p14="http://schemas.microsoft.com/office/powerpoint/2010/main" val="41945088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8ACF1-2A62-413A-9F53-CC13C5EAD961}" type="datetime1">
              <a:rPr lang="en-US" smtClean="0"/>
              <a:t>9/25/2024</a:t>
            </a:fld>
            <a:endParaRPr lang="en-US"/>
          </a:p>
        </p:txBody>
      </p:sp>
      <p:sp>
        <p:nvSpPr>
          <p:cNvPr id="5" name="Footer Placeholder 4"/>
          <p:cNvSpPr>
            <a:spLocks noGrp="1"/>
          </p:cNvSpPr>
          <p:nvPr>
            <p:ph type="ftr" sz="quarter" idx="11"/>
          </p:nvPr>
        </p:nvSpPr>
        <p:spPr/>
        <p:txBody>
          <a:bodyPr/>
          <a:lstStyle/>
          <a:p>
            <a:r>
              <a:rPr lang="en-US"/>
              <a:t>Copyright 2014, Brookes Publishing Co., Inc.</a:t>
            </a:r>
          </a:p>
        </p:txBody>
      </p:sp>
      <p:sp>
        <p:nvSpPr>
          <p:cNvPr id="6" name="Slide Number Placeholder 5"/>
          <p:cNvSpPr>
            <a:spLocks noGrp="1"/>
          </p:cNvSpPr>
          <p:nvPr>
            <p:ph type="sldNum" sz="quarter" idx="12"/>
          </p:nvPr>
        </p:nvSpPr>
        <p:spPr/>
        <p:txBody>
          <a:bodyPr/>
          <a:lstStyle/>
          <a:p>
            <a:fld id="{8DC330A5-81DC-4273-93FB-17BF10875E32}" type="slidenum">
              <a:rPr lang="en-US" smtClean="0"/>
              <a:t>‹#›</a:t>
            </a:fld>
            <a:endParaRPr lang="en-US"/>
          </a:p>
        </p:txBody>
      </p:sp>
    </p:spTree>
    <p:extLst>
      <p:ext uri="{BB962C8B-B14F-4D97-AF65-F5344CB8AC3E}">
        <p14:creationId xmlns:p14="http://schemas.microsoft.com/office/powerpoint/2010/main" val="146488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E009BE-E025-4E7D-B0E1-CB4E11DBDCE4}" type="datetime1">
              <a:rPr lang="en-US" smtClean="0"/>
              <a:t>9/25/2024</a:t>
            </a:fld>
            <a:endParaRPr lang="en-US"/>
          </a:p>
        </p:txBody>
      </p:sp>
      <p:sp>
        <p:nvSpPr>
          <p:cNvPr id="6" name="Footer Placeholder 5"/>
          <p:cNvSpPr>
            <a:spLocks noGrp="1"/>
          </p:cNvSpPr>
          <p:nvPr>
            <p:ph type="ftr" sz="quarter" idx="11"/>
          </p:nvPr>
        </p:nvSpPr>
        <p:spPr/>
        <p:txBody>
          <a:bodyPr/>
          <a:lstStyle/>
          <a:p>
            <a:r>
              <a:rPr lang="en-US"/>
              <a:t>Copyright 2014, Brookes Publishing Co., Inc.</a:t>
            </a:r>
          </a:p>
        </p:txBody>
      </p:sp>
      <p:sp>
        <p:nvSpPr>
          <p:cNvPr id="7" name="Slide Number Placeholder 6"/>
          <p:cNvSpPr>
            <a:spLocks noGrp="1"/>
          </p:cNvSpPr>
          <p:nvPr>
            <p:ph type="sldNum" sz="quarter" idx="12"/>
          </p:nvPr>
        </p:nvSpPr>
        <p:spPr/>
        <p:txBody>
          <a:bodyPr/>
          <a:lstStyle/>
          <a:p>
            <a:fld id="{8DC330A5-81DC-4273-93FB-17BF10875E32}" type="slidenum">
              <a:rPr lang="en-US" smtClean="0"/>
              <a:t>‹#›</a:t>
            </a:fld>
            <a:endParaRPr lang="en-US"/>
          </a:p>
        </p:txBody>
      </p:sp>
    </p:spTree>
    <p:extLst>
      <p:ext uri="{BB962C8B-B14F-4D97-AF65-F5344CB8AC3E}">
        <p14:creationId xmlns:p14="http://schemas.microsoft.com/office/powerpoint/2010/main" val="58299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95E6B09-0E9D-914C-8F58-22804E1BEC7C}" type="slidenum">
              <a:rPr lang="en-US" smtClean="0"/>
              <a:pPr/>
              <a:t>‹#›</a:t>
            </a:fld>
            <a:endParaRPr lang="en-US"/>
          </a:p>
        </p:txBody>
      </p:sp>
    </p:spTree>
    <p:extLst>
      <p:ext uri="{BB962C8B-B14F-4D97-AF65-F5344CB8AC3E}">
        <p14:creationId xmlns:p14="http://schemas.microsoft.com/office/powerpoint/2010/main" val="3200317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79EB5-C218-4CF4-AE7A-987459415CAB}" type="datetime1">
              <a:rPr lang="en-US" smtClean="0"/>
              <a:t>9/25/2024</a:t>
            </a:fld>
            <a:endParaRPr lang="en-US"/>
          </a:p>
        </p:txBody>
      </p:sp>
      <p:sp>
        <p:nvSpPr>
          <p:cNvPr id="8" name="Footer Placeholder 7"/>
          <p:cNvSpPr>
            <a:spLocks noGrp="1"/>
          </p:cNvSpPr>
          <p:nvPr>
            <p:ph type="ftr" sz="quarter" idx="11"/>
          </p:nvPr>
        </p:nvSpPr>
        <p:spPr/>
        <p:txBody>
          <a:bodyPr/>
          <a:lstStyle/>
          <a:p>
            <a:r>
              <a:rPr lang="en-US"/>
              <a:t>Copyright 2014, Brookes Publishing Co., Inc.</a:t>
            </a:r>
          </a:p>
        </p:txBody>
      </p:sp>
      <p:sp>
        <p:nvSpPr>
          <p:cNvPr id="9" name="Slide Number Placeholder 8"/>
          <p:cNvSpPr>
            <a:spLocks noGrp="1"/>
          </p:cNvSpPr>
          <p:nvPr>
            <p:ph type="sldNum" sz="quarter" idx="12"/>
          </p:nvPr>
        </p:nvSpPr>
        <p:spPr/>
        <p:txBody>
          <a:bodyPr/>
          <a:lstStyle/>
          <a:p>
            <a:fld id="{8DC330A5-81DC-4273-93FB-17BF10875E32}" type="slidenum">
              <a:rPr lang="en-US" smtClean="0"/>
              <a:t>‹#›</a:t>
            </a:fld>
            <a:endParaRPr lang="en-US"/>
          </a:p>
        </p:txBody>
      </p:sp>
    </p:spTree>
    <p:extLst>
      <p:ext uri="{BB962C8B-B14F-4D97-AF65-F5344CB8AC3E}">
        <p14:creationId xmlns:p14="http://schemas.microsoft.com/office/powerpoint/2010/main" val="7072303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6CE93-AC24-4C6C-9D21-0018DB67EF86}" type="datetime1">
              <a:rPr lang="en-US" smtClean="0"/>
              <a:t>9/25/2024</a:t>
            </a:fld>
            <a:endParaRPr lang="en-US"/>
          </a:p>
        </p:txBody>
      </p:sp>
      <p:sp>
        <p:nvSpPr>
          <p:cNvPr id="4" name="Footer Placeholder 3"/>
          <p:cNvSpPr>
            <a:spLocks noGrp="1"/>
          </p:cNvSpPr>
          <p:nvPr>
            <p:ph type="ftr" sz="quarter" idx="11"/>
          </p:nvPr>
        </p:nvSpPr>
        <p:spPr/>
        <p:txBody>
          <a:bodyPr/>
          <a:lstStyle/>
          <a:p>
            <a:r>
              <a:rPr lang="en-US"/>
              <a:t>Copyright 2014, Brookes Publishing Co., Inc.</a:t>
            </a:r>
          </a:p>
        </p:txBody>
      </p:sp>
      <p:sp>
        <p:nvSpPr>
          <p:cNvPr id="5" name="Slide Number Placeholder 4"/>
          <p:cNvSpPr>
            <a:spLocks noGrp="1"/>
          </p:cNvSpPr>
          <p:nvPr>
            <p:ph type="sldNum" sz="quarter" idx="12"/>
          </p:nvPr>
        </p:nvSpPr>
        <p:spPr/>
        <p:txBody>
          <a:bodyPr/>
          <a:lstStyle/>
          <a:p>
            <a:fld id="{8DC330A5-81DC-4273-93FB-17BF10875E32}" type="slidenum">
              <a:rPr lang="en-US" smtClean="0"/>
              <a:t>‹#›</a:t>
            </a:fld>
            <a:endParaRPr lang="en-US"/>
          </a:p>
        </p:txBody>
      </p:sp>
    </p:spTree>
    <p:extLst>
      <p:ext uri="{BB962C8B-B14F-4D97-AF65-F5344CB8AC3E}">
        <p14:creationId xmlns:p14="http://schemas.microsoft.com/office/powerpoint/2010/main" val="1394693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6AB94-850E-48A0-A2E4-079A28BFAD76}" type="datetime1">
              <a:rPr lang="en-US" smtClean="0"/>
              <a:t>9/25/2024</a:t>
            </a:fld>
            <a:endParaRPr lang="en-US"/>
          </a:p>
        </p:txBody>
      </p:sp>
      <p:sp>
        <p:nvSpPr>
          <p:cNvPr id="3" name="Footer Placeholder 2"/>
          <p:cNvSpPr>
            <a:spLocks noGrp="1"/>
          </p:cNvSpPr>
          <p:nvPr>
            <p:ph type="ftr" sz="quarter" idx="11"/>
          </p:nvPr>
        </p:nvSpPr>
        <p:spPr/>
        <p:txBody>
          <a:bodyPr/>
          <a:lstStyle/>
          <a:p>
            <a:r>
              <a:rPr lang="en-US"/>
              <a:t>Copyright 2014, Brookes Publishing Co., Inc.</a:t>
            </a:r>
          </a:p>
        </p:txBody>
      </p:sp>
      <p:sp>
        <p:nvSpPr>
          <p:cNvPr id="4" name="Slide Number Placeholder 3"/>
          <p:cNvSpPr>
            <a:spLocks noGrp="1"/>
          </p:cNvSpPr>
          <p:nvPr>
            <p:ph type="sldNum" sz="quarter" idx="12"/>
          </p:nvPr>
        </p:nvSpPr>
        <p:spPr/>
        <p:txBody>
          <a:bodyPr/>
          <a:lstStyle/>
          <a:p>
            <a:fld id="{8DC330A5-81DC-4273-93FB-17BF10875E32}" type="slidenum">
              <a:rPr lang="en-US" smtClean="0"/>
              <a:t>‹#›</a:t>
            </a:fld>
            <a:endParaRPr lang="en-US"/>
          </a:p>
        </p:txBody>
      </p:sp>
    </p:spTree>
    <p:extLst>
      <p:ext uri="{BB962C8B-B14F-4D97-AF65-F5344CB8AC3E}">
        <p14:creationId xmlns:p14="http://schemas.microsoft.com/office/powerpoint/2010/main" val="1624403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972ADF-400D-4C6E-80B1-63DFBF942A76}" type="datetime1">
              <a:rPr lang="en-US" smtClean="0"/>
              <a:t>9/25/2024</a:t>
            </a:fld>
            <a:endParaRPr lang="en-US"/>
          </a:p>
        </p:txBody>
      </p:sp>
      <p:sp>
        <p:nvSpPr>
          <p:cNvPr id="6" name="Footer Placeholder 5"/>
          <p:cNvSpPr>
            <a:spLocks noGrp="1"/>
          </p:cNvSpPr>
          <p:nvPr>
            <p:ph type="ftr" sz="quarter" idx="11"/>
          </p:nvPr>
        </p:nvSpPr>
        <p:spPr/>
        <p:txBody>
          <a:bodyPr/>
          <a:lstStyle/>
          <a:p>
            <a:r>
              <a:rPr lang="en-US"/>
              <a:t>Copyright 2014, Brookes Publishing Co., Inc.</a:t>
            </a:r>
          </a:p>
        </p:txBody>
      </p:sp>
      <p:sp>
        <p:nvSpPr>
          <p:cNvPr id="7" name="Slide Number Placeholder 6"/>
          <p:cNvSpPr>
            <a:spLocks noGrp="1"/>
          </p:cNvSpPr>
          <p:nvPr>
            <p:ph type="sldNum" sz="quarter" idx="12"/>
          </p:nvPr>
        </p:nvSpPr>
        <p:spPr/>
        <p:txBody>
          <a:bodyPr/>
          <a:lstStyle/>
          <a:p>
            <a:fld id="{8DC330A5-81DC-4273-93FB-17BF10875E32}" type="slidenum">
              <a:rPr lang="en-US" smtClean="0"/>
              <a:t>‹#›</a:t>
            </a:fld>
            <a:endParaRPr lang="en-US"/>
          </a:p>
        </p:txBody>
      </p:sp>
    </p:spTree>
    <p:extLst>
      <p:ext uri="{BB962C8B-B14F-4D97-AF65-F5344CB8AC3E}">
        <p14:creationId xmlns:p14="http://schemas.microsoft.com/office/powerpoint/2010/main" val="1977100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E30BCB-9692-474F-8404-6698BA293A8F}" type="datetime1">
              <a:rPr lang="en-US" smtClean="0"/>
              <a:t>9/25/2024</a:t>
            </a:fld>
            <a:endParaRPr lang="en-US"/>
          </a:p>
        </p:txBody>
      </p:sp>
      <p:sp>
        <p:nvSpPr>
          <p:cNvPr id="6" name="Footer Placeholder 5"/>
          <p:cNvSpPr>
            <a:spLocks noGrp="1"/>
          </p:cNvSpPr>
          <p:nvPr>
            <p:ph type="ftr" sz="quarter" idx="11"/>
          </p:nvPr>
        </p:nvSpPr>
        <p:spPr/>
        <p:txBody>
          <a:bodyPr/>
          <a:lstStyle/>
          <a:p>
            <a:r>
              <a:rPr lang="en-US"/>
              <a:t>Copyright 2014, Brookes Publishing Co., Inc.</a:t>
            </a:r>
          </a:p>
        </p:txBody>
      </p:sp>
      <p:sp>
        <p:nvSpPr>
          <p:cNvPr id="7" name="Slide Number Placeholder 6"/>
          <p:cNvSpPr>
            <a:spLocks noGrp="1"/>
          </p:cNvSpPr>
          <p:nvPr>
            <p:ph type="sldNum" sz="quarter" idx="12"/>
          </p:nvPr>
        </p:nvSpPr>
        <p:spPr/>
        <p:txBody>
          <a:bodyPr/>
          <a:lstStyle/>
          <a:p>
            <a:fld id="{8DC330A5-81DC-4273-93FB-17BF10875E32}" type="slidenum">
              <a:rPr lang="en-US" smtClean="0"/>
              <a:t>‹#›</a:t>
            </a:fld>
            <a:endParaRPr lang="en-US"/>
          </a:p>
        </p:txBody>
      </p:sp>
    </p:spTree>
    <p:extLst>
      <p:ext uri="{BB962C8B-B14F-4D97-AF65-F5344CB8AC3E}">
        <p14:creationId xmlns:p14="http://schemas.microsoft.com/office/powerpoint/2010/main" val="3020554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955B19-7328-4BD6-82F7-AD51C7537A10}" type="datetime1">
              <a:rPr lang="en-US" smtClean="0"/>
              <a:t>9/25/2024</a:t>
            </a:fld>
            <a:endParaRPr lang="en-US"/>
          </a:p>
        </p:txBody>
      </p:sp>
      <p:sp>
        <p:nvSpPr>
          <p:cNvPr id="5" name="Footer Placeholder 4"/>
          <p:cNvSpPr>
            <a:spLocks noGrp="1"/>
          </p:cNvSpPr>
          <p:nvPr>
            <p:ph type="ftr" sz="quarter" idx="11"/>
          </p:nvPr>
        </p:nvSpPr>
        <p:spPr/>
        <p:txBody>
          <a:bodyPr/>
          <a:lstStyle/>
          <a:p>
            <a:r>
              <a:rPr lang="en-US"/>
              <a:t>Copyright 2014, Brookes Publishing Co., Inc.</a:t>
            </a:r>
          </a:p>
        </p:txBody>
      </p:sp>
      <p:sp>
        <p:nvSpPr>
          <p:cNvPr id="6" name="Slide Number Placeholder 5"/>
          <p:cNvSpPr>
            <a:spLocks noGrp="1"/>
          </p:cNvSpPr>
          <p:nvPr>
            <p:ph type="sldNum" sz="quarter" idx="12"/>
          </p:nvPr>
        </p:nvSpPr>
        <p:spPr/>
        <p:txBody>
          <a:bodyPr/>
          <a:lstStyle/>
          <a:p>
            <a:fld id="{8DC330A5-81DC-4273-93FB-17BF10875E32}" type="slidenum">
              <a:rPr lang="en-US" smtClean="0"/>
              <a:t>‹#›</a:t>
            </a:fld>
            <a:endParaRPr lang="en-US"/>
          </a:p>
        </p:txBody>
      </p:sp>
    </p:spTree>
    <p:extLst>
      <p:ext uri="{BB962C8B-B14F-4D97-AF65-F5344CB8AC3E}">
        <p14:creationId xmlns:p14="http://schemas.microsoft.com/office/powerpoint/2010/main" val="17292874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0685B-1FBD-4844-A031-1161053EEF58}" type="datetime1">
              <a:rPr lang="en-US" smtClean="0"/>
              <a:t>9/25/2024</a:t>
            </a:fld>
            <a:endParaRPr lang="en-US"/>
          </a:p>
        </p:txBody>
      </p:sp>
      <p:sp>
        <p:nvSpPr>
          <p:cNvPr id="5" name="Footer Placeholder 4"/>
          <p:cNvSpPr>
            <a:spLocks noGrp="1"/>
          </p:cNvSpPr>
          <p:nvPr>
            <p:ph type="ftr" sz="quarter" idx="11"/>
          </p:nvPr>
        </p:nvSpPr>
        <p:spPr/>
        <p:txBody>
          <a:bodyPr/>
          <a:lstStyle/>
          <a:p>
            <a:r>
              <a:rPr lang="en-US"/>
              <a:t>Copyright 2014, Brookes Publishing Co., Inc.</a:t>
            </a:r>
          </a:p>
        </p:txBody>
      </p:sp>
      <p:sp>
        <p:nvSpPr>
          <p:cNvPr id="6" name="Slide Number Placeholder 5"/>
          <p:cNvSpPr>
            <a:spLocks noGrp="1"/>
          </p:cNvSpPr>
          <p:nvPr>
            <p:ph type="sldNum" sz="quarter" idx="12"/>
          </p:nvPr>
        </p:nvSpPr>
        <p:spPr/>
        <p:txBody>
          <a:bodyPr/>
          <a:lstStyle/>
          <a:p>
            <a:fld id="{8DC330A5-81DC-4273-93FB-17BF10875E32}" type="slidenum">
              <a:rPr lang="en-US" smtClean="0"/>
              <a:t>‹#›</a:t>
            </a:fld>
            <a:endParaRPr lang="en-US"/>
          </a:p>
        </p:txBody>
      </p:sp>
    </p:spTree>
    <p:extLst>
      <p:ext uri="{BB962C8B-B14F-4D97-AF65-F5344CB8AC3E}">
        <p14:creationId xmlns:p14="http://schemas.microsoft.com/office/powerpoint/2010/main" val="379137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95E6B09-0E9D-914C-8F58-22804E1BEC7C}" type="slidenum">
              <a:rPr lang="en-US" smtClean="0"/>
              <a:pPr/>
              <a:t>‹#›</a:t>
            </a:fld>
            <a:endParaRPr lang="en-US"/>
          </a:p>
        </p:txBody>
      </p:sp>
    </p:spTree>
    <p:extLst>
      <p:ext uri="{BB962C8B-B14F-4D97-AF65-F5344CB8AC3E}">
        <p14:creationId xmlns:p14="http://schemas.microsoft.com/office/powerpoint/2010/main" val="1278225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95E6B09-0E9D-914C-8F58-22804E1BEC7C}" type="slidenum">
              <a:rPr lang="en-US" smtClean="0"/>
              <a:pPr/>
              <a:t>‹#›</a:t>
            </a:fld>
            <a:endParaRPr lang="en-US"/>
          </a:p>
        </p:txBody>
      </p:sp>
    </p:spTree>
    <p:extLst>
      <p:ext uri="{BB962C8B-B14F-4D97-AF65-F5344CB8AC3E}">
        <p14:creationId xmlns:p14="http://schemas.microsoft.com/office/powerpoint/2010/main" val="148599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95E6B09-0E9D-914C-8F58-22804E1BEC7C}" type="slidenum">
              <a:rPr lang="en-US" smtClean="0"/>
              <a:pPr/>
              <a:t>‹#›</a:t>
            </a:fld>
            <a:endParaRPr lang="en-US"/>
          </a:p>
        </p:txBody>
      </p:sp>
    </p:spTree>
    <p:extLst>
      <p:ext uri="{BB962C8B-B14F-4D97-AF65-F5344CB8AC3E}">
        <p14:creationId xmlns:p14="http://schemas.microsoft.com/office/powerpoint/2010/main" val="119160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31900" y="274638"/>
            <a:ext cx="7264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31900" y="1600201"/>
            <a:ext cx="72644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PPT_1_Cover.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7292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0ED3B-748A-2A4D-9D95-3C84F10AB7C4}" type="slidenum">
              <a:rPr lang="en-US" smtClean="0"/>
              <a:pPr/>
              <a:t>‹#›</a:t>
            </a:fld>
            <a:endParaRPr lang="en-US"/>
          </a:p>
        </p:txBody>
      </p:sp>
      <p:pic>
        <p:nvPicPr>
          <p:cNvPr id="7" name="Picture 6" descr="PPT_1_Questions.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713509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88938"/>
            <a:ext cx="8229600" cy="10680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714501"/>
            <a:ext cx="8229600" cy="42291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2"/>
          </p:nvPr>
        </p:nvSpPr>
        <p:spPr>
          <a:xfrm>
            <a:off x="457200" y="6356350"/>
            <a:ext cx="2133600" cy="365125"/>
          </a:xfrm>
          <a:prstGeom prst="rect">
            <a:avLst/>
          </a:prstGeom>
        </p:spPr>
        <p:txBody>
          <a:bodyPr/>
          <a:lstStyle>
            <a:lvl1pPr>
              <a:defRPr sz="1000">
                <a:solidFill>
                  <a:srgbClr val="696158"/>
                </a:solidFill>
              </a:defRPr>
            </a:lvl1pPr>
          </a:lstStyle>
          <a:p>
            <a:endParaRPr lang="en-US" dirty="0"/>
          </a:p>
        </p:txBody>
      </p:sp>
      <p:sp>
        <p:nvSpPr>
          <p:cNvPr id="8" name="Footer Placeholder 4"/>
          <p:cNvSpPr>
            <a:spLocks noGrp="1"/>
          </p:cNvSpPr>
          <p:nvPr>
            <p:ph type="ftr" sz="quarter" idx="3"/>
          </p:nvPr>
        </p:nvSpPr>
        <p:spPr>
          <a:xfrm>
            <a:off x="3124200" y="6356350"/>
            <a:ext cx="4927600" cy="365125"/>
          </a:xfrm>
          <a:prstGeom prst="rect">
            <a:avLst/>
          </a:prstGeom>
        </p:spPr>
        <p:txBody>
          <a:bodyPr/>
          <a:lstStyle>
            <a:lvl1pPr algn="r">
              <a:defRPr sz="1000">
                <a:solidFill>
                  <a:srgbClr val="696158"/>
                </a:solidFill>
              </a:defRPr>
            </a:lvl1pPr>
          </a:lstStyle>
          <a:p>
            <a:endParaRPr lang="en-US" dirty="0"/>
          </a:p>
        </p:txBody>
      </p:sp>
      <p:sp>
        <p:nvSpPr>
          <p:cNvPr id="9"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36853267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lvl1pPr algn="l" defTabSz="457200" rtl="0" eaLnBrk="1" latinLnBrk="0" hangingPunct="1">
        <a:spcBef>
          <a:spcPct val="0"/>
        </a:spcBef>
        <a:buNone/>
        <a:defRPr sz="3600" kern="1200">
          <a:solidFill>
            <a:srgbClr val="0061AB"/>
          </a:solidFill>
          <a:latin typeface="+mj-lt"/>
          <a:ea typeface="+mj-ea"/>
          <a:cs typeface="+mj-cs"/>
        </a:defRPr>
      </a:lvl1pPr>
    </p:titleStyle>
    <p:bodyStyle>
      <a:lvl1pPr marL="0" indent="0" algn="l" defTabSz="457200" rtl="0" eaLnBrk="1" latinLnBrk="0" hangingPunct="1">
        <a:spcBef>
          <a:spcPct val="20000"/>
        </a:spcBef>
        <a:buFont typeface="Arial"/>
        <a:buNone/>
        <a:defRPr sz="2800" kern="1200">
          <a:solidFill>
            <a:srgbClr val="696158"/>
          </a:solidFill>
          <a:latin typeface="+mn-lt"/>
          <a:ea typeface="+mn-ea"/>
          <a:cs typeface="+mn-cs"/>
        </a:defRPr>
      </a:lvl1pPr>
      <a:lvl2pPr marL="457200" indent="0" algn="l" defTabSz="457200" rtl="0" eaLnBrk="1" latinLnBrk="0" hangingPunct="1">
        <a:spcBef>
          <a:spcPct val="20000"/>
        </a:spcBef>
        <a:buFont typeface="Arial"/>
        <a:buNone/>
        <a:defRPr sz="2000" kern="1200">
          <a:solidFill>
            <a:srgbClr val="696158"/>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696158"/>
          </a:solidFill>
          <a:latin typeface="+mn-lt"/>
          <a:ea typeface="+mn-ea"/>
          <a:cs typeface="+mn-cs"/>
        </a:defRPr>
      </a:lvl3pPr>
      <a:lvl4pPr marL="1371600" indent="0" algn="l" defTabSz="457200" rtl="0" eaLnBrk="1" latinLnBrk="0" hangingPunct="1">
        <a:spcBef>
          <a:spcPct val="20000"/>
        </a:spcBef>
        <a:buFont typeface="Arial"/>
        <a:buNone/>
        <a:defRPr sz="1600" kern="1200">
          <a:solidFill>
            <a:srgbClr val="696158"/>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6961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81100" y="274638"/>
            <a:ext cx="7594600" cy="109689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81100" y="1600201"/>
            <a:ext cx="7594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2"/>
          </p:nvPr>
        </p:nvSpPr>
        <p:spPr>
          <a:xfrm>
            <a:off x="723900" y="6356350"/>
            <a:ext cx="1866900" cy="365125"/>
          </a:xfrm>
          <a:prstGeom prst="rect">
            <a:avLst/>
          </a:prstGeom>
        </p:spPr>
        <p:txBody>
          <a:bodyPr/>
          <a:lstStyle>
            <a:lvl1pPr>
              <a:defRPr sz="1000">
                <a:solidFill>
                  <a:srgbClr val="696158"/>
                </a:solidFill>
              </a:defRPr>
            </a:lvl1pPr>
          </a:lstStyle>
          <a:p>
            <a:endParaRPr lang="en-US" dirty="0"/>
          </a:p>
        </p:txBody>
      </p:sp>
      <p:sp>
        <p:nvSpPr>
          <p:cNvPr id="8" name="Footer Placeholder 4"/>
          <p:cNvSpPr>
            <a:spLocks noGrp="1"/>
          </p:cNvSpPr>
          <p:nvPr>
            <p:ph type="ftr" sz="quarter" idx="3"/>
          </p:nvPr>
        </p:nvSpPr>
        <p:spPr>
          <a:xfrm>
            <a:off x="3124200" y="6356350"/>
            <a:ext cx="4635500" cy="365125"/>
          </a:xfrm>
          <a:prstGeom prst="rect">
            <a:avLst/>
          </a:prstGeom>
        </p:spPr>
        <p:txBody>
          <a:bodyPr/>
          <a:lstStyle>
            <a:lvl1pPr algn="r">
              <a:defRPr sz="1000">
                <a:solidFill>
                  <a:srgbClr val="696158"/>
                </a:solidFill>
              </a:defRPr>
            </a:lvl1pPr>
          </a:lstStyle>
          <a:p>
            <a:endParaRPr lang="en-US" dirty="0"/>
          </a:p>
        </p:txBody>
      </p:sp>
      <p:sp>
        <p:nvSpPr>
          <p:cNvPr id="9" name="Slide Number Placeholder 5"/>
          <p:cNvSpPr>
            <a:spLocks noGrp="1"/>
          </p:cNvSpPr>
          <p:nvPr>
            <p:ph type="sldNum" sz="quarter" idx="4"/>
          </p:nvPr>
        </p:nvSpPr>
        <p:spPr>
          <a:xfrm>
            <a:off x="8242300" y="6356350"/>
            <a:ext cx="444500" cy="365125"/>
          </a:xfrm>
          <a:prstGeom prst="rect">
            <a:avLst/>
          </a:prstGeom>
        </p:spPr>
        <p:txBody>
          <a:bodyPr/>
          <a:lstStyle>
            <a:lvl1pPr algn="r">
              <a:defRPr sz="1000">
                <a:solidFill>
                  <a:srgbClr val="696158"/>
                </a:solidFill>
              </a:defRPr>
            </a:lvl1pPr>
          </a:lstStyle>
          <a:p>
            <a:fld id="{F95E6B09-0E9D-914C-8F58-22804E1BEC7C}" type="slidenum">
              <a:rPr lang="en-US" smtClean="0"/>
              <a:pPr/>
              <a:t>‹#›</a:t>
            </a:fld>
            <a:endParaRPr lang="en-US" dirty="0"/>
          </a:p>
        </p:txBody>
      </p:sp>
    </p:spTree>
    <p:extLst>
      <p:ext uri="{BB962C8B-B14F-4D97-AF65-F5344CB8AC3E}">
        <p14:creationId xmlns:p14="http://schemas.microsoft.com/office/powerpoint/2010/main" val="148044918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algn="l" defTabSz="457200" rtl="0" eaLnBrk="1" latinLnBrk="0" hangingPunct="1">
        <a:spcBef>
          <a:spcPct val="0"/>
        </a:spcBef>
        <a:buNone/>
        <a:defRPr sz="3600" kern="1200">
          <a:solidFill>
            <a:srgbClr val="0061AB"/>
          </a:solidFill>
          <a:latin typeface="+mj-lt"/>
          <a:ea typeface="+mj-ea"/>
          <a:cs typeface="+mj-cs"/>
        </a:defRPr>
      </a:lvl1pPr>
    </p:titleStyle>
    <p:bodyStyle>
      <a:lvl1pPr marL="0" indent="0" algn="l" defTabSz="457200" rtl="0" eaLnBrk="1" latinLnBrk="0" hangingPunct="1">
        <a:spcBef>
          <a:spcPct val="20000"/>
        </a:spcBef>
        <a:buFont typeface="Arial"/>
        <a:buNone/>
        <a:defRPr sz="2400" kern="1200">
          <a:solidFill>
            <a:srgbClr val="696158"/>
          </a:solidFill>
          <a:latin typeface="+mn-lt"/>
          <a:ea typeface="+mn-ea"/>
          <a:cs typeface="+mn-cs"/>
        </a:defRPr>
      </a:lvl1pPr>
      <a:lvl2pPr marL="457200" indent="0" algn="l" defTabSz="457200" rtl="0" eaLnBrk="1" latinLnBrk="0" hangingPunct="1">
        <a:spcBef>
          <a:spcPct val="20000"/>
        </a:spcBef>
        <a:buFont typeface="Arial"/>
        <a:buNone/>
        <a:defRPr sz="2000" kern="1200">
          <a:solidFill>
            <a:srgbClr val="696158"/>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696158"/>
          </a:solidFill>
          <a:latin typeface="+mn-lt"/>
          <a:ea typeface="+mn-ea"/>
          <a:cs typeface="+mn-cs"/>
        </a:defRPr>
      </a:lvl3pPr>
      <a:lvl4pPr marL="1371600" indent="0" algn="l" defTabSz="457200" rtl="0" eaLnBrk="1" latinLnBrk="0" hangingPunct="1">
        <a:spcBef>
          <a:spcPct val="20000"/>
        </a:spcBef>
        <a:buFont typeface="Arial"/>
        <a:buNone/>
        <a:defRPr sz="1600" kern="1200">
          <a:solidFill>
            <a:srgbClr val="696158"/>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6961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1160EA64-D806-43AC-9DF2-F8C432F32B4C}" type="datetimeFigureOut">
              <a:rPr lang="en-US" dirty="0"/>
              <a:pPr/>
              <a:t>9/25/2024</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pic>
        <p:nvPicPr>
          <p:cNvPr id="7" name="Picture 6">
            <a:extLst>
              <a:ext uri="{FF2B5EF4-FFF2-40B4-BE49-F238E27FC236}">
                <a16:creationId xmlns:a16="http://schemas.microsoft.com/office/drawing/2014/main" id="{692CCC54-70CC-A34C-B5EF-27300A3E26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853440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sldNum="0" hdr="0" ftr="0" dt="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2D64C-90F0-489D-A28C-28DD158E8C85}" type="datetime1">
              <a:rPr lang="en-US" smtClean="0"/>
              <a:t>9/25/2024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2014, Brookes Publishing Co., Inc.</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C330A5-81DC-4273-93FB-17BF10875E32}" type="slidenum">
              <a:rPr lang="en-US" smtClean="0"/>
              <a:t>‹#›</a:t>
            </a:fld>
            <a:endParaRPr lang="en-US"/>
          </a:p>
        </p:txBody>
      </p:sp>
    </p:spTree>
    <p:extLst>
      <p:ext uri="{BB962C8B-B14F-4D97-AF65-F5344CB8AC3E}">
        <p14:creationId xmlns:p14="http://schemas.microsoft.com/office/powerpoint/2010/main" val="266985453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hyperlink" Target="https://insrchofpeace.blogspot.com/2009/07/pause-and-chill.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6.xml"/><Relationship Id="rId1" Type="http://schemas.openxmlformats.org/officeDocument/2006/relationships/video" Target="https://www.youtube.com/embed/dP6qDBXzGpA?list=PLFji-AO8E8L4zTTQejCdxLkhb-DGuCTHr" TargetMode="External"/><Relationship Id="rId6" Type="http://schemas.openxmlformats.org/officeDocument/2006/relationships/image" Target="../media/image17.jpeg"/><Relationship Id="rId5" Type="http://schemas.openxmlformats.org/officeDocument/2006/relationships/hyperlink" Target="https://www.youtube.com/watch?v=dP6qDBXzGpA&amp;list=PLFji-AO8E8L4zTTQejCdxLkhb-DGuCTHr&amp;index=3" TargetMode="Externa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Cerebrum" TargetMode="External"/><Relationship Id="rId2" Type="http://schemas.openxmlformats.org/officeDocument/2006/relationships/image" Target="../media/image21.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hyperlink" Target="https://www.pngall.com/warning-sign-png" TargetMode="External"/><Relationship Id="rId2" Type="http://schemas.openxmlformats.org/officeDocument/2006/relationships/image" Target="../media/image22.pn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theromanticvineyard.com/2013/05/21/what-to-do-when-you-dont-know-what-to-do/" TargetMode="External"/><Relationship Id="rId7" Type="http://schemas.openxmlformats.org/officeDocument/2006/relationships/hyperlink" Target="http://myselfselfhelp.blogspot.com/" TargetMode="External"/><Relationship Id="rId12"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57.xml"/><Relationship Id="rId6" Type="http://schemas.openxmlformats.org/officeDocument/2006/relationships/image" Target="../media/image11.jpg"/><Relationship Id="rId11" Type="http://schemas.openxmlformats.org/officeDocument/2006/relationships/hyperlink" Target="https://thewritersrepublic.wordpress.com/2012/06/06/insecure-writers-support-group-going-out-of-my-head/" TargetMode="External"/><Relationship Id="rId5" Type="http://schemas.openxmlformats.org/officeDocument/2006/relationships/hyperlink" Target="http://www.shroomery.org/forums/showflat.php/Number/17174280" TargetMode="External"/><Relationship Id="rId10" Type="http://schemas.openxmlformats.org/officeDocument/2006/relationships/image" Target="../media/image13.jpg"/><Relationship Id="rId4" Type="http://schemas.openxmlformats.org/officeDocument/2006/relationships/image" Target="../media/image10.jpg"/><Relationship Id="rId9" Type="http://schemas.openxmlformats.org/officeDocument/2006/relationships/hyperlink" Target="https://conservationbytes.com/2011/04/"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4">
            <a:extLst>
              <a:ext uri="{FF2B5EF4-FFF2-40B4-BE49-F238E27FC236}">
                <a16:creationId xmlns:a16="http://schemas.microsoft.com/office/drawing/2014/main" id="{4D322797-45D6-A226-7272-301580B8D9C1}"/>
              </a:ext>
            </a:extLst>
          </p:cNvPr>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 name="Title 1"/>
          <p:cNvSpPr>
            <a:spLocks noGrp="1"/>
          </p:cNvSpPr>
          <p:nvPr>
            <p:ph type="title"/>
          </p:nvPr>
        </p:nvSpPr>
        <p:spPr>
          <a:xfrm>
            <a:off x="272592" y="1223652"/>
            <a:ext cx="8809683" cy="2461711"/>
          </a:xfrm>
          <a:solidFill>
            <a:schemeClr val="bg1"/>
          </a:solidFill>
        </p:spPr>
        <p:txBody>
          <a:bodyPr>
            <a:normAutofit/>
          </a:bodyPr>
          <a:lstStyle/>
          <a:p>
            <a:r>
              <a:rPr lang="es-ES" b="1" dirty="0"/>
              <a:t>Entender y manejar las dificultades del funcionamiento ejecutivo</a:t>
            </a:r>
            <a:br>
              <a:rPr lang="es-ES" b="1" dirty="0"/>
            </a:br>
            <a:r>
              <a:rPr lang="es-ES" b="1" dirty="0"/>
              <a:t>usando ‘</a:t>
            </a:r>
            <a:r>
              <a:rPr lang="es-ES" b="1" dirty="0" err="1"/>
              <a:t>Unstuck</a:t>
            </a:r>
            <a:r>
              <a:rPr lang="es-ES" b="1" dirty="0"/>
              <a:t> and </a:t>
            </a:r>
            <a:r>
              <a:rPr lang="es-ES" b="1" dirty="0" err="1"/>
              <a:t>On</a:t>
            </a:r>
            <a:r>
              <a:rPr lang="es-ES" b="1" dirty="0"/>
              <a:t> Target’</a:t>
            </a:r>
            <a:endParaRPr lang="en-US" sz="2400" dirty="0"/>
          </a:p>
        </p:txBody>
      </p:sp>
      <p:sp>
        <p:nvSpPr>
          <p:cNvPr id="3" name="Content Placeholder 2"/>
          <p:cNvSpPr>
            <a:spLocks noGrp="1"/>
          </p:cNvSpPr>
          <p:nvPr>
            <p:ph idx="1"/>
          </p:nvPr>
        </p:nvSpPr>
        <p:spPr>
          <a:xfrm>
            <a:off x="1744717" y="3685363"/>
            <a:ext cx="5502473" cy="771023"/>
          </a:xfrm>
        </p:spPr>
        <p:txBody>
          <a:bodyPr>
            <a:normAutofit fontScale="32500" lnSpcReduction="20000"/>
          </a:bodyPr>
          <a:lstStyle/>
          <a:p>
            <a:pPr marL="0" indent="0" algn="ctr">
              <a:buNone/>
            </a:pPr>
            <a:r>
              <a:rPr lang="en-US" sz="7200" b="1" dirty="0">
                <a:solidFill>
                  <a:schemeClr val="tx1"/>
                </a:solidFill>
              </a:rPr>
              <a:t>Jonathan Safer, PhD </a:t>
            </a:r>
          </a:p>
          <a:p>
            <a:pPr marL="0" indent="0" algn="ctr">
              <a:buNone/>
            </a:pPr>
            <a:r>
              <a:rPr lang="en-US" sz="7200" dirty="0"/>
              <a:t>University of Colorado School of Medicine</a:t>
            </a:r>
          </a:p>
          <a:p>
            <a:pPr marL="0" indent="0" algn="ctr">
              <a:buNone/>
            </a:pPr>
            <a:endParaRPr lang="en-US" b="1" dirty="0">
              <a:solidFill>
                <a:schemeClr val="tx1"/>
              </a:solidFill>
            </a:endParaRPr>
          </a:p>
        </p:txBody>
      </p:sp>
      <p:sp>
        <p:nvSpPr>
          <p:cNvPr id="11" name="AutoShape 8" descr="hildren's Hospital Colorado"/>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Logo&#10;&#10;Description automatically generated with low confidence">
            <a:extLst>
              <a:ext uri="{FF2B5EF4-FFF2-40B4-BE49-F238E27FC236}">
                <a16:creationId xmlns:a16="http://schemas.microsoft.com/office/drawing/2014/main" id="{52F6DB10-D1B1-1695-8AE2-44E948AE5CFA}"/>
              </a:ext>
            </a:extLst>
          </p:cNvPr>
          <p:cNvPicPr>
            <a:picLocks noChangeAspect="1"/>
          </p:cNvPicPr>
          <p:nvPr/>
        </p:nvPicPr>
        <p:blipFill>
          <a:blip r:embed="rId3"/>
          <a:stretch>
            <a:fillRect/>
          </a:stretch>
        </p:blipFill>
        <p:spPr>
          <a:xfrm>
            <a:off x="2743369" y="5388204"/>
            <a:ext cx="3705225" cy="1105535"/>
          </a:xfrm>
          <a:prstGeom prst="rect">
            <a:avLst/>
          </a:prstGeom>
        </p:spPr>
      </p:pic>
      <p:pic>
        <p:nvPicPr>
          <p:cNvPr id="5" name="Picture 4">
            <a:extLst>
              <a:ext uri="{FF2B5EF4-FFF2-40B4-BE49-F238E27FC236}">
                <a16:creationId xmlns:a16="http://schemas.microsoft.com/office/drawing/2014/main" id="{B463F3C1-AF4E-52D5-0389-169B22B12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C6E8066-E13F-BDF8-D9D3-4489EF928962}"/>
              </a:ext>
            </a:extLst>
          </p:cNvPr>
          <p:cNvSpPr txBox="1"/>
          <p:nvPr/>
        </p:nvSpPr>
        <p:spPr>
          <a:xfrm>
            <a:off x="2209800" y="165137"/>
            <a:ext cx="63246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a:ea typeface="+mn-ea"/>
                <a:cs typeface="+mn-cs"/>
              </a:rPr>
              <a:t>Capacitación para cuidadores</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14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B11D-204F-41E6-8FD6-49E434E3A6C1}"/>
              </a:ext>
            </a:extLst>
          </p:cNvPr>
          <p:cNvSpPr>
            <a:spLocks noGrp="1"/>
          </p:cNvSpPr>
          <p:nvPr>
            <p:ph type="title"/>
          </p:nvPr>
        </p:nvSpPr>
        <p:spPr>
          <a:xfrm>
            <a:off x="1181100" y="274639"/>
            <a:ext cx="7594600" cy="747338"/>
          </a:xfrm>
        </p:spPr>
        <p:txBody>
          <a:bodyPr>
            <a:normAutofit/>
          </a:bodyPr>
          <a:lstStyle/>
          <a:p>
            <a:r>
              <a:rPr lang="es-ES" dirty="0"/>
              <a:t>¿Qué se necesita para hacer algo?</a:t>
            </a:r>
            <a:endParaRPr lang="en-US" dirty="0"/>
          </a:p>
        </p:txBody>
      </p:sp>
      <p:sp>
        <p:nvSpPr>
          <p:cNvPr id="8" name="Content Placeholder 2">
            <a:extLst>
              <a:ext uri="{FF2B5EF4-FFF2-40B4-BE49-F238E27FC236}">
                <a16:creationId xmlns:a16="http://schemas.microsoft.com/office/drawing/2014/main" id="{50B1D8E6-4136-544E-A9CB-9D37C3BBB9FF}"/>
              </a:ext>
            </a:extLst>
          </p:cNvPr>
          <p:cNvSpPr>
            <a:spLocks noGrp="1"/>
          </p:cNvSpPr>
          <p:nvPr>
            <p:ph idx="1"/>
          </p:nvPr>
        </p:nvSpPr>
        <p:spPr>
          <a:xfrm>
            <a:off x="1181100" y="1191987"/>
            <a:ext cx="7594600" cy="1463346"/>
          </a:xfrm>
        </p:spPr>
        <p:txBody>
          <a:bodyPr/>
          <a:lstStyle/>
          <a:p>
            <a:endParaRPr lang="en-US" b="1" dirty="0"/>
          </a:p>
          <a:p>
            <a:endParaRPr lang="en-US" dirty="0"/>
          </a:p>
          <a:p>
            <a:endParaRPr lang="en-US" dirty="0"/>
          </a:p>
        </p:txBody>
      </p:sp>
      <p:sp>
        <p:nvSpPr>
          <p:cNvPr id="5" name="Oval 4">
            <a:extLst>
              <a:ext uri="{FF2B5EF4-FFF2-40B4-BE49-F238E27FC236}">
                <a16:creationId xmlns:a16="http://schemas.microsoft.com/office/drawing/2014/main" id="{7409A3C3-8797-884F-BCF2-8FB3B96F11C0}"/>
              </a:ext>
            </a:extLst>
          </p:cNvPr>
          <p:cNvSpPr/>
          <p:nvPr/>
        </p:nvSpPr>
        <p:spPr>
          <a:xfrm>
            <a:off x="4666777" y="1120872"/>
            <a:ext cx="3430621" cy="2896880"/>
          </a:xfrm>
          <a:prstGeom prst="ellipse">
            <a:avLst/>
          </a:prstGeom>
          <a:noFill/>
          <a:ln w="57150">
            <a:solidFill>
              <a:srgbClr val="E57C2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err="1">
                <a:solidFill>
                  <a:srgbClr val="E57C23"/>
                </a:solidFill>
              </a:rPr>
              <a:t>Motivación</a:t>
            </a:r>
            <a:endParaRPr lang="en-US" b="1" dirty="0">
              <a:solidFill>
                <a:srgbClr val="E57C23"/>
              </a:solidFill>
            </a:endParaRPr>
          </a:p>
          <a:p>
            <a:pPr algn="ctr"/>
            <a:endParaRPr lang="en-US" dirty="0"/>
          </a:p>
        </p:txBody>
      </p:sp>
      <p:sp>
        <p:nvSpPr>
          <p:cNvPr id="7" name="Oval 6">
            <a:extLst>
              <a:ext uri="{FF2B5EF4-FFF2-40B4-BE49-F238E27FC236}">
                <a16:creationId xmlns:a16="http://schemas.microsoft.com/office/drawing/2014/main" id="{8154CA05-E9B1-DD4F-BA96-D7EB0F510F93}"/>
              </a:ext>
            </a:extLst>
          </p:cNvPr>
          <p:cNvSpPr/>
          <p:nvPr/>
        </p:nvSpPr>
        <p:spPr>
          <a:xfrm>
            <a:off x="2170792" y="1206893"/>
            <a:ext cx="3118757" cy="2896880"/>
          </a:xfrm>
          <a:prstGeom prst="ellipse">
            <a:avLst/>
          </a:prstGeom>
          <a:noFill/>
          <a:ln w="57150">
            <a:solidFill>
              <a:srgbClr val="76B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err="1">
                <a:solidFill>
                  <a:srgbClr val="76BD23"/>
                </a:solidFill>
              </a:rPr>
              <a:t>Interés</a:t>
            </a:r>
            <a:endParaRPr lang="en-US" sz="3600" b="1" dirty="0">
              <a:solidFill>
                <a:srgbClr val="76BD23"/>
              </a:solidFill>
            </a:endParaRPr>
          </a:p>
          <a:p>
            <a:pPr algn="ctr"/>
            <a:endParaRPr lang="en-US" dirty="0"/>
          </a:p>
        </p:txBody>
      </p:sp>
      <p:sp>
        <p:nvSpPr>
          <p:cNvPr id="9" name="Oval 8">
            <a:extLst>
              <a:ext uri="{FF2B5EF4-FFF2-40B4-BE49-F238E27FC236}">
                <a16:creationId xmlns:a16="http://schemas.microsoft.com/office/drawing/2014/main" id="{6CCE37DC-9801-894C-A0B3-1CCAC888EE4C}"/>
              </a:ext>
            </a:extLst>
          </p:cNvPr>
          <p:cNvSpPr/>
          <p:nvPr/>
        </p:nvSpPr>
        <p:spPr>
          <a:xfrm>
            <a:off x="4551419" y="2825343"/>
            <a:ext cx="4085805" cy="2896880"/>
          </a:xfrm>
          <a:prstGeom prst="ellipse">
            <a:avLst/>
          </a:prstGeom>
          <a:noFill/>
          <a:ln w="57150">
            <a:solidFill>
              <a:srgbClr val="0061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solidFill>
                <a:srgbClr val="0061AB"/>
              </a:solidFill>
            </a:endParaRPr>
          </a:p>
          <a:p>
            <a:pPr algn="r"/>
            <a:endParaRPr lang="en-US" sz="3200" b="1" dirty="0">
              <a:solidFill>
                <a:srgbClr val="0061AB"/>
              </a:solidFill>
            </a:endParaRPr>
          </a:p>
          <a:p>
            <a:pPr algn="r"/>
            <a:endParaRPr lang="en-US" sz="3200" b="1" dirty="0">
              <a:solidFill>
                <a:srgbClr val="0061AB"/>
              </a:solidFill>
            </a:endParaRPr>
          </a:p>
          <a:p>
            <a:pPr algn="r"/>
            <a:r>
              <a:rPr lang="en-US" sz="3200" b="1" dirty="0" err="1">
                <a:solidFill>
                  <a:srgbClr val="0061AB"/>
                </a:solidFill>
              </a:rPr>
              <a:t>Habilidad</a:t>
            </a:r>
            <a:endParaRPr lang="en-US" dirty="0"/>
          </a:p>
        </p:txBody>
      </p:sp>
      <p:sp>
        <p:nvSpPr>
          <p:cNvPr id="10" name="Oval 9">
            <a:extLst>
              <a:ext uri="{FF2B5EF4-FFF2-40B4-BE49-F238E27FC236}">
                <a16:creationId xmlns:a16="http://schemas.microsoft.com/office/drawing/2014/main" id="{64D53827-387C-CEA1-8EA8-E0544C448B55}"/>
              </a:ext>
            </a:extLst>
          </p:cNvPr>
          <p:cNvSpPr/>
          <p:nvPr/>
        </p:nvSpPr>
        <p:spPr>
          <a:xfrm>
            <a:off x="1630966" y="2998108"/>
            <a:ext cx="3963922" cy="2896880"/>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solidFill>
                <a:srgbClr val="0061AB"/>
              </a:solidFill>
            </a:endParaRPr>
          </a:p>
          <a:p>
            <a:pPr algn="ctr"/>
            <a:endParaRPr lang="en-US" sz="3600" b="1" dirty="0">
              <a:solidFill>
                <a:srgbClr val="7030A0"/>
              </a:solidFill>
            </a:endParaRPr>
          </a:p>
          <a:p>
            <a:pPr algn="ctr"/>
            <a:r>
              <a:rPr lang="en-US" sz="3600" b="1" dirty="0" err="1">
                <a:solidFill>
                  <a:srgbClr val="7030A0"/>
                </a:solidFill>
              </a:rPr>
              <a:t>Recursos</a:t>
            </a:r>
            <a:endParaRPr lang="en-US" sz="3600" b="1" dirty="0">
              <a:solidFill>
                <a:srgbClr val="7030A0"/>
              </a:solidFill>
            </a:endParaRPr>
          </a:p>
        </p:txBody>
      </p:sp>
    </p:spTree>
    <p:extLst>
      <p:ext uri="{BB962C8B-B14F-4D97-AF65-F5344CB8AC3E}">
        <p14:creationId xmlns:p14="http://schemas.microsoft.com/office/powerpoint/2010/main" val="211209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928729"/>
            <a:ext cx="8825782" cy="5776871"/>
          </a:xfrm>
          <a:prstGeom prst="rect">
            <a:avLst/>
          </a:prstGeom>
          <a:noFill/>
          <a:ln w="28575">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p:nvPr/>
        </p:nvSpPr>
        <p:spPr>
          <a:xfrm>
            <a:off x="1066800" y="160985"/>
            <a:ext cx="8077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a:ea typeface="+mn-ea"/>
                <a:cs typeface="+mn-cs"/>
              </a:rPr>
              <a:t>Piense en “No puede” en vez de “No quiere”</a:t>
            </a:r>
          </a:p>
        </p:txBody>
      </p:sp>
      <p:sp>
        <p:nvSpPr>
          <p:cNvPr id="2" name="Rectangle 1"/>
          <p:cNvSpPr/>
          <p:nvPr/>
        </p:nvSpPr>
        <p:spPr>
          <a:xfrm>
            <a:off x="373741" y="997404"/>
            <a:ext cx="6172200" cy="378565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Muchas veces, niños con problemas con funcionamiento ejecutivo parecen que están portándose mal a propósito, cuando en realidad están haciendo lo mejor que sus cerebros les permiten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Podría parecer que </a:t>
            </a:r>
            <a:r>
              <a:rPr kumimoji="0" lang="es-ES" sz="2400" b="1" i="0" u="none" strike="noStrike" kern="1200" cap="none" spc="0" normalizeH="0" baseline="0" noProof="0" dirty="0">
                <a:ln>
                  <a:noFill/>
                </a:ln>
                <a:solidFill>
                  <a:prstClr val="black"/>
                </a:solidFill>
                <a:effectLst/>
                <a:uLnTx/>
                <a:uFillTx/>
                <a:latin typeface="Calibri"/>
                <a:ea typeface="+mn-ea"/>
                <a:cs typeface="+mn-cs"/>
              </a:rPr>
              <a:t>no quieren </a:t>
            </a:r>
            <a:r>
              <a:rPr kumimoji="0" lang="es-ES" sz="2400" b="0" i="0" u="none" strike="noStrike" kern="1200" cap="none" spc="0" normalizeH="0" baseline="0" noProof="0" dirty="0">
                <a:ln>
                  <a:noFill/>
                </a:ln>
                <a:solidFill>
                  <a:prstClr val="black"/>
                </a:solidFill>
                <a:effectLst/>
                <a:uLnTx/>
                <a:uFillTx/>
                <a:latin typeface="Calibri"/>
                <a:ea typeface="+mn-ea"/>
                <a:cs typeface="+mn-cs"/>
              </a:rPr>
              <a:t>hacer algo, cuando en realidad </a:t>
            </a:r>
            <a:r>
              <a:rPr kumimoji="0" lang="es-ES" sz="2400" b="1" i="0" u="none" strike="noStrike" kern="1200" cap="none" spc="0" normalizeH="0" baseline="0" noProof="0" dirty="0">
                <a:ln>
                  <a:noFill/>
                </a:ln>
                <a:solidFill>
                  <a:prstClr val="black"/>
                </a:solidFill>
                <a:effectLst/>
                <a:uLnTx/>
                <a:uFillTx/>
                <a:latin typeface="Calibri"/>
                <a:ea typeface="+mn-ea"/>
                <a:cs typeface="+mn-cs"/>
              </a:rPr>
              <a:t>no pueden </a:t>
            </a:r>
            <a:r>
              <a:rPr kumimoji="0" lang="es-ES" sz="2400" b="0" i="0" u="none" strike="noStrike" kern="1200" cap="none" spc="0" normalizeH="0" baseline="0" noProof="0" dirty="0">
                <a:ln>
                  <a:noFill/>
                </a:ln>
                <a:solidFill>
                  <a:prstClr val="black"/>
                </a:solidFill>
                <a:effectLst/>
                <a:uLnTx/>
                <a:uFillTx/>
                <a:latin typeface="Calibri"/>
                <a:ea typeface="+mn-ea"/>
                <a:cs typeface="+mn-cs"/>
              </a:rPr>
              <a:t>hacerlo</a:t>
            </a:r>
            <a:endParaRPr kumimoji="0" lang="es-ES" sz="2400" b="0" i="1"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400" b="0" i="1"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err="1">
                <a:ln>
                  <a:noFill/>
                </a:ln>
                <a:solidFill>
                  <a:prstClr val="black"/>
                </a:solidFill>
                <a:effectLst/>
                <a:uLnTx/>
                <a:uFillTx/>
                <a:latin typeface="Calibri"/>
                <a:ea typeface="+mn-ea"/>
                <a:cs typeface="+mn-cs"/>
              </a:rPr>
              <a:t>Ej</a:t>
            </a:r>
            <a:r>
              <a:rPr kumimoji="0" lang="es-ES" sz="24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7281" y="1676400"/>
            <a:ext cx="20574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826467772"/>
              </p:ext>
            </p:extLst>
          </p:nvPr>
        </p:nvGraphicFramePr>
        <p:xfrm>
          <a:off x="1295401" y="4191000"/>
          <a:ext cx="7529280" cy="2202069"/>
        </p:xfrm>
        <a:graphic>
          <a:graphicData uri="http://schemas.openxmlformats.org/drawingml/2006/table">
            <a:tbl>
              <a:tblPr firstRow="1" bandRow="1">
                <a:tableStyleId>{5C22544A-7EE6-4342-B048-85BDC9FD1C3A}</a:tableStyleId>
              </a:tblPr>
              <a:tblGrid>
                <a:gridCol w="3764640">
                  <a:extLst>
                    <a:ext uri="{9D8B030D-6E8A-4147-A177-3AD203B41FA5}">
                      <a16:colId xmlns:a16="http://schemas.microsoft.com/office/drawing/2014/main" val="20000"/>
                    </a:ext>
                  </a:extLst>
                </a:gridCol>
                <a:gridCol w="3764640">
                  <a:extLst>
                    <a:ext uri="{9D8B030D-6E8A-4147-A177-3AD203B41FA5}">
                      <a16:colId xmlns:a16="http://schemas.microsoft.com/office/drawing/2014/main" val="20001"/>
                    </a:ext>
                  </a:extLst>
                </a:gridCol>
              </a:tblGrid>
              <a:tr h="419210">
                <a:tc>
                  <a:txBody>
                    <a:bodyPr/>
                    <a:lstStyle/>
                    <a:p>
                      <a:r>
                        <a:rPr lang="es-ES" noProof="0" dirty="0"/>
                        <a:t>Cómo los niños pueden</a:t>
                      </a:r>
                      <a:r>
                        <a:rPr lang="es-ES" baseline="0" noProof="0" dirty="0"/>
                        <a:t> parecer</a:t>
                      </a:r>
                      <a:endParaRPr lang="es-ES" noProof="0" dirty="0"/>
                    </a:p>
                  </a:txBody>
                  <a:tcPr/>
                </a:tc>
                <a:tc>
                  <a:txBody>
                    <a:bodyPr/>
                    <a:lstStyle/>
                    <a:p>
                      <a:r>
                        <a:rPr lang="es-ES" noProof="0" dirty="0"/>
                        <a:t>Qué está pasando</a:t>
                      </a:r>
                      <a:r>
                        <a:rPr lang="es-ES" baseline="0" noProof="0" dirty="0"/>
                        <a:t> de verdad</a:t>
                      </a:r>
                      <a:endParaRPr lang="es-ES" noProof="0" dirty="0"/>
                    </a:p>
                  </a:txBody>
                  <a:tcPr/>
                </a:tc>
                <a:extLst>
                  <a:ext uri="{0D108BD9-81ED-4DB2-BD59-A6C34878D82A}">
                    <a16:rowId xmlns:a16="http://schemas.microsoft.com/office/drawing/2014/main" val="10000"/>
                  </a:ext>
                </a:extLst>
              </a:tr>
              <a:tr h="419210">
                <a:tc>
                  <a:txBody>
                    <a:bodyPr/>
                    <a:lstStyle/>
                    <a:p>
                      <a:pPr marL="285750" indent="-285750">
                        <a:buFont typeface="Arial" panose="020B0604020202020204" pitchFamily="34" charset="0"/>
                        <a:buChar char="•"/>
                      </a:pPr>
                      <a:r>
                        <a:rPr lang="es-ES" noProof="0" dirty="0"/>
                        <a:t>Terco</a:t>
                      </a:r>
                    </a:p>
                  </a:txBody>
                  <a:tcPr/>
                </a:tc>
                <a:tc>
                  <a:txBody>
                    <a:bodyPr/>
                    <a:lstStyle/>
                    <a:p>
                      <a:pPr marL="285750" indent="-285750">
                        <a:buFont typeface="Arial" panose="020B0604020202020204" pitchFamily="34" charset="0"/>
                        <a:buChar char="•"/>
                      </a:pPr>
                      <a:r>
                        <a:rPr lang="es-ES" noProof="0" dirty="0"/>
                        <a:t>El cerebro de su hijo está atascado</a:t>
                      </a:r>
                    </a:p>
                  </a:txBody>
                  <a:tcPr/>
                </a:tc>
                <a:extLst>
                  <a:ext uri="{0D108BD9-81ED-4DB2-BD59-A6C34878D82A}">
                    <a16:rowId xmlns:a16="http://schemas.microsoft.com/office/drawing/2014/main" val="10001"/>
                  </a:ext>
                </a:extLst>
              </a:tr>
              <a:tr h="723569">
                <a:tc>
                  <a:txBody>
                    <a:bodyPr/>
                    <a:lstStyle/>
                    <a:p>
                      <a:pPr marL="285750" indent="-285750">
                        <a:buFont typeface="Arial" panose="020B0604020202020204" pitchFamily="34" charset="0"/>
                        <a:buChar char="•"/>
                      </a:pPr>
                      <a:r>
                        <a:rPr lang="es-ES" noProof="0" dirty="0"/>
                        <a:t>Perezoso</a:t>
                      </a:r>
                      <a:r>
                        <a:rPr lang="es-ES" baseline="0" noProof="0" dirty="0"/>
                        <a:t> </a:t>
                      </a:r>
                      <a:endParaRPr lang="es-ES" noProof="0" dirty="0"/>
                    </a:p>
                  </a:txBody>
                  <a:tcPr/>
                </a:tc>
                <a:tc>
                  <a:txBody>
                    <a:bodyPr/>
                    <a:lstStyle/>
                    <a:p>
                      <a:pPr marL="285750" indent="-285750">
                        <a:buFont typeface="Arial" panose="020B0604020202020204" pitchFamily="34" charset="0"/>
                        <a:buChar char="•"/>
                      </a:pPr>
                      <a:r>
                        <a:rPr lang="es-ES" noProof="0" dirty="0"/>
                        <a:t>El cerebro está desorganizado</a:t>
                      </a:r>
                      <a:r>
                        <a:rPr lang="es-ES" baseline="0" noProof="0" dirty="0"/>
                        <a:t> y no sabe cómo empezar</a:t>
                      </a:r>
                      <a:endParaRPr lang="es-ES" noProof="0" dirty="0"/>
                    </a:p>
                  </a:txBody>
                  <a:tcPr/>
                </a:tc>
                <a:extLst>
                  <a:ext uri="{0D108BD9-81ED-4DB2-BD59-A6C34878D82A}">
                    <a16:rowId xmlns:a16="http://schemas.microsoft.com/office/drawing/2014/main" val="10002"/>
                  </a:ext>
                </a:extLst>
              </a:tr>
              <a:tr h="419210">
                <a:tc>
                  <a:txBody>
                    <a:bodyPr/>
                    <a:lstStyle/>
                    <a:p>
                      <a:pPr marL="285750" indent="-285750">
                        <a:buFont typeface="Arial" panose="020B0604020202020204" pitchFamily="34" charset="0"/>
                        <a:buChar char="•"/>
                      </a:pPr>
                      <a:r>
                        <a:rPr lang="es-ES" noProof="0" dirty="0"/>
                        <a:t>Desafiante</a:t>
                      </a:r>
                    </a:p>
                  </a:txBody>
                  <a:tcPr/>
                </a:tc>
                <a:tc>
                  <a:txBody>
                    <a:bodyPr/>
                    <a:lstStyle/>
                    <a:p>
                      <a:pPr marL="285750" indent="-285750">
                        <a:buFont typeface="Arial" panose="020B0604020202020204" pitchFamily="34" charset="0"/>
                        <a:buChar char="•"/>
                      </a:pPr>
                      <a:r>
                        <a:rPr lang="es-ES" noProof="0" dirty="0"/>
                        <a:t>El cerebro está actuando impulsivamente</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60025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457200"/>
          <a:ext cx="8610599"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7095" y="30535"/>
            <a:ext cx="9126457" cy="584775"/>
          </a:xfrm>
          <a:prstGeom prst="rect">
            <a:avLst/>
          </a:prstGeom>
          <a:solidFill>
            <a:schemeClr val="accent3">
              <a:lumMod val="60000"/>
              <a:lumOff val="4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a:ea typeface="+mn-ea"/>
                <a:cs typeface="+mn-cs"/>
              </a:rPr>
              <a:t>Problemas del funcionamiento ejecutivo</a:t>
            </a:r>
          </a:p>
        </p:txBody>
      </p:sp>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95" y="29569"/>
            <a:ext cx="812745" cy="82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559711"/>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3638" y="160985"/>
            <a:ext cx="9106905" cy="584775"/>
          </a:xfrm>
          <a:prstGeom prst="rect">
            <a:avLst/>
          </a:prstGeom>
          <a:noFill/>
          <a:ln>
            <a:noFill/>
          </a:ln>
        </p:spPr>
        <p:txBody>
          <a:bodyPr wrap="square" rtlCol="0">
            <a:spAutoFit/>
          </a:bodyPr>
          <a:lstStyle/>
          <a:p>
            <a:pPr algn="ctr"/>
            <a:r>
              <a:rPr lang="es-ES" sz="3200" dirty="0"/>
              <a:t>El funcionamiento ejecutivo </a:t>
            </a:r>
          </a:p>
        </p:txBody>
      </p:sp>
      <p:sp>
        <p:nvSpPr>
          <p:cNvPr id="13" name="Rectangle 12"/>
          <p:cNvSpPr/>
          <p:nvPr/>
        </p:nvSpPr>
        <p:spPr>
          <a:xfrm>
            <a:off x="152400" y="928729"/>
            <a:ext cx="8825782" cy="5776871"/>
          </a:xfrm>
          <a:prstGeom prst="rect">
            <a:avLst/>
          </a:prstGeom>
          <a:noFill/>
          <a:ln w="28575">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226EEB-5E87-4B52-0FBC-ED79ED43155C}"/>
              </a:ext>
            </a:extLst>
          </p:cNvPr>
          <p:cNvPicPr>
            <a:picLocks noChangeAspect="1"/>
          </p:cNvPicPr>
          <p:nvPr/>
        </p:nvPicPr>
        <p:blipFill>
          <a:blip r:embed="rId4"/>
          <a:stretch>
            <a:fillRect/>
          </a:stretch>
        </p:blipFill>
        <p:spPr>
          <a:xfrm>
            <a:off x="2773494" y="1485663"/>
            <a:ext cx="3368887" cy="3368887"/>
          </a:xfrm>
          <a:prstGeom prst="rect">
            <a:avLst/>
          </a:prstGeom>
        </p:spPr>
      </p:pic>
    </p:spTree>
    <p:extLst>
      <p:ext uri="{BB962C8B-B14F-4D97-AF65-F5344CB8AC3E}">
        <p14:creationId xmlns:p14="http://schemas.microsoft.com/office/powerpoint/2010/main" val="187607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AFF6685-828E-EC42-B8B6-4B16A3B98184}"/>
              </a:ext>
            </a:extLst>
          </p:cNvPr>
          <p:cNvSpPr txBox="1">
            <a:spLocks/>
          </p:cNvSpPr>
          <p:nvPr/>
        </p:nvSpPr>
        <p:spPr>
          <a:xfrm>
            <a:off x="1249551" y="275959"/>
            <a:ext cx="7516944" cy="6055521"/>
          </a:xfrm>
          <a:prstGeom prst="rect">
            <a:avLst/>
          </a:prstGeom>
          <a:solidFill>
            <a:schemeClr val="bg1"/>
          </a:solidFill>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rgbClr val="696158"/>
                </a:solidFill>
                <a:latin typeface="+mn-lt"/>
                <a:ea typeface="+mn-ea"/>
                <a:cs typeface="+mn-cs"/>
              </a:defRPr>
            </a:lvl1pPr>
            <a:lvl2pPr marL="457200" indent="0" algn="l" defTabSz="457200" rtl="0" eaLnBrk="1" latinLnBrk="0" hangingPunct="1">
              <a:spcBef>
                <a:spcPct val="20000"/>
              </a:spcBef>
              <a:buFont typeface="Arial"/>
              <a:buNone/>
              <a:defRPr sz="2000" kern="1200">
                <a:solidFill>
                  <a:srgbClr val="696158"/>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696158"/>
                </a:solidFill>
                <a:latin typeface="+mn-lt"/>
                <a:ea typeface="+mn-ea"/>
                <a:cs typeface="+mn-cs"/>
              </a:defRPr>
            </a:lvl3pPr>
            <a:lvl4pPr marL="1371600" indent="0" algn="l" defTabSz="457200" rtl="0" eaLnBrk="1" latinLnBrk="0" hangingPunct="1">
              <a:spcBef>
                <a:spcPct val="20000"/>
              </a:spcBef>
              <a:buFont typeface="Arial"/>
              <a:buNone/>
              <a:defRPr sz="1600" kern="1200">
                <a:solidFill>
                  <a:srgbClr val="696158"/>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6961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pPr algn="ctr"/>
            <a:r>
              <a:rPr lang="en-US" sz="3200" dirty="0" err="1">
                <a:solidFill>
                  <a:schemeClr val="tx1"/>
                </a:solidFill>
              </a:rPr>
              <a:t>Pausa</a:t>
            </a:r>
            <a:r>
              <a:rPr lang="en-US" sz="3200" dirty="0">
                <a:solidFill>
                  <a:schemeClr val="tx1"/>
                </a:solidFill>
              </a:rPr>
              <a:t>: </a:t>
            </a:r>
          </a:p>
          <a:p>
            <a:pPr algn="ctr"/>
            <a:endParaRPr lang="en-US" dirty="0">
              <a:solidFill>
                <a:schemeClr val="tx1"/>
              </a:solidFill>
            </a:endParaRPr>
          </a:p>
          <a:p>
            <a:r>
              <a:rPr lang="es-ES" dirty="0">
                <a:solidFill>
                  <a:schemeClr val="tx1"/>
                </a:solidFill>
              </a:rPr>
              <a:t>Si estas:  
Teniendo un momento de realización o
Sintiéndose culpable por hacer suposiciones de "no quiere" sobre el comportamiento de su hijo 
</a:t>
            </a:r>
          </a:p>
          <a:p>
            <a:pPr algn="ctr"/>
            <a:r>
              <a:rPr lang="es-ES" dirty="0">
                <a:solidFill>
                  <a:schemeClr val="tx1"/>
                </a:solidFill>
              </a:rPr>
              <a:t>
Date un poco de gracia y sigamos adelante juntos</a:t>
            </a:r>
            <a:endParaRPr lang="en-US" dirty="0"/>
          </a:p>
          <a:p>
            <a:pPr marL="800100" lvl="1" indent="-342900" algn="ctr">
              <a:buFont typeface="Arial" panose="020B0604020202020204" pitchFamily="34" charset="0"/>
              <a:buChar char="•"/>
            </a:pPr>
            <a:endParaRPr lang="en-US" dirty="0"/>
          </a:p>
        </p:txBody>
      </p:sp>
      <p:pic>
        <p:nvPicPr>
          <p:cNvPr id="3" name="Picture 2" descr="A blue button with black lines&#10;&#10;Description automatically generated">
            <a:extLst>
              <a:ext uri="{FF2B5EF4-FFF2-40B4-BE49-F238E27FC236}">
                <a16:creationId xmlns:a16="http://schemas.microsoft.com/office/drawing/2014/main" id="{B282C5DE-8DEB-4EA2-0C56-3209CDCB8D5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766529" y="409074"/>
            <a:ext cx="1278529" cy="1359234"/>
          </a:xfrm>
          <a:prstGeom prst="rect">
            <a:avLst/>
          </a:prstGeom>
        </p:spPr>
      </p:pic>
    </p:spTree>
    <p:extLst>
      <p:ext uri="{BB962C8B-B14F-4D97-AF65-F5344CB8AC3E}">
        <p14:creationId xmlns:p14="http://schemas.microsoft.com/office/powerpoint/2010/main" val="1377789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3638" y="160985"/>
            <a:ext cx="9106905" cy="584775"/>
          </a:xfrm>
          <a:prstGeom prst="rect">
            <a:avLst/>
          </a:prstGeom>
          <a:noFill/>
          <a:ln>
            <a:noFill/>
          </a:ln>
        </p:spPr>
        <p:txBody>
          <a:bodyPr wrap="square" rtlCol="0">
            <a:spAutoFit/>
          </a:bodyPr>
          <a:lstStyle/>
          <a:p>
            <a:pPr algn="ctr"/>
            <a:r>
              <a:rPr lang="es-ES" sz="3200" dirty="0"/>
              <a:t>El funcionamiento ejecutivo </a:t>
            </a:r>
          </a:p>
        </p:txBody>
      </p:sp>
      <p:sp>
        <p:nvSpPr>
          <p:cNvPr id="8" name="TextBox 7"/>
          <p:cNvSpPr txBox="1"/>
          <p:nvPr/>
        </p:nvSpPr>
        <p:spPr>
          <a:xfrm>
            <a:off x="463638" y="1859340"/>
            <a:ext cx="8610600" cy="2554545"/>
          </a:xfrm>
          <a:prstGeom prst="rect">
            <a:avLst/>
          </a:prstGeom>
          <a:noFill/>
        </p:spPr>
        <p:txBody>
          <a:bodyPr wrap="square" rtlCol="0">
            <a:spAutoFit/>
          </a:bodyPr>
          <a:lstStyle/>
          <a:p>
            <a:pPr algn="ctr"/>
            <a:r>
              <a:rPr lang="es-ES" sz="3200" dirty="0"/>
              <a:t>¿Reacciones?</a:t>
            </a:r>
          </a:p>
          <a:p>
            <a:pPr algn="ctr"/>
            <a:endParaRPr lang="es-ES" sz="3200" dirty="0"/>
          </a:p>
          <a:p>
            <a:pPr algn="ctr"/>
            <a:r>
              <a:rPr lang="es-ES" sz="3200" dirty="0"/>
              <a:t>¿Algunos ejemplos de ustedes?</a:t>
            </a:r>
          </a:p>
          <a:p>
            <a:endParaRPr lang="es-ES" sz="3200" dirty="0"/>
          </a:p>
          <a:p>
            <a:pPr algn="ctr"/>
            <a:r>
              <a:rPr lang="es-ES" sz="3200" dirty="0"/>
              <a:t>¿Preguntas?</a:t>
            </a:r>
          </a:p>
        </p:txBody>
      </p:sp>
      <p:sp>
        <p:nvSpPr>
          <p:cNvPr id="13" name="Rectangle 12"/>
          <p:cNvSpPr/>
          <p:nvPr/>
        </p:nvSpPr>
        <p:spPr>
          <a:xfrm>
            <a:off x="152400" y="928729"/>
            <a:ext cx="8825782" cy="5776871"/>
          </a:xfrm>
          <a:prstGeom prst="rect">
            <a:avLst/>
          </a:prstGeom>
          <a:noFill/>
          <a:ln w="28575">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372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3638" y="160985"/>
            <a:ext cx="9106905" cy="584775"/>
          </a:xfrm>
          <a:prstGeom prst="rect">
            <a:avLst/>
          </a:prstGeom>
          <a:noFill/>
          <a:ln>
            <a:noFill/>
          </a:ln>
        </p:spPr>
        <p:txBody>
          <a:bodyPr wrap="square" rtlCol="0">
            <a:spAutoFit/>
          </a:bodyPr>
          <a:lstStyle/>
          <a:p>
            <a:pPr algn="ctr"/>
            <a:r>
              <a:rPr lang="es-ES" sz="3200" dirty="0"/>
              <a:t>El funcionamiento ejecutivo </a:t>
            </a:r>
          </a:p>
        </p:txBody>
      </p:sp>
      <p:sp>
        <p:nvSpPr>
          <p:cNvPr id="13" name="Rectangle 12"/>
          <p:cNvSpPr/>
          <p:nvPr/>
        </p:nvSpPr>
        <p:spPr>
          <a:xfrm>
            <a:off x="152400" y="928729"/>
            <a:ext cx="8825782" cy="5776871"/>
          </a:xfrm>
          <a:prstGeom prst="rect">
            <a:avLst/>
          </a:prstGeom>
          <a:noFill/>
          <a:ln w="28575">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8423FE-770A-F543-D4DC-650BD880319B}"/>
              </a:ext>
            </a:extLst>
          </p:cNvPr>
          <p:cNvSpPr txBox="1"/>
          <p:nvPr/>
        </p:nvSpPr>
        <p:spPr>
          <a:xfrm>
            <a:off x="1439761" y="5033514"/>
            <a:ext cx="6264478" cy="1200329"/>
          </a:xfrm>
          <a:prstGeom prst="rect">
            <a:avLst/>
          </a:prstGeom>
          <a:noFill/>
        </p:spPr>
        <p:txBody>
          <a:bodyPr wrap="square">
            <a:spAutoFit/>
          </a:bodyPr>
          <a:lstStyle/>
          <a:p>
            <a:r>
              <a:rPr lang="es-AR" dirty="0">
                <a:hlinkClick r:id="rId5"/>
              </a:rPr>
              <a:t>https://www.youtube.com/watch?v=dP6qDBXzGpA&amp;list=PLFji-AO8E8L4zTTQejCdxLkhb-DGuCTHr&amp;index=3</a:t>
            </a:r>
            <a:endParaRPr lang="es-AR" dirty="0"/>
          </a:p>
          <a:p>
            <a:endParaRPr lang="es-AR" dirty="0"/>
          </a:p>
          <a:p>
            <a:r>
              <a:rPr lang="es-AR" dirty="0"/>
              <a:t>1:09-3:00</a:t>
            </a:r>
          </a:p>
        </p:txBody>
      </p:sp>
      <p:pic>
        <p:nvPicPr>
          <p:cNvPr id="2" name="Online Media 1" title="¿Es un &quot;no poder&quot; o un &quot;no querer&quot;?">
            <a:hlinkClick r:id="" action="ppaction://media"/>
            <a:extLst>
              <a:ext uri="{FF2B5EF4-FFF2-40B4-BE49-F238E27FC236}">
                <a16:creationId xmlns:a16="http://schemas.microsoft.com/office/drawing/2014/main" id="{5F3B4000-1195-8AF0-6CEC-46856C91E599}"/>
              </a:ext>
            </a:extLst>
          </p:cNvPr>
          <p:cNvPicPr>
            <a:picLocks noRot="1" noChangeAspect="1"/>
          </p:cNvPicPr>
          <p:nvPr>
            <a:videoFile r:link="rId1"/>
          </p:nvPr>
        </p:nvPicPr>
        <p:blipFill>
          <a:blip r:embed="rId6"/>
          <a:stretch>
            <a:fillRect/>
          </a:stretch>
        </p:blipFill>
        <p:spPr>
          <a:xfrm>
            <a:off x="2365989" y="1500672"/>
            <a:ext cx="4412022" cy="2492486"/>
          </a:xfrm>
          <a:prstGeom prst="rect">
            <a:avLst/>
          </a:prstGeom>
        </p:spPr>
      </p:pic>
    </p:spTree>
    <p:extLst>
      <p:ext uri="{BB962C8B-B14F-4D97-AF65-F5344CB8AC3E}">
        <p14:creationId xmlns:p14="http://schemas.microsoft.com/office/powerpoint/2010/main" val="202880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C5855A-8089-95C2-E1A9-9D1CF9878F31}"/>
              </a:ext>
            </a:extLst>
          </p:cNvPr>
          <p:cNvSpPr txBox="1"/>
          <p:nvPr/>
        </p:nvSpPr>
        <p:spPr>
          <a:xfrm>
            <a:off x="5210978" y="6516626"/>
            <a:ext cx="4242810" cy="307777"/>
          </a:xfrm>
          <a:prstGeom prst="rect">
            <a:avLst/>
          </a:prstGeom>
          <a:noFill/>
        </p:spPr>
        <p:txBody>
          <a:bodyPr wrap="square" rtlCol="0">
            <a:spAutoFit/>
          </a:bodyPr>
          <a:lstStyle/>
          <a:p>
            <a:r>
              <a:rPr lang="en-US" sz="1400" dirty="0"/>
              <a:t>From: e-Unstuck and On Target © 2020 3c Institute</a:t>
            </a:r>
          </a:p>
        </p:txBody>
      </p:sp>
      <p:graphicFrame>
        <p:nvGraphicFramePr>
          <p:cNvPr id="4" name="Table 3">
            <a:extLst>
              <a:ext uri="{FF2B5EF4-FFF2-40B4-BE49-F238E27FC236}">
                <a16:creationId xmlns:a16="http://schemas.microsoft.com/office/drawing/2014/main" id="{B5F08923-1469-A629-7999-35CF3632A09A}"/>
              </a:ext>
            </a:extLst>
          </p:cNvPr>
          <p:cNvGraphicFramePr>
            <a:graphicFrameLocks noGrp="1"/>
          </p:cNvGraphicFramePr>
          <p:nvPr>
            <p:extLst>
              <p:ext uri="{D42A27DB-BD31-4B8C-83A1-F6EECF244321}">
                <p14:modId xmlns:p14="http://schemas.microsoft.com/office/powerpoint/2010/main" val="1209808462"/>
              </p:ext>
            </p:extLst>
          </p:nvPr>
        </p:nvGraphicFramePr>
        <p:xfrm>
          <a:off x="311148" y="1374005"/>
          <a:ext cx="3698790" cy="3393440"/>
        </p:xfrm>
        <a:graphic>
          <a:graphicData uri="http://schemas.openxmlformats.org/drawingml/2006/table">
            <a:tbl>
              <a:tblPr firstRow="1" bandRow="1">
                <a:tableStyleId>{93296810-A885-4BE3-A3E7-6D5BEEA58F35}</a:tableStyleId>
              </a:tblPr>
              <a:tblGrid>
                <a:gridCol w="1849395">
                  <a:extLst>
                    <a:ext uri="{9D8B030D-6E8A-4147-A177-3AD203B41FA5}">
                      <a16:colId xmlns:a16="http://schemas.microsoft.com/office/drawing/2014/main" val="1661314216"/>
                    </a:ext>
                  </a:extLst>
                </a:gridCol>
                <a:gridCol w="1849395">
                  <a:extLst>
                    <a:ext uri="{9D8B030D-6E8A-4147-A177-3AD203B41FA5}">
                      <a16:colId xmlns:a16="http://schemas.microsoft.com/office/drawing/2014/main" val="2174812496"/>
                    </a:ext>
                  </a:extLst>
                </a:gridCol>
              </a:tblGrid>
              <a:tr h="370840">
                <a:tc gridSpan="2">
                  <a:txBody>
                    <a:bodyPr/>
                    <a:lstStyle/>
                    <a:p>
                      <a:r>
                        <a:rPr lang="en-US" sz="1400" b="0" u="sng" dirty="0" err="1">
                          <a:solidFill>
                            <a:schemeClr val="tx1"/>
                          </a:solidFill>
                        </a:rPr>
                        <a:t>Flexibilidad</a:t>
                      </a:r>
                      <a:r>
                        <a:rPr lang="en-US" sz="1400" b="0" u="sng" dirty="0">
                          <a:solidFill>
                            <a:schemeClr val="tx1"/>
                          </a:solidFill>
                        </a:rPr>
                        <a:t>:</a:t>
                      </a:r>
                    </a:p>
                  </a:txBody>
                  <a:tcP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515463428"/>
                  </a:ext>
                </a:extLst>
              </a:tr>
              <a:tr h="370840">
                <a:tc>
                  <a:txBody>
                    <a:bodyPr/>
                    <a:lstStyle/>
                    <a:p>
                      <a:pPr algn="ctr"/>
                      <a:r>
                        <a:rPr lang="en-US" sz="1400" u="sng" dirty="0"/>
                        <a:t>“No </a:t>
                      </a:r>
                      <a:r>
                        <a:rPr lang="en-US" sz="1400" u="sng" dirty="0" err="1"/>
                        <a:t>quiere</a:t>
                      </a:r>
                      <a:r>
                        <a:rPr lang="en-US" sz="1400" u="sng" dirty="0"/>
                        <a:t>”</a:t>
                      </a:r>
                    </a:p>
                  </a:txBody>
                  <a:tcPr>
                    <a:solidFill>
                      <a:schemeClr val="accent6">
                        <a:lumMod val="20000"/>
                        <a:lumOff val="80000"/>
                      </a:schemeClr>
                    </a:solidFill>
                  </a:tcPr>
                </a:tc>
                <a:tc>
                  <a:txBody>
                    <a:bodyPr/>
                    <a:lstStyle/>
                    <a:p>
                      <a:pPr algn="ctr"/>
                      <a:r>
                        <a:rPr lang="en-US" sz="1400" u="sng" dirty="0"/>
                        <a:t>“No </a:t>
                      </a:r>
                      <a:r>
                        <a:rPr lang="en-US" sz="1400" u="sng" dirty="0" err="1"/>
                        <a:t>puede</a:t>
                      </a:r>
                      <a:r>
                        <a:rPr lang="en-US" sz="1400" u="sng" dirty="0"/>
                        <a:t>”</a:t>
                      </a:r>
                    </a:p>
                  </a:txBody>
                  <a:tcPr>
                    <a:solidFill>
                      <a:schemeClr val="accent6">
                        <a:lumMod val="20000"/>
                        <a:lumOff val="80000"/>
                      </a:schemeClr>
                    </a:solidFill>
                  </a:tcPr>
                </a:tc>
                <a:extLst>
                  <a:ext uri="{0D108BD9-81ED-4DB2-BD59-A6C34878D82A}">
                    <a16:rowId xmlns:a16="http://schemas.microsoft.com/office/drawing/2014/main" val="2383862214"/>
                  </a:ext>
                </a:extLst>
              </a:tr>
              <a:tr h="370840">
                <a:tc>
                  <a:txBody>
                    <a:bodyPr/>
                    <a:lstStyle/>
                    <a:p>
                      <a:pPr algn="l"/>
                      <a:r>
                        <a:rPr lang="es-ES" sz="1200" u="none" dirty="0"/>
                        <a:t>Tiene dificultad para aceptar nuevas situaciones, nuevas personas, nuevas reglas.</a:t>
                      </a:r>
                      <a:endParaRPr lang="en-US" sz="1200" u="none" dirty="0"/>
                    </a:p>
                  </a:txBody>
                  <a:tcPr>
                    <a:solidFill>
                      <a:schemeClr val="accent6">
                        <a:lumMod val="20000"/>
                        <a:lumOff val="80000"/>
                      </a:schemeClr>
                    </a:solidFill>
                  </a:tcPr>
                </a:tc>
                <a:tc>
                  <a:txBody>
                    <a:bodyPr/>
                    <a:lstStyle/>
                    <a:p>
                      <a:pPr algn="l"/>
                      <a:r>
                        <a:rPr lang="es-ES" sz="1200" u="none" dirty="0"/>
                        <a:t>Su cerebro procesa la información familiar mejor que la información nueva.</a:t>
                      </a:r>
                      <a:endParaRPr lang="en-US" sz="1200" u="none" dirty="0"/>
                    </a:p>
                  </a:txBody>
                  <a:tcPr>
                    <a:solidFill>
                      <a:schemeClr val="accent6">
                        <a:lumMod val="20000"/>
                        <a:lumOff val="80000"/>
                      </a:schemeClr>
                    </a:solidFill>
                  </a:tcPr>
                </a:tc>
                <a:extLst>
                  <a:ext uri="{0D108BD9-81ED-4DB2-BD59-A6C34878D82A}">
                    <a16:rowId xmlns:a16="http://schemas.microsoft.com/office/drawing/2014/main" val="4059967607"/>
                  </a:ext>
                </a:extLst>
              </a:tr>
              <a:tr h="370840">
                <a:tc>
                  <a:txBody>
                    <a:bodyPr/>
                    <a:lstStyle/>
                    <a:p>
                      <a:pPr algn="l"/>
                      <a:r>
                        <a:rPr lang="es-ES" sz="1200" u="none" dirty="0"/>
                        <a:t>Tiene crisis cuando los planes cambian.</a:t>
                      </a:r>
                      <a:endParaRPr lang="en-US" sz="1200" u="none" dirty="0"/>
                    </a:p>
                  </a:txBody>
                  <a:tcPr>
                    <a:solidFill>
                      <a:schemeClr val="accent6">
                        <a:lumMod val="20000"/>
                        <a:lumOff val="80000"/>
                      </a:schemeClr>
                    </a:solidFill>
                  </a:tcPr>
                </a:tc>
                <a:tc>
                  <a:txBody>
                    <a:bodyPr/>
                    <a:lstStyle/>
                    <a:p>
                      <a:pPr algn="l"/>
                      <a:r>
                        <a:rPr lang="es-ES" sz="1200" u="none" dirty="0"/>
                        <a:t>La previsibilidad y las expectativas rutinarias tienen un efecto calmante sobre ellos, por lo que las cosas inesperadas les resultan abrumadoras.</a:t>
                      </a:r>
                      <a:endParaRPr lang="en-US" sz="1200" u="none" dirty="0"/>
                    </a:p>
                  </a:txBody>
                  <a:tcPr>
                    <a:solidFill>
                      <a:schemeClr val="accent6">
                        <a:lumMod val="20000"/>
                        <a:lumOff val="80000"/>
                      </a:schemeClr>
                    </a:solidFill>
                  </a:tcPr>
                </a:tc>
                <a:extLst>
                  <a:ext uri="{0D108BD9-81ED-4DB2-BD59-A6C34878D82A}">
                    <a16:rowId xmlns:a16="http://schemas.microsoft.com/office/drawing/2014/main" val="1490066703"/>
                  </a:ext>
                </a:extLst>
              </a:tr>
              <a:tr h="370840">
                <a:tc>
                  <a:txBody>
                    <a:bodyPr/>
                    <a:lstStyle/>
                    <a:p>
                      <a:pPr algn="l"/>
                      <a:r>
                        <a:rPr lang="es-ES" sz="1200" u="none" dirty="0"/>
                        <a:t>No detendrá una actividad cuando se acabe el tiempo.</a:t>
                      </a:r>
                      <a:endParaRPr lang="en-US" sz="1200" u="none" dirty="0"/>
                    </a:p>
                  </a:txBody>
                  <a:tcPr>
                    <a:solidFill>
                      <a:schemeClr val="accent6">
                        <a:lumMod val="20000"/>
                        <a:lumOff val="80000"/>
                      </a:schemeClr>
                    </a:solidFill>
                  </a:tcPr>
                </a:tc>
                <a:tc>
                  <a:txBody>
                    <a:bodyPr/>
                    <a:lstStyle/>
                    <a:p>
                      <a:pPr algn="l"/>
                      <a:r>
                        <a:rPr lang="es-ES" sz="1200" u="none" dirty="0"/>
                        <a:t>Su cerebro requiere muchas advertencias y apoyo para cambiar.</a:t>
                      </a:r>
                      <a:endParaRPr lang="en-US" sz="1200" u="none" dirty="0"/>
                    </a:p>
                  </a:txBody>
                  <a:tcPr>
                    <a:solidFill>
                      <a:schemeClr val="accent6">
                        <a:lumMod val="20000"/>
                        <a:lumOff val="80000"/>
                      </a:schemeClr>
                    </a:solidFill>
                  </a:tcPr>
                </a:tc>
                <a:extLst>
                  <a:ext uri="{0D108BD9-81ED-4DB2-BD59-A6C34878D82A}">
                    <a16:rowId xmlns:a16="http://schemas.microsoft.com/office/drawing/2014/main" val="610925228"/>
                  </a:ext>
                </a:extLst>
              </a:tr>
            </a:tbl>
          </a:graphicData>
        </a:graphic>
      </p:graphicFrame>
      <p:graphicFrame>
        <p:nvGraphicFramePr>
          <p:cNvPr id="6" name="Table 5">
            <a:extLst>
              <a:ext uri="{FF2B5EF4-FFF2-40B4-BE49-F238E27FC236}">
                <a16:creationId xmlns:a16="http://schemas.microsoft.com/office/drawing/2014/main" id="{8A521147-4354-EBEE-D86A-5514C2DF70C4}"/>
              </a:ext>
            </a:extLst>
          </p:cNvPr>
          <p:cNvGraphicFramePr>
            <a:graphicFrameLocks noGrp="1"/>
          </p:cNvGraphicFramePr>
          <p:nvPr>
            <p:extLst>
              <p:ext uri="{D42A27DB-BD31-4B8C-83A1-F6EECF244321}">
                <p14:modId xmlns:p14="http://schemas.microsoft.com/office/powerpoint/2010/main" val="5135373"/>
              </p:ext>
            </p:extLst>
          </p:nvPr>
        </p:nvGraphicFramePr>
        <p:xfrm>
          <a:off x="4874759" y="1561061"/>
          <a:ext cx="3698790" cy="3068150"/>
        </p:xfrm>
        <a:graphic>
          <a:graphicData uri="http://schemas.openxmlformats.org/drawingml/2006/table">
            <a:tbl>
              <a:tblPr firstRow="1" bandRow="1">
                <a:tableStyleId>{93296810-A885-4BE3-A3E7-6D5BEEA58F35}</a:tableStyleId>
              </a:tblPr>
              <a:tblGrid>
                <a:gridCol w="1849395">
                  <a:extLst>
                    <a:ext uri="{9D8B030D-6E8A-4147-A177-3AD203B41FA5}">
                      <a16:colId xmlns:a16="http://schemas.microsoft.com/office/drawing/2014/main" val="1661314216"/>
                    </a:ext>
                  </a:extLst>
                </a:gridCol>
                <a:gridCol w="1849395">
                  <a:extLst>
                    <a:ext uri="{9D8B030D-6E8A-4147-A177-3AD203B41FA5}">
                      <a16:colId xmlns:a16="http://schemas.microsoft.com/office/drawing/2014/main" val="2174812496"/>
                    </a:ext>
                  </a:extLst>
                </a:gridCol>
              </a:tblGrid>
              <a:tr h="391075">
                <a:tc gridSpan="2">
                  <a:txBody>
                    <a:bodyPr/>
                    <a:lstStyle/>
                    <a:p>
                      <a:pPr algn="ctr"/>
                      <a:r>
                        <a:rPr lang="en-US" sz="1400" b="0" u="none" dirty="0" err="1">
                          <a:solidFill>
                            <a:schemeClr val="tx1"/>
                          </a:solidFill>
                        </a:rPr>
                        <a:t>Organizacion</a:t>
                      </a:r>
                      <a:r>
                        <a:rPr lang="en-US" sz="1400" b="0" u="none" dirty="0">
                          <a:solidFill>
                            <a:schemeClr val="tx1"/>
                          </a:solidFill>
                        </a:rPr>
                        <a:t>/ </a:t>
                      </a:r>
                      <a:r>
                        <a:rPr lang="en-US" sz="1400" b="0" u="none" dirty="0" err="1">
                          <a:solidFill>
                            <a:schemeClr val="tx1"/>
                          </a:solidFill>
                        </a:rPr>
                        <a:t>planificacion</a:t>
                      </a:r>
                      <a:r>
                        <a:rPr lang="en-US" sz="1400" b="0" u="none" dirty="0">
                          <a:solidFill>
                            <a:schemeClr val="tx1"/>
                          </a:solidFill>
                        </a:rPr>
                        <a:t> :</a:t>
                      </a:r>
                    </a:p>
                  </a:txBody>
                  <a:tcP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515463428"/>
                  </a:ext>
                </a:extLst>
              </a:tr>
              <a:tr h="391075">
                <a:tc>
                  <a:txBody>
                    <a:bodyPr/>
                    <a:lstStyle/>
                    <a:p>
                      <a:pPr algn="ctr"/>
                      <a:r>
                        <a:rPr lang="en-US" sz="1400" u="sng" dirty="0"/>
                        <a:t>“No </a:t>
                      </a:r>
                      <a:r>
                        <a:rPr lang="en-US" sz="1400" u="sng" dirty="0" err="1"/>
                        <a:t>quiere</a:t>
                      </a:r>
                      <a:r>
                        <a:rPr lang="en-US" sz="1400" u="sng" dirty="0"/>
                        <a:t>”</a:t>
                      </a:r>
                    </a:p>
                  </a:txBody>
                  <a:tcPr>
                    <a:solidFill>
                      <a:schemeClr val="accent6">
                        <a:lumMod val="20000"/>
                        <a:lumOff val="80000"/>
                      </a:schemeClr>
                    </a:solidFill>
                  </a:tcPr>
                </a:tc>
                <a:tc>
                  <a:txBody>
                    <a:bodyPr/>
                    <a:lstStyle/>
                    <a:p>
                      <a:pPr algn="ctr"/>
                      <a:r>
                        <a:rPr lang="en-US" sz="1400" u="sng" dirty="0"/>
                        <a:t>“No </a:t>
                      </a:r>
                      <a:r>
                        <a:rPr lang="en-US" sz="1400" u="sng" dirty="0" err="1"/>
                        <a:t>puede</a:t>
                      </a:r>
                      <a:r>
                        <a:rPr lang="en-US" sz="1400" u="sng" dirty="0"/>
                        <a:t>”</a:t>
                      </a:r>
                    </a:p>
                  </a:txBody>
                  <a:tcPr>
                    <a:solidFill>
                      <a:schemeClr val="accent6">
                        <a:lumMod val="20000"/>
                        <a:lumOff val="80000"/>
                      </a:schemeClr>
                    </a:solidFill>
                  </a:tcPr>
                </a:tc>
                <a:extLst>
                  <a:ext uri="{0D108BD9-81ED-4DB2-BD59-A6C34878D82A}">
                    <a16:rowId xmlns:a16="http://schemas.microsoft.com/office/drawing/2014/main" val="2383862214"/>
                  </a:ext>
                </a:extLst>
              </a:tr>
              <a:tr h="391075">
                <a:tc>
                  <a:txBody>
                    <a:bodyPr/>
                    <a:lstStyle/>
                    <a:p>
                      <a:r>
                        <a:rPr lang="es-ES" sz="1200" dirty="0"/>
                        <a:t>No escucha lo importante y se queda </a:t>
                      </a:r>
                      <a:r>
                        <a:rPr lang="es-ES" sz="1200" i="1" u="none" dirty="0"/>
                        <a:t>atascado</a:t>
                      </a:r>
                      <a:r>
                        <a:rPr lang="es-ES" sz="1200" dirty="0"/>
                        <a:t> en los detalles.</a:t>
                      </a:r>
                      <a:endParaRPr lang="en-US" sz="1200" dirty="0"/>
                    </a:p>
                  </a:txBody>
                  <a:tcPr>
                    <a:solidFill>
                      <a:schemeClr val="accent6">
                        <a:lumMod val="20000"/>
                        <a:lumOff val="80000"/>
                      </a:schemeClr>
                    </a:solidFill>
                  </a:tcPr>
                </a:tc>
                <a:tc>
                  <a:txBody>
                    <a:bodyPr/>
                    <a:lstStyle/>
                    <a:p>
                      <a:r>
                        <a:rPr lang="es-ES" sz="1200" dirty="0"/>
                        <a:t>Su cerebro prioriza los detalles en vez del panorama general</a:t>
                      </a:r>
                      <a:endParaRPr lang="en-US" sz="1200" dirty="0"/>
                    </a:p>
                  </a:txBody>
                  <a:tcPr>
                    <a:solidFill>
                      <a:schemeClr val="accent6">
                        <a:lumMod val="20000"/>
                        <a:lumOff val="80000"/>
                      </a:schemeClr>
                    </a:solidFill>
                  </a:tcPr>
                </a:tc>
                <a:extLst>
                  <a:ext uri="{0D108BD9-81ED-4DB2-BD59-A6C34878D82A}">
                    <a16:rowId xmlns:a16="http://schemas.microsoft.com/office/drawing/2014/main" val="2244719188"/>
                  </a:ext>
                </a:extLst>
              </a:tr>
              <a:tr h="391075">
                <a:tc>
                  <a:txBody>
                    <a:bodyPr/>
                    <a:lstStyle/>
                    <a:p>
                      <a:r>
                        <a:rPr lang="es-ES" sz="1200" dirty="0"/>
                        <a:t>No mantiene organizada su mochila o su cuarto. Siempre olvida o pierde la tarea.</a:t>
                      </a:r>
                      <a:endParaRPr lang="en-US" sz="1200" dirty="0"/>
                    </a:p>
                  </a:txBody>
                  <a:tcPr>
                    <a:solidFill>
                      <a:schemeClr val="accent6">
                        <a:lumMod val="20000"/>
                        <a:lumOff val="80000"/>
                      </a:schemeClr>
                    </a:solidFill>
                  </a:tcPr>
                </a:tc>
                <a:tc>
                  <a:txBody>
                    <a:bodyPr/>
                    <a:lstStyle/>
                    <a:p>
                      <a:r>
                        <a:rPr lang="es-ES" sz="1200" dirty="0"/>
                        <a:t>Su cerebro es malo para realizar un seguimiento de los materiales y priorizar objetos importantes.</a:t>
                      </a:r>
                      <a:endParaRPr lang="en-US" sz="1200" dirty="0"/>
                    </a:p>
                  </a:txBody>
                  <a:tcPr>
                    <a:solidFill>
                      <a:schemeClr val="accent6">
                        <a:lumMod val="20000"/>
                        <a:lumOff val="80000"/>
                      </a:schemeClr>
                    </a:solidFill>
                  </a:tcPr>
                </a:tc>
                <a:extLst>
                  <a:ext uri="{0D108BD9-81ED-4DB2-BD59-A6C34878D82A}">
                    <a16:rowId xmlns:a16="http://schemas.microsoft.com/office/drawing/2014/main" val="3004840412"/>
                  </a:ext>
                </a:extLst>
              </a:tr>
              <a:tr h="391075">
                <a:tc>
                  <a:txBody>
                    <a:bodyPr/>
                    <a:lstStyle/>
                    <a:p>
                      <a:r>
                        <a:rPr lang="es-ES" sz="1200" dirty="0"/>
                        <a:t>Comete el mismo error una y otra vez.</a:t>
                      </a:r>
                      <a:endParaRPr lang="en-US" sz="1200" dirty="0"/>
                    </a:p>
                  </a:txBody>
                  <a:tcPr>
                    <a:solidFill>
                      <a:schemeClr val="accent6">
                        <a:lumMod val="20000"/>
                        <a:lumOff val="80000"/>
                      </a:schemeClr>
                    </a:solidFill>
                  </a:tcPr>
                </a:tc>
                <a:tc>
                  <a:txBody>
                    <a:bodyPr/>
                    <a:lstStyle/>
                    <a:p>
                      <a:r>
                        <a:rPr lang="es-ES" sz="1200" dirty="0"/>
                        <a:t>Su cerebro no integra bien la información y tarda en establecer conexiones entre una situación y otra.</a:t>
                      </a:r>
                      <a:endParaRPr lang="en-US" sz="1200" dirty="0"/>
                    </a:p>
                  </a:txBody>
                  <a:tcPr>
                    <a:solidFill>
                      <a:schemeClr val="accent6">
                        <a:lumMod val="20000"/>
                        <a:lumOff val="80000"/>
                      </a:schemeClr>
                    </a:solidFill>
                  </a:tcPr>
                </a:tc>
                <a:extLst>
                  <a:ext uri="{0D108BD9-81ED-4DB2-BD59-A6C34878D82A}">
                    <a16:rowId xmlns:a16="http://schemas.microsoft.com/office/drawing/2014/main" val="3082145048"/>
                  </a:ext>
                </a:extLst>
              </a:tr>
            </a:tbl>
          </a:graphicData>
        </a:graphic>
      </p:graphicFrame>
      <p:sp>
        <p:nvSpPr>
          <p:cNvPr id="8" name="Freeform 14">
            <a:extLst>
              <a:ext uri="{FF2B5EF4-FFF2-40B4-BE49-F238E27FC236}">
                <a16:creationId xmlns:a16="http://schemas.microsoft.com/office/drawing/2014/main" id="{839F1161-0A7B-316B-E11A-583AF67C289F}"/>
              </a:ext>
            </a:extLst>
          </p:cNvPr>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60112AE4-78C3-1C81-8A73-AE2E76B1FD0D}"/>
              </a:ext>
            </a:extLst>
          </p:cNvPr>
          <p:cNvSpPr txBox="1"/>
          <p:nvPr/>
        </p:nvSpPr>
        <p:spPr>
          <a:xfrm>
            <a:off x="1143000" y="152400"/>
            <a:ext cx="7620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a:ea typeface="+mn-ea"/>
                <a:cs typeface="+mn-cs"/>
              </a:rPr>
              <a:t>Pensar en “No puede” en vez de “No quiere”</a:t>
            </a:r>
          </a:p>
        </p:txBody>
      </p:sp>
      <p:pic>
        <p:nvPicPr>
          <p:cNvPr id="7" name="Picture 6">
            <a:extLst>
              <a:ext uri="{FF2B5EF4-FFF2-40B4-BE49-F238E27FC236}">
                <a16:creationId xmlns:a16="http://schemas.microsoft.com/office/drawing/2014/main" id="{9BCBBF11-3843-813E-C9BE-6C7FE95E4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5" y="51081"/>
            <a:ext cx="812745" cy="82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974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Freeform 14">
            <a:extLst>
              <a:ext uri="{FF2B5EF4-FFF2-40B4-BE49-F238E27FC236}">
                <a16:creationId xmlns:a16="http://schemas.microsoft.com/office/drawing/2014/main" id="{F468A7C3-7BDC-6007-D1B7-3B29B33C5A49}"/>
              </a:ext>
            </a:extLst>
          </p:cNvPr>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 name="Content Placeholder 2">
            <a:extLst>
              <a:ext uri="{FF2B5EF4-FFF2-40B4-BE49-F238E27FC236}">
                <a16:creationId xmlns:a16="http://schemas.microsoft.com/office/drawing/2014/main" id="{CAFF6685-828E-EC42-B8B6-4B16A3B98184}"/>
              </a:ext>
            </a:extLst>
          </p:cNvPr>
          <p:cNvSpPr txBox="1">
            <a:spLocks/>
          </p:cNvSpPr>
          <p:nvPr/>
        </p:nvSpPr>
        <p:spPr>
          <a:xfrm>
            <a:off x="184149" y="864055"/>
            <a:ext cx="8884349" cy="3212995"/>
          </a:xfrm>
          <a:prstGeom prst="rect">
            <a:avLst/>
          </a:prstGeom>
          <a:solidFill>
            <a:schemeClr val="bg1"/>
          </a:solidFill>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rgbClr val="696158"/>
                </a:solidFill>
                <a:latin typeface="+mn-lt"/>
                <a:ea typeface="+mn-ea"/>
                <a:cs typeface="+mn-cs"/>
              </a:defRPr>
            </a:lvl1pPr>
            <a:lvl2pPr marL="457200" indent="0" algn="l" defTabSz="457200" rtl="0" eaLnBrk="1" latinLnBrk="0" hangingPunct="1">
              <a:spcBef>
                <a:spcPct val="20000"/>
              </a:spcBef>
              <a:buFont typeface="Arial"/>
              <a:buNone/>
              <a:defRPr sz="2000" kern="1200">
                <a:solidFill>
                  <a:srgbClr val="696158"/>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696158"/>
                </a:solidFill>
                <a:latin typeface="+mn-lt"/>
                <a:ea typeface="+mn-ea"/>
                <a:cs typeface="+mn-cs"/>
              </a:defRPr>
            </a:lvl3pPr>
            <a:lvl4pPr marL="1371600" indent="0" algn="l" defTabSz="457200" rtl="0" eaLnBrk="1" latinLnBrk="0" hangingPunct="1">
              <a:spcBef>
                <a:spcPct val="20000"/>
              </a:spcBef>
              <a:buFont typeface="Arial"/>
              <a:buNone/>
              <a:defRPr sz="1600" kern="1200">
                <a:solidFill>
                  <a:srgbClr val="696158"/>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6961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dirty="0">
                <a:solidFill>
                  <a:schemeClr val="tx1"/>
                </a:solidFill>
              </a:rPr>
              <a:t>Pensar que una situación es una situación de </a:t>
            </a:r>
            <a:r>
              <a:rPr lang="es-ES" dirty="0">
                <a:solidFill>
                  <a:srgbClr val="FF0000"/>
                </a:solidFill>
              </a:rPr>
              <a:t>“no quiere”:</a:t>
            </a:r>
          </a:p>
          <a:p>
            <a:pPr marL="342900" indent="-342900">
              <a:buFont typeface="Wingdings" panose="05000000000000000000" pitchFamily="2" charset="2"/>
              <a:buChar char="Ø"/>
            </a:pPr>
            <a:r>
              <a:rPr lang="es-ES" dirty="0">
                <a:solidFill>
                  <a:schemeClr val="tx1"/>
                </a:solidFill>
              </a:rPr>
              <a:t>Se siente "deliberadamente" incumplidor, "terco", etc.
Provoca sentimientos de ira y frustración y un comportamiento poco útil de los cuidadores. 
Nos deja a todos sintiéndonos BLOQUEADOS y sintiéndonos mal</a:t>
            </a:r>
          </a:p>
          <a:p>
            <a:pPr algn="ctr"/>
            <a:endParaRPr lang="es-ES" sz="1600" b="1" dirty="0">
              <a:solidFill>
                <a:schemeClr val="tx1"/>
              </a:solidFill>
            </a:endParaRPr>
          </a:p>
          <a:p>
            <a:pPr algn="ctr"/>
            <a:r>
              <a:rPr lang="es-ES" sz="2000" b="1" dirty="0">
                <a:solidFill>
                  <a:schemeClr val="tx1"/>
                </a:solidFill>
              </a:rPr>
              <a:t>vs.</a:t>
            </a:r>
            <a:endParaRPr lang="es-ES" sz="1600" b="1" dirty="0">
              <a:solidFill>
                <a:schemeClr val="tx1"/>
              </a:solidFill>
            </a:endParaRPr>
          </a:p>
        </p:txBody>
      </p:sp>
      <p:sp>
        <p:nvSpPr>
          <p:cNvPr id="3" name="Content Placeholder 2">
            <a:extLst>
              <a:ext uri="{FF2B5EF4-FFF2-40B4-BE49-F238E27FC236}">
                <a16:creationId xmlns:a16="http://schemas.microsoft.com/office/drawing/2014/main" id="{3D9DD3D0-1554-013F-DA74-9BBD6B6AB128}"/>
              </a:ext>
            </a:extLst>
          </p:cNvPr>
          <p:cNvSpPr txBox="1">
            <a:spLocks/>
          </p:cNvSpPr>
          <p:nvPr/>
        </p:nvSpPr>
        <p:spPr>
          <a:xfrm>
            <a:off x="184150" y="3877056"/>
            <a:ext cx="8775700" cy="2571870"/>
          </a:xfrm>
          <a:prstGeom prst="rect">
            <a:avLst/>
          </a:prstGeom>
          <a:solidFill>
            <a:schemeClr val="bg1"/>
          </a:solidFill>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rgbClr val="696158"/>
                </a:solidFill>
                <a:latin typeface="+mn-lt"/>
                <a:ea typeface="+mn-ea"/>
                <a:cs typeface="+mn-cs"/>
              </a:defRPr>
            </a:lvl1pPr>
            <a:lvl2pPr marL="457200" indent="0" algn="l" defTabSz="457200" rtl="0" eaLnBrk="1" latinLnBrk="0" hangingPunct="1">
              <a:spcBef>
                <a:spcPct val="20000"/>
              </a:spcBef>
              <a:buFont typeface="Arial"/>
              <a:buNone/>
              <a:defRPr sz="2000" kern="1200">
                <a:solidFill>
                  <a:srgbClr val="696158"/>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696158"/>
                </a:solidFill>
                <a:latin typeface="+mn-lt"/>
                <a:ea typeface="+mn-ea"/>
                <a:cs typeface="+mn-cs"/>
              </a:defRPr>
            </a:lvl3pPr>
            <a:lvl4pPr marL="1371600" indent="0" algn="l" defTabSz="457200" rtl="0" eaLnBrk="1" latinLnBrk="0" hangingPunct="1">
              <a:spcBef>
                <a:spcPct val="20000"/>
              </a:spcBef>
              <a:buFont typeface="Arial"/>
              <a:buNone/>
              <a:defRPr sz="1600" kern="1200">
                <a:solidFill>
                  <a:srgbClr val="696158"/>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6961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dirty="0">
                <a:solidFill>
                  <a:schemeClr val="tx1"/>
                </a:solidFill>
              </a:rPr>
              <a:t>Pensar que una situación es una situación de </a:t>
            </a:r>
            <a:r>
              <a:rPr lang="es-ES" dirty="0">
                <a:solidFill>
                  <a:srgbClr val="92D050"/>
                </a:solidFill>
              </a:rPr>
              <a:t>“no puede”:</a:t>
            </a:r>
            <a:r>
              <a:rPr lang="es-ES" dirty="0">
                <a:solidFill>
                  <a:schemeClr val="tx1"/>
                </a:solidFill>
              </a:rPr>
              <a:t> </a:t>
            </a:r>
          </a:p>
          <a:p>
            <a:pPr marL="457200" indent="-457200">
              <a:buFont typeface="Wingdings" panose="05000000000000000000" pitchFamily="2" charset="2"/>
              <a:buChar char="Ø"/>
            </a:pPr>
            <a:r>
              <a:rPr lang="es-ES" dirty="0">
                <a:solidFill>
                  <a:schemeClr val="tx1"/>
                </a:solidFill>
              </a:rPr>
              <a:t>Se siente menos "controlable" o intencionado
Atrae a los cuidadores para que tengan más empatía y un comportamiento de ayuda
</a:t>
            </a:r>
            <a:r>
              <a:rPr lang="es-ES" dirty="0">
                <a:solidFill>
                  <a:srgbClr val="92D050"/>
                </a:solidFill>
              </a:rPr>
              <a:t>¡Nos lleva a averiguar en qué trabajar!</a:t>
            </a:r>
            <a:endParaRPr lang="en-US" dirty="0">
              <a:solidFill>
                <a:srgbClr val="92D050"/>
              </a:solidFill>
            </a:endParaRPr>
          </a:p>
          <a:p>
            <a:pPr marL="800100" lvl="1" indent="-342900" algn="ctr">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BA395B44-469C-C797-808F-4280CAA16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10ABA3-3EEE-C316-21DD-C846FFB9F9CA}"/>
              </a:ext>
            </a:extLst>
          </p:cNvPr>
          <p:cNvSpPr txBox="1"/>
          <p:nvPr/>
        </p:nvSpPr>
        <p:spPr>
          <a:xfrm>
            <a:off x="1143000" y="152400"/>
            <a:ext cx="7620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a:ea typeface="+mn-ea"/>
                <a:cs typeface="+mn-cs"/>
              </a:rPr>
              <a:t>“No puede” vs. </a:t>
            </a:r>
            <a:r>
              <a:rPr kumimoji="0" lang="es-ES" sz="3200" b="0" i="0" u="none" strike="noStrike" kern="1200" cap="none" spc="0" normalizeH="0" baseline="0" noProof="0">
                <a:ln>
                  <a:noFill/>
                </a:ln>
                <a:solidFill>
                  <a:prstClr val="black"/>
                </a:solidFill>
                <a:effectLst/>
                <a:uLnTx/>
                <a:uFillTx/>
                <a:latin typeface="Calibri"/>
                <a:ea typeface="+mn-ea"/>
                <a:cs typeface="+mn-cs"/>
              </a:rPr>
              <a:t>“No </a:t>
            </a:r>
            <a:r>
              <a:rPr kumimoji="0" lang="es-ES" sz="3200" b="0" i="0" u="none" strike="noStrike" kern="1200" cap="none" spc="0" normalizeH="0" baseline="0" noProof="0" dirty="0">
                <a:ln>
                  <a:noFill/>
                </a:ln>
                <a:solidFill>
                  <a:prstClr val="black"/>
                </a:solidFill>
                <a:effectLst/>
                <a:uLnTx/>
                <a:uFillTx/>
                <a:latin typeface="Calibri"/>
                <a:ea typeface="+mn-ea"/>
                <a:cs typeface="+mn-cs"/>
              </a:rPr>
              <a:t>quiere”</a:t>
            </a:r>
          </a:p>
        </p:txBody>
      </p:sp>
    </p:spTree>
    <p:extLst>
      <p:ext uri="{BB962C8B-B14F-4D97-AF65-F5344CB8AC3E}">
        <p14:creationId xmlns:p14="http://schemas.microsoft.com/office/powerpoint/2010/main" val="370391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F8A2-129D-6F44-B675-7AD72290CE08}"/>
              </a:ext>
            </a:extLst>
          </p:cNvPr>
          <p:cNvSpPr>
            <a:spLocks noGrp="1"/>
          </p:cNvSpPr>
          <p:nvPr>
            <p:ph type="title"/>
          </p:nvPr>
        </p:nvSpPr>
        <p:spPr>
          <a:xfrm>
            <a:off x="1333500" y="274638"/>
            <a:ext cx="7442200" cy="917215"/>
          </a:xfrm>
        </p:spPr>
        <p:txBody>
          <a:bodyPr>
            <a:normAutofit fontScale="90000"/>
          </a:bodyPr>
          <a:lstStyle/>
          <a:p>
            <a:pPr algn="ctr"/>
            <a:r>
              <a:rPr lang="en-US" dirty="0" err="1"/>
              <a:t>Pensar</a:t>
            </a:r>
            <a:r>
              <a:rPr lang="en-US" dirty="0"/>
              <a:t> </a:t>
            </a:r>
            <a:r>
              <a:rPr lang="en-US" dirty="0" err="1"/>
              <a:t>en</a:t>
            </a:r>
            <a:r>
              <a:rPr lang="en-US" dirty="0"/>
              <a:t> “no </a:t>
            </a:r>
            <a:r>
              <a:rPr lang="en-US" dirty="0" err="1"/>
              <a:t>Puede</a:t>
            </a:r>
            <a:r>
              <a:rPr lang="en-US" dirty="0"/>
              <a:t>” </a:t>
            </a:r>
            <a:r>
              <a:rPr lang="en-US" dirty="0" err="1"/>
              <a:t>en</a:t>
            </a:r>
            <a:r>
              <a:rPr lang="en-US" dirty="0"/>
              <a:t> </a:t>
            </a:r>
            <a:r>
              <a:rPr lang="en-US" dirty="0" err="1"/>
              <a:t>Vez</a:t>
            </a:r>
            <a:r>
              <a:rPr lang="en-US" dirty="0"/>
              <a:t> de </a:t>
            </a:r>
            <a:br>
              <a:rPr lang="en-US" dirty="0"/>
            </a:br>
            <a:r>
              <a:rPr lang="en-US" dirty="0"/>
              <a:t>“No </a:t>
            </a:r>
            <a:r>
              <a:rPr lang="en-US" dirty="0" err="1"/>
              <a:t>Quiere</a:t>
            </a:r>
            <a:r>
              <a:rPr lang="en-US" dirty="0"/>
              <a:t>”</a:t>
            </a:r>
          </a:p>
        </p:txBody>
      </p:sp>
      <p:sp>
        <p:nvSpPr>
          <p:cNvPr id="3" name="Content Placeholder 2">
            <a:extLst>
              <a:ext uri="{FF2B5EF4-FFF2-40B4-BE49-F238E27FC236}">
                <a16:creationId xmlns:a16="http://schemas.microsoft.com/office/drawing/2014/main" id="{D66F8CBC-242A-0447-B497-4C3B6F449F7F}"/>
              </a:ext>
            </a:extLst>
          </p:cNvPr>
          <p:cNvSpPr>
            <a:spLocks noGrp="1"/>
          </p:cNvSpPr>
          <p:nvPr>
            <p:ph idx="1"/>
          </p:nvPr>
        </p:nvSpPr>
        <p:spPr>
          <a:xfrm>
            <a:off x="1181100" y="1191986"/>
            <a:ext cx="7594600" cy="647831"/>
          </a:xfrm>
        </p:spPr>
        <p:txBody>
          <a:bodyPr/>
          <a:lstStyle/>
          <a:p>
            <a:r>
              <a:rPr lang="es-ES" sz="2400" b="1" dirty="0"/>
              <a:t>Señales de suposiciones/creencias de “no quiere":</a:t>
            </a:r>
            <a:endParaRPr lang="en-US" dirty="0"/>
          </a:p>
        </p:txBody>
      </p:sp>
      <p:sp>
        <p:nvSpPr>
          <p:cNvPr id="4" name="Content Placeholder 2">
            <a:extLst>
              <a:ext uri="{FF2B5EF4-FFF2-40B4-BE49-F238E27FC236}">
                <a16:creationId xmlns:a16="http://schemas.microsoft.com/office/drawing/2014/main" id="{CAFF6685-828E-EC42-B8B6-4B16A3B98184}"/>
              </a:ext>
            </a:extLst>
          </p:cNvPr>
          <p:cNvSpPr txBox="1">
            <a:spLocks/>
          </p:cNvSpPr>
          <p:nvPr/>
        </p:nvSpPr>
        <p:spPr>
          <a:xfrm>
            <a:off x="648153" y="3896600"/>
            <a:ext cx="8299904" cy="2878397"/>
          </a:xfrm>
          <a:prstGeom prst="rect">
            <a:avLst/>
          </a:prstGeom>
          <a:solidFill>
            <a:schemeClr val="bg1">
              <a:lumMod val="95000"/>
            </a:schemeClr>
          </a:solidFill>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rgbClr val="696158"/>
                </a:solidFill>
                <a:latin typeface="+mn-lt"/>
                <a:ea typeface="+mn-ea"/>
                <a:cs typeface="+mn-cs"/>
              </a:defRPr>
            </a:lvl1pPr>
            <a:lvl2pPr marL="457200" indent="0" algn="l" defTabSz="457200" rtl="0" eaLnBrk="1" latinLnBrk="0" hangingPunct="1">
              <a:spcBef>
                <a:spcPct val="20000"/>
              </a:spcBef>
              <a:buFont typeface="Arial"/>
              <a:buNone/>
              <a:defRPr sz="2000" kern="1200">
                <a:solidFill>
                  <a:srgbClr val="696158"/>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696158"/>
                </a:solidFill>
                <a:latin typeface="+mn-lt"/>
                <a:ea typeface="+mn-ea"/>
                <a:cs typeface="+mn-cs"/>
              </a:defRPr>
            </a:lvl3pPr>
            <a:lvl4pPr marL="1371600" indent="0" algn="l" defTabSz="457200" rtl="0" eaLnBrk="1" latinLnBrk="0" hangingPunct="1">
              <a:spcBef>
                <a:spcPct val="20000"/>
              </a:spcBef>
              <a:buFont typeface="Arial"/>
              <a:buNone/>
              <a:defRPr sz="1600" kern="1200">
                <a:solidFill>
                  <a:srgbClr val="696158"/>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6961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800" b="1" dirty="0"/>
              <a:t>¿Por qué podría suceder esto? 
</a:t>
            </a:r>
            <a:r>
              <a:rPr lang="es-ES" sz="1800" dirty="0"/>
              <a:t>Asunción de que todas las habilidades son del mismo nivel/ sobreestimación de una habilidad/ habilidad basada en observaciones de habilidades en un área diferente, por ejemplo: 
      Vocabulario amplio = "Inteligente" sobre todo
      Excelente memoria para intereses/temas especiales = "Recuerda todo" 
Reconocimiento deficiente de los múltiples factores que pueden afectar el funcionamiento ejecutivo (estrés, etc.) e interactuar con los déficits subyacentes de FE (como los déficits de comunicación o habilidades sociales)</a:t>
            </a:r>
            <a:endParaRPr lang="en-US" sz="2200" dirty="0"/>
          </a:p>
        </p:txBody>
      </p:sp>
      <p:sp>
        <p:nvSpPr>
          <p:cNvPr id="5" name="Rounded Rectangular Callout 4">
            <a:extLst>
              <a:ext uri="{FF2B5EF4-FFF2-40B4-BE49-F238E27FC236}">
                <a16:creationId xmlns:a16="http://schemas.microsoft.com/office/drawing/2014/main" id="{044C52DE-23DF-0241-93D4-831EE2B6ECF4}"/>
              </a:ext>
            </a:extLst>
          </p:cNvPr>
          <p:cNvSpPr/>
          <p:nvPr/>
        </p:nvSpPr>
        <p:spPr>
          <a:xfrm>
            <a:off x="6678386" y="2023382"/>
            <a:ext cx="2097314" cy="1047751"/>
          </a:xfrm>
          <a:prstGeom prst="wedgeRoundRectCallout">
            <a:avLst>
              <a:gd name="adj1" fmla="val -41075"/>
              <a:gd name="adj2" fmla="val 80572"/>
              <a:gd name="adj3" fmla="val 16667"/>
            </a:avLst>
          </a:prstGeom>
          <a:solidFill>
            <a:schemeClr val="accent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a:solidFill>
                  <a:srgbClr val="FF0000"/>
                </a:solidFill>
              </a:rPr>
              <a:t>"No lo hagas"</a:t>
            </a:r>
            <a:endParaRPr lang="en-US" sz="2800" dirty="0">
              <a:solidFill>
                <a:srgbClr val="FF0000"/>
              </a:solidFill>
            </a:endParaRPr>
          </a:p>
        </p:txBody>
      </p:sp>
      <p:sp>
        <p:nvSpPr>
          <p:cNvPr id="6" name="Oval Callout 5">
            <a:extLst>
              <a:ext uri="{FF2B5EF4-FFF2-40B4-BE49-F238E27FC236}">
                <a16:creationId xmlns:a16="http://schemas.microsoft.com/office/drawing/2014/main" id="{0FCC13B8-76AA-A24C-998C-04C8489DA265}"/>
              </a:ext>
            </a:extLst>
          </p:cNvPr>
          <p:cNvSpPr/>
          <p:nvPr/>
        </p:nvSpPr>
        <p:spPr>
          <a:xfrm>
            <a:off x="3013982" y="1728041"/>
            <a:ext cx="3380014" cy="1638300"/>
          </a:xfrm>
          <a:prstGeom prst="wedgeEllipseCallout">
            <a:avLst/>
          </a:prstGeom>
          <a:solidFill>
            <a:schemeClr val="accent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FF0000"/>
                </a:solidFill>
              </a:rPr>
              <a:t>“Haz </a:t>
            </a:r>
            <a:r>
              <a:rPr lang="en-US" sz="2800" dirty="0" err="1">
                <a:solidFill>
                  <a:srgbClr val="FF0000"/>
                </a:solidFill>
              </a:rPr>
              <a:t>esto</a:t>
            </a:r>
            <a:r>
              <a:rPr lang="en-US" sz="2800" dirty="0">
                <a:solidFill>
                  <a:srgbClr val="FF0000"/>
                </a:solidFill>
              </a:rPr>
              <a:t>" 
("¡Vamos!“)</a:t>
            </a:r>
          </a:p>
        </p:txBody>
      </p:sp>
      <p:sp>
        <p:nvSpPr>
          <p:cNvPr id="7" name="Rounded Rectangular Callout 6">
            <a:extLst>
              <a:ext uri="{FF2B5EF4-FFF2-40B4-BE49-F238E27FC236}">
                <a16:creationId xmlns:a16="http://schemas.microsoft.com/office/drawing/2014/main" id="{C180BE95-B740-224C-A8A7-952BA21FE4C3}"/>
              </a:ext>
            </a:extLst>
          </p:cNvPr>
          <p:cNvSpPr/>
          <p:nvPr/>
        </p:nvSpPr>
        <p:spPr>
          <a:xfrm>
            <a:off x="394607" y="2023382"/>
            <a:ext cx="2334986" cy="1096895"/>
          </a:xfrm>
          <a:prstGeom prst="wedgeRoundRectCallout">
            <a:avLst>
              <a:gd name="adj1" fmla="val -6148"/>
              <a:gd name="adj2" fmla="val 84829"/>
              <a:gd name="adj3" fmla="val 16667"/>
            </a:avLst>
          </a:prstGeom>
          <a:solidFill>
            <a:schemeClr val="accent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FF0000"/>
                </a:solidFill>
              </a:rPr>
              <a:t> “PARAR!”</a:t>
            </a:r>
          </a:p>
        </p:txBody>
      </p:sp>
    </p:spTree>
    <p:extLst>
      <p:ext uri="{BB962C8B-B14F-4D97-AF65-F5344CB8AC3E}">
        <p14:creationId xmlns:p14="http://schemas.microsoft.com/office/powerpoint/2010/main" val="6269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8707" y="2264030"/>
            <a:ext cx="7772400" cy="1470025"/>
          </a:xfrm>
        </p:spPr>
        <p:txBody>
          <a:bodyPr/>
          <a:lstStyle/>
          <a:p>
            <a:r>
              <a:rPr lang="es-ES" b="1" i="1" dirty="0" err="1">
                <a:latin typeface="Century Gothic" pitchFamily="34" charset="0"/>
              </a:rPr>
              <a:t>Unstuck</a:t>
            </a:r>
            <a:r>
              <a:rPr lang="es-ES" b="1" i="1" dirty="0">
                <a:latin typeface="Century Gothic" pitchFamily="34" charset="0"/>
              </a:rPr>
              <a:t> and </a:t>
            </a:r>
            <a:r>
              <a:rPr lang="es-ES" b="1" i="1" dirty="0" err="1">
                <a:latin typeface="Century Gothic" pitchFamily="34" charset="0"/>
              </a:rPr>
              <a:t>On</a:t>
            </a:r>
            <a:r>
              <a:rPr lang="es-ES" b="1" i="1" dirty="0">
                <a:latin typeface="Century Gothic" pitchFamily="34" charset="0"/>
              </a:rPr>
              <a:t> Target!</a:t>
            </a:r>
            <a:br>
              <a:rPr lang="es-ES" b="1" i="1" dirty="0">
                <a:latin typeface="Century Gothic" pitchFamily="34" charset="0"/>
              </a:rPr>
            </a:br>
            <a:endParaRPr lang="es-ES" i="1" dirty="0">
              <a:latin typeface="Century Gothic" pitchFamily="34" charset="0"/>
            </a:endParaRPr>
          </a:p>
        </p:txBody>
      </p:sp>
      <p:sp>
        <p:nvSpPr>
          <p:cNvPr id="3" name="Subtitle 2"/>
          <p:cNvSpPr>
            <a:spLocks noGrp="1"/>
          </p:cNvSpPr>
          <p:nvPr>
            <p:ph type="subTitle" idx="1"/>
          </p:nvPr>
        </p:nvSpPr>
        <p:spPr>
          <a:xfrm>
            <a:off x="1371600" y="3200400"/>
            <a:ext cx="6400800" cy="1905000"/>
          </a:xfrm>
        </p:spPr>
        <p:txBody>
          <a:bodyPr/>
          <a:lstStyle/>
          <a:p>
            <a:r>
              <a:rPr lang="es-ES" dirty="0">
                <a:solidFill>
                  <a:schemeClr val="tx1"/>
                </a:solidFill>
                <a:latin typeface="Century Gothic" pitchFamily="34" charset="0"/>
              </a:rPr>
              <a:t>Sesión Familiar #2</a:t>
            </a:r>
          </a:p>
        </p:txBody>
      </p:sp>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dirty="0">
              <a:ln>
                <a:noFill/>
              </a:ln>
              <a:solidFill>
                <a:sysClr val="windowText" lastClr="000000"/>
              </a:solidFill>
              <a:effectLst/>
              <a:uLnTx/>
              <a:uFillTx/>
            </a:endParaRP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
          <p:cNvGrpSpPr>
            <a:grpSpLocks/>
          </p:cNvGrpSpPr>
          <p:nvPr/>
        </p:nvGrpSpPr>
        <p:grpSpPr bwMode="auto">
          <a:xfrm flipV="1">
            <a:off x="307473" y="4114800"/>
            <a:ext cx="1785937" cy="2411412"/>
            <a:chOff x="6589" y="2087"/>
            <a:chExt cx="3372" cy="4379"/>
          </a:xfrm>
        </p:grpSpPr>
        <p:pic>
          <p:nvPicPr>
            <p:cNvPr id="3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9" y="2087"/>
              <a:ext cx="3372" cy="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31" name="Group 4"/>
            <p:cNvGrpSpPr>
              <a:grpSpLocks/>
            </p:cNvGrpSpPr>
            <p:nvPr/>
          </p:nvGrpSpPr>
          <p:grpSpPr bwMode="auto">
            <a:xfrm>
              <a:off x="8887" y="3201"/>
              <a:ext cx="2" cy="80"/>
              <a:chOff x="-106290113" y="-105152799"/>
              <a:chExt cx="2" cy="80"/>
            </a:xfrm>
          </p:grpSpPr>
          <p:sp>
            <p:nvSpPr>
              <p:cNvPr id="38" name="Freeform 5"/>
              <p:cNvSpPr>
                <a:spLocks/>
              </p:cNvSpPr>
              <p:nvPr/>
            </p:nvSpPr>
            <p:spPr bwMode="auto">
              <a:xfrm>
                <a:off x="-106290113" y="-105152799"/>
                <a:ext cx="2" cy="80"/>
              </a:xfrm>
              <a:custGeom>
                <a:avLst/>
                <a:gdLst>
                  <a:gd name="T0" fmla="+- 0 1685 1685"/>
                  <a:gd name="T1" fmla="*/ 1685 h 80"/>
                  <a:gd name="T2" fmla="+- 0 1765 1685"/>
                  <a:gd name="T3" fmla="*/ 1765 h 80"/>
                </a:gdLst>
                <a:ahLst/>
                <a:cxnLst>
                  <a:cxn ang="0">
                    <a:pos x="0" y="T1"/>
                  </a:cxn>
                  <a:cxn ang="0">
                    <a:pos x="0" y="T3"/>
                  </a:cxn>
                </a:cxnLst>
                <a:rect l="0" t="0" r="r" b="b"/>
                <a:pathLst>
                  <a:path h="80">
                    <a:moveTo>
                      <a:pt x="0" y="0"/>
                    </a:moveTo>
                    <a:lnTo>
                      <a:pt x="0" y="80"/>
                    </a:lnTo>
                  </a:path>
                </a:pathLst>
              </a:custGeom>
              <a:noFill/>
              <a:ln w="457"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pSp>
        <p:grpSp>
          <p:nvGrpSpPr>
            <p:cNvPr id="32" name="Group 6"/>
            <p:cNvGrpSpPr>
              <a:grpSpLocks/>
            </p:cNvGrpSpPr>
            <p:nvPr/>
          </p:nvGrpSpPr>
          <p:grpSpPr bwMode="auto">
            <a:xfrm>
              <a:off x="7703" y="2095"/>
              <a:ext cx="80" cy="2"/>
              <a:chOff x="-106291297" y="-105153905"/>
              <a:chExt cx="80" cy="2"/>
            </a:xfrm>
          </p:grpSpPr>
          <p:sp>
            <p:nvSpPr>
              <p:cNvPr id="37" name="Freeform 7"/>
              <p:cNvSpPr>
                <a:spLocks/>
              </p:cNvSpPr>
              <p:nvPr/>
            </p:nvSpPr>
            <p:spPr bwMode="auto">
              <a:xfrm>
                <a:off x="-106291297" y="-105153905"/>
                <a:ext cx="80" cy="2"/>
              </a:xfrm>
              <a:custGeom>
                <a:avLst/>
                <a:gdLst>
                  <a:gd name="T0" fmla="+- 0 9157 9157"/>
                  <a:gd name="T1" fmla="*/ T0 w 80"/>
                  <a:gd name="T2" fmla="+- 0 9237 9157"/>
                  <a:gd name="T3" fmla="*/ T2 w 80"/>
                </a:gdLst>
                <a:ahLst/>
                <a:cxnLst>
                  <a:cxn ang="0">
                    <a:pos x="T1" y="0"/>
                  </a:cxn>
                  <a:cxn ang="0">
                    <a:pos x="T3" y="0"/>
                  </a:cxn>
                </a:cxnLst>
                <a:rect l="0" t="0" r="r" b="b"/>
                <a:pathLst>
                  <a:path w="80">
                    <a:moveTo>
                      <a:pt x="0" y="0"/>
                    </a:moveTo>
                    <a:lnTo>
                      <a:pt x="80" y="0"/>
                    </a:lnTo>
                  </a:path>
                </a:pathLst>
              </a:custGeom>
              <a:noFill/>
              <a:ln w="457"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pSp>
        <p:grpSp>
          <p:nvGrpSpPr>
            <p:cNvPr id="33" name="Group 8"/>
            <p:cNvGrpSpPr>
              <a:grpSpLocks/>
            </p:cNvGrpSpPr>
            <p:nvPr/>
          </p:nvGrpSpPr>
          <p:grpSpPr bwMode="auto">
            <a:xfrm>
              <a:off x="6596" y="3199"/>
              <a:ext cx="2" cy="80"/>
              <a:chOff x="-106292404" y="-105152801"/>
              <a:chExt cx="2" cy="80"/>
            </a:xfrm>
          </p:grpSpPr>
          <p:sp>
            <p:nvSpPr>
              <p:cNvPr id="36" name="Freeform 9"/>
              <p:cNvSpPr>
                <a:spLocks/>
              </p:cNvSpPr>
              <p:nvPr/>
            </p:nvSpPr>
            <p:spPr bwMode="auto">
              <a:xfrm>
                <a:off x="-106292404" y="-105152801"/>
                <a:ext cx="2" cy="80"/>
              </a:xfrm>
              <a:custGeom>
                <a:avLst/>
                <a:gdLst>
                  <a:gd name="T0" fmla="+- 0 1683 1683"/>
                  <a:gd name="T1" fmla="*/ 1683 h 80"/>
                  <a:gd name="T2" fmla="+- 0 1763 1683"/>
                  <a:gd name="T3" fmla="*/ 1763 h 80"/>
                </a:gdLst>
                <a:ahLst/>
                <a:cxnLst>
                  <a:cxn ang="0">
                    <a:pos x="0" y="T1"/>
                  </a:cxn>
                  <a:cxn ang="0">
                    <a:pos x="0" y="T3"/>
                  </a:cxn>
                </a:cxnLst>
                <a:rect l="0" t="0" r="r" b="b"/>
                <a:pathLst>
                  <a:path h="80">
                    <a:moveTo>
                      <a:pt x="0" y="0"/>
                    </a:moveTo>
                    <a:lnTo>
                      <a:pt x="0" y="80"/>
                    </a:lnTo>
                  </a:path>
                </a:pathLst>
              </a:custGeom>
              <a:noFill/>
              <a:ln w="457"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pSp>
        <p:grpSp>
          <p:nvGrpSpPr>
            <p:cNvPr id="34" name="Group 10"/>
            <p:cNvGrpSpPr>
              <a:grpSpLocks/>
            </p:cNvGrpSpPr>
            <p:nvPr/>
          </p:nvGrpSpPr>
          <p:grpSpPr bwMode="auto">
            <a:xfrm>
              <a:off x="7701" y="4386"/>
              <a:ext cx="80" cy="2"/>
              <a:chOff x="-106291299" y="-105151614"/>
              <a:chExt cx="80" cy="2"/>
            </a:xfrm>
          </p:grpSpPr>
          <p:sp>
            <p:nvSpPr>
              <p:cNvPr id="35" name="Freeform 11"/>
              <p:cNvSpPr>
                <a:spLocks/>
              </p:cNvSpPr>
              <p:nvPr/>
            </p:nvSpPr>
            <p:spPr bwMode="auto">
              <a:xfrm>
                <a:off x="-106291299" y="-105151614"/>
                <a:ext cx="80" cy="2"/>
              </a:xfrm>
              <a:custGeom>
                <a:avLst/>
                <a:gdLst>
                  <a:gd name="T0" fmla="+- 0 9155 9155"/>
                  <a:gd name="T1" fmla="*/ T0 w 80"/>
                  <a:gd name="T2" fmla="+- 0 9235 9155"/>
                  <a:gd name="T3" fmla="*/ T2 w 80"/>
                </a:gdLst>
                <a:ahLst/>
                <a:cxnLst>
                  <a:cxn ang="0">
                    <a:pos x="T1" y="0"/>
                  </a:cxn>
                  <a:cxn ang="0">
                    <a:pos x="T3" y="0"/>
                  </a:cxn>
                </a:cxnLst>
                <a:rect l="0" t="0" r="r" b="b"/>
                <a:pathLst>
                  <a:path w="80">
                    <a:moveTo>
                      <a:pt x="0" y="0"/>
                    </a:moveTo>
                    <a:lnTo>
                      <a:pt x="80" y="0"/>
                    </a:lnTo>
                  </a:path>
                </a:pathLst>
              </a:custGeom>
              <a:noFill/>
              <a:ln w="457"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pSp>
      </p:grpSp>
      <p:sp>
        <p:nvSpPr>
          <p:cNvPr id="27" name="Rectangle 26"/>
          <p:cNvSpPr/>
          <p:nvPr/>
        </p:nvSpPr>
        <p:spPr>
          <a:xfrm>
            <a:off x="152400" y="928729"/>
            <a:ext cx="8825782" cy="5776871"/>
          </a:xfrm>
          <a:prstGeom prst="rect">
            <a:avLst/>
          </a:prstGeom>
          <a:noFill/>
          <a:ln w="28575">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8" name="Group 2"/>
          <p:cNvGrpSpPr>
            <a:grpSpLocks/>
          </p:cNvGrpSpPr>
          <p:nvPr/>
        </p:nvGrpSpPr>
        <p:grpSpPr bwMode="auto">
          <a:xfrm>
            <a:off x="7102439" y="1137228"/>
            <a:ext cx="1785937" cy="2411412"/>
            <a:chOff x="6589" y="2087"/>
            <a:chExt cx="3372" cy="4379"/>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9" y="2087"/>
              <a:ext cx="3372" cy="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19" name="Group 4"/>
            <p:cNvGrpSpPr>
              <a:grpSpLocks/>
            </p:cNvGrpSpPr>
            <p:nvPr/>
          </p:nvGrpSpPr>
          <p:grpSpPr bwMode="auto">
            <a:xfrm>
              <a:off x="8887" y="3201"/>
              <a:ext cx="2" cy="80"/>
              <a:chOff x="-106290113" y="-105152799"/>
              <a:chExt cx="2" cy="80"/>
            </a:xfrm>
          </p:grpSpPr>
          <p:sp>
            <p:nvSpPr>
              <p:cNvPr id="26" name="Freeform 5"/>
              <p:cNvSpPr>
                <a:spLocks/>
              </p:cNvSpPr>
              <p:nvPr/>
            </p:nvSpPr>
            <p:spPr bwMode="auto">
              <a:xfrm>
                <a:off x="-106290113" y="-105152799"/>
                <a:ext cx="2" cy="80"/>
              </a:xfrm>
              <a:custGeom>
                <a:avLst/>
                <a:gdLst>
                  <a:gd name="T0" fmla="+- 0 1685 1685"/>
                  <a:gd name="T1" fmla="*/ 1685 h 80"/>
                  <a:gd name="T2" fmla="+- 0 1765 1685"/>
                  <a:gd name="T3" fmla="*/ 1765 h 80"/>
                </a:gdLst>
                <a:ahLst/>
                <a:cxnLst>
                  <a:cxn ang="0">
                    <a:pos x="0" y="T1"/>
                  </a:cxn>
                  <a:cxn ang="0">
                    <a:pos x="0" y="T3"/>
                  </a:cxn>
                </a:cxnLst>
                <a:rect l="0" t="0" r="r" b="b"/>
                <a:pathLst>
                  <a:path h="80">
                    <a:moveTo>
                      <a:pt x="0" y="0"/>
                    </a:moveTo>
                    <a:lnTo>
                      <a:pt x="0" y="80"/>
                    </a:lnTo>
                  </a:path>
                </a:pathLst>
              </a:custGeom>
              <a:noFill/>
              <a:ln w="457"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pSp>
        <p:grpSp>
          <p:nvGrpSpPr>
            <p:cNvPr id="20" name="Group 6"/>
            <p:cNvGrpSpPr>
              <a:grpSpLocks/>
            </p:cNvGrpSpPr>
            <p:nvPr/>
          </p:nvGrpSpPr>
          <p:grpSpPr bwMode="auto">
            <a:xfrm>
              <a:off x="7703" y="2095"/>
              <a:ext cx="80" cy="2"/>
              <a:chOff x="-106291297" y="-105153905"/>
              <a:chExt cx="80" cy="2"/>
            </a:xfrm>
          </p:grpSpPr>
          <p:sp>
            <p:nvSpPr>
              <p:cNvPr id="25" name="Freeform 7"/>
              <p:cNvSpPr>
                <a:spLocks/>
              </p:cNvSpPr>
              <p:nvPr/>
            </p:nvSpPr>
            <p:spPr bwMode="auto">
              <a:xfrm>
                <a:off x="-106291297" y="-105153905"/>
                <a:ext cx="80" cy="2"/>
              </a:xfrm>
              <a:custGeom>
                <a:avLst/>
                <a:gdLst>
                  <a:gd name="T0" fmla="+- 0 9157 9157"/>
                  <a:gd name="T1" fmla="*/ T0 w 80"/>
                  <a:gd name="T2" fmla="+- 0 9237 9157"/>
                  <a:gd name="T3" fmla="*/ T2 w 80"/>
                </a:gdLst>
                <a:ahLst/>
                <a:cxnLst>
                  <a:cxn ang="0">
                    <a:pos x="T1" y="0"/>
                  </a:cxn>
                  <a:cxn ang="0">
                    <a:pos x="T3" y="0"/>
                  </a:cxn>
                </a:cxnLst>
                <a:rect l="0" t="0" r="r" b="b"/>
                <a:pathLst>
                  <a:path w="80">
                    <a:moveTo>
                      <a:pt x="0" y="0"/>
                    </a:moveTo>
                    <a:lnTo>
                      <a:pt x="80" y="0"/>
                    </a:lnTo>
                  </a:path>
                </a:pathLst>
              </a:custGeom>
              <a:noFill/>
              <a:ln w="457"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pSp>
        <p:grpSp>
          <p:nvGrpSpPr>
            <p:cNvPr id="21" name="Group 8"/>
            <p:cNvGrpSpPr>
              <a:grpSpLocks/>
            </p:cNvGrpSpPr>
            <p:nvPr/>
          </p:nvGrpSpPr>
          <p:grpSpPr bwMode="auto">
            <a:xfrm>
              <a:off x="6596" y="3199"/>
              <a:ext cx="2" cy="80"/>
              <a:chOff x="-106292404" y="-105152801"/>
              <a:chExt cx="2" cy="80"/>
            </a:xfrm>
          </p:grpSpPr>
          <p:sp>
            <p:nvSpPr>
              <p:cNvPr id="24" name="Freeform 9"/>
              <p:cNvSpPr>
                <a:spLocks/>
              </p:cNvSpPr>
              <p:nvPr/>
            </p:nvSpPr>
            <p:spPr bwMode="auto">
              <a:xfrm>
                <a:off x="-106292404" y="-105152801"/>
                <a:ext cx="2" cy="80"/>
              </a:xfrm>
              <a:custGeom>
                <a:avLst/>
                <a:gdLst>
                  <a:gd name="T0" fmla="+- 0 1683 1683"/>
                  <a:gd name="T1" fmla="*/ 1683 h 80"/>
                  <a:gd name="T2" fmla="+- 0 1763 1683"/>
                  <a:gd name="T3" fmla="*/ 1763 h 80"/>
                </a:gdLst>
                <a:ahLst/>
                <a:cxnLst>
                  <a:cxn ang="0">
                    <a:pos x="0" y="T1"/>
                  </a:cxn>
                  <a:cxn ang="0">
                    <a:pos x="0" y="T3"/>
                  </a:cxn>
                </a:cxnLst>
                <a:rect l="0" t="0" r="r" b="b"/>
                <a:pathLst>
                  <a:path h="80">
                    <a:moveTo>
                      <a:pt x="0" y="0"/>
                    </a:moveTo>
                    <a:lnTo>
                      <a:pt x="0" y="80"/>
                    </a:lnTo>
                  </a:path>
                </a:pathLst>
              </a:custGeom>
              <a:noFill/>
              <a:ln w="457"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pSp>
        <p:grpSp>
          <p:nvGrpSpPr>
            <p:cNvPr id="22" name="Group 10"/>
            <p:cNvGrpSpPr>
              <a:grpSpLocks/>
            </p:cNvGrpSpPr>
            <p:nvPr/>
          </p:nvGrpSpPr>
          <p:grpSpPr bwMode="auto">
            <a:xfrm>
              <a:off x="7701" y="4386"/>
              <a:ext cx="80" cy="2"/>
              <a:chOff x="-106291299" y="-105151614"/>
              <a:chExt cx="80" cy="2"/>
            </a:xfrm>
          </p:grpSpPr>
          <p:sp>
            <p:nvSpPr>
              <p:cNvPr id="23" name="Freeform 11"/>
              <p:cNvSpPr>
                <a:spLocks/>
              </p:cNvSpPr>
              <p:nvPr/>
            </p:nvSpPr>
            <p:spPr bwMode="auto">
              <a:xfrm>
                <a:off x="-106291299" y="-105151614"/>
                <a:ext cx="80" cy="2"/>
              </a:xfrm>
              <a:custGeom>
                <a:avLst/>
                <a:gdLst>
                  <a:gd name="T0" fmla="+- 0 9155 9155"/>
                  <a:gd name="T1" fmla="*/ T0 w 80"/>
                  <a:gd name="T2" fmla="+- 0 9235 9155"/>
                  <a:gd name="T3" fmla="*/ T2 w 80"/>
                </a:gdLst>
                <a:ahLst/>
                <a:cxnLst>
                  <a:cxn ang="0">
                    <a:pos x="T1" y="0"/>
                  </a:cxn>
                  <a:cxn ang="0">
                    <a:pos x="T3" y="0"/>
                  </a:cxn>
                </a:cxnLst>
                <a:rect l="0" t="0" r="r" b="b"/>
                <a:pathLst>
                  <a:path w="80">
                    <a:moveTo>
                      <a:pt x="0" y="0"/>
                    </a:moveTo>
                    <a:lnTo>
                      <a:pt x="80" y="0"/>
                    </a:lnTo>
                  </a:path>
                </a:pathLst>
              </a:custGeom>
              <a:noFill/>
              <a:ln w="457"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pSp>
      </p:grpSp>
      <p:sp>
        <p:nvSpPr>
          <p:cNvPr id="28" name="Subtitle 2"/>
          <p:cNvSpPr txBox="1">
            <a:spLocks/>
          </p:cNvSpPr>
          <p:nvPr/>
        </p:nvSpPr>
        <p:spPr>
          <a:xfrm>
            <a:off x="1174391" y="4038600"/>
            <a:ext cx="6781800" cy="1219200"/>
          </a:xfrm>
          <a:prstGeom prst="rect">
            <a:avLst/>
          </a:prstGeom>
        </p:spPr>
        <p:txBody>
          <a:bodyPr vert="horz" lIns="91440" tIns="45720" rIns="91440" bIns="45720" rtlCol="0">
            <a:noAutofit/>
          </a:bodyPr>
          <a:lstStyle>
            <a:lvl1pPr marL="64008" indent="0" algn="l" defTabSz="914400" rtl="0" eaLnBrk="1" latinLnBrk="0" hangingPunct="1">
              <a:spcBef>
                <a:spcPts val="300"/>
              </a:spcBef>
              <a:buClr>
                <a:schemeClr val="accent3"/>
              </a:buClr>
              <a:buFont typeface="Georgia"/>
              <a:buNone/>
              <a:defRPr kumimoji="0" sz="2400" kern="1200">
                <a:solidFill>
                  <a:schemeClr val="tx2"/>
                </a:solidFill>
                <a:latin typeface="+mn-lt"/>
                <a:ea typeface="+mn-ea"/>
                <a:cs typeface="+mn-cs"/>
              </a:defRPr>
            </a:lvl1pPr>
            <a:lvl2pPr marL="457200" indent="0" algn="ctr" defTabSz="914400" rtl="0" eaLnBrk="1" latinLnBrk="0" hangingPunct="1">
              <a:spcBef>
                <a:spcPts val="300"/>
              </a:spcBef>
              <a:buClr>
                <a:schemeClr val="accent2"/>
              </a:buClr>
              <a:buFont typeface="Georgia"/>
              <a:buNone/>
              <a:defRPr kumimoji="0" sz="2600" kern="1200">
                <a:solidFill>
                  <a:schemeClr val="accent2"/>
                </a:solidFill>
                <a:latin typeface="+mn-lt"/>
                <a:ea typeface="+mn-ea"/>
                <a:cs typeface="+mn-cs"/>
              </a:defRPr>
            </a:lvl2pPr>
            <a:lvl3pPr marL="914400" indent="0" algn="ctr" defTabSz="914400" rtl="0" eaLnBrk="1" latinLnBrk="0" hangingPunct="1">
              <a:spcBef>
                <a:spcPts val="300"/>
              </a:spcBef>
              <a:buClr>
                <a:schemeClr val="accent1"/>
              </a:buClr>
              <a:buFont typeface="Wingdings 2"/>
              <a:buNone/>
              <a:defRPr kumimoji="0" sz="2400" kern="1200">
                <a:solidFill>
                  <a:schemeClr val="accent1"/>
                </a:solidFill>
                <a:latin typeface="+mn-lt"/>
                <a:ea typeface="+mn-ea"/>
                <a:cs typeface="+mn-cs"/>
              </a:defRPr>
            </a:lvl3pPr>
            <a:lvl4pPr marL="1371600" indent="0" algn="ctr" defTabSz="914400" rtl="0" eaLnBrk="1" latinLnBrk="0" hangingPunct="1">
              <a:spcBef>
                <a:spcPts val="300"/>
              </a:spcBef>
              <a:buClr>
                <a:schemeClr val="accent1"/>
              </a:buClr>
              <a:buFont typeface="Wingdings 2"/>
              <a:buNone/>
              <a:defRPr kumimoji="0" sz="2200" kern="1200">
                <a:solidFill>
                  <a:schemeClr val="accent1"/>
                </a:solidFill>
                <a:latin typeface="+mn-lt"/>
                <a:ea typeface="+mn-ea"/>
                <a:cs typeface="+mn-cs"/>
              </a:defRPr>
            </a:lvl4pPr>
            <a:lvl5pPr marL="1828800" indent="0" algn="ctr" defTabSz="914400" rtl="0" eaLnBrk="1" latinLnBrk="0" hangingPunct="1">
              <a:spcBef>
                <a:spcPts val="300"/>
              </a:spcBef>
              <a:buClr>
                <a:schemeClr val="accent3"/>
              </a:buClr>
              <a:buFont typeface="Georgia"/>
              <a:buNone/>
              <a:defRPr kumimoji="0" sz="2000" kern="1200">
                <a:solidFill>
                  <a:schemeClr val="accent3"/>
                </a:solidFill>
                <a:latin typeface="+mn-lt"/>
                <a:ea typeface="+mn-ea"/>
                <a:cs typeface="+mn-cs"/>
              </a:defRPr>
            </a:lvl5pPr>
            <a:lvl6pPr marL="2286000" indent="0" algn="ctr" defTabSz="914400" rtl="0" eaLnBrk="1" latinLnBrk="0" hangingPunct="1">
              <a:spcBef>
                <a:spcPts val="300"/>
              </a:spcBef>
              <a:buClr>
                <a:schemeClr val="accent3"/>
              </a:buClr>
              <a:buFont typeface="Georgia"/>
              <a:buNone/>
              <a:defRPr kumimoji="0" sz="1800" kern="1200">
                <a:solidFill>
                  <a:schemeClr val="accent3"/>
                </a:solidFill>
                <a:latin typeface="+mn-lt"/>
                <a:ea typeface="+mn-ea"/>
                <a:cs typeface="+mn-cs"/>
              </a:defRPr>
            </a:lvl6pPr>
            <a:lvl7pPr marL="2743200" indent="0" algn="ctr" defTabSz="914400" rtl="0" eaLnBrk="1" latinLnBrk="0" hangingPunct="1">
              <a:spcBef>
                <a:spcPts val="300"/>
              </a:spcBef>
              <a:buClr>
                <a:schemeClr val="accent3"/>
              </a:buClr>
              <a:buFont typeface="Georgia"/>
              <a:buNone/>
              <a:defRPr kumimoji="0" sz="1600" kern="1200">
                <a:solidFill>
                  <a:schemeClr val="accent3"/>
                </a:solidFill>
                <a:latin typeface="+mn-lt"/>
                <a:ea typeface="+mn-ea"/>
                <a:cs typeface="+mn-cs"/>
              </a:defRPr>
            </a:lvl7pPr>
            <a:lvl8pPr marL="3200400" indent="0" algn="ctr" defTabSz="914400" rtl="0" eaLnBrk="1" latinLnBrk="0" hangingPunct="1">
              <a:spcBef>
                <a:spcPts val="300"/>
              </a:spcBef>
              <a:buClr>
                <a:schemeClr val="accent3"/>
              </a:buClr>
              <a:buFont typeface="Georgia"/>
              <a:buNone/>
              <a:defRPr kumimoji="0" sz="1500" kern="1200">
                <a:solidFill>
                  <a:schemeClr val="accent3"/>
                </a:solidFill>
                <a:latin typeface="+mn-lt"/>
                <a:ea typeface="+mn-ea"/>
                <a:cs typeface="+mn-cs"/>
              </a:defRPr>
            </a:lvl8pPr>
            <a:lvl9pPr marL="3657600" indent="0" algn="ctr" defTabSz="914400" rtl="0" eaLnBrk="1" latinLnBrk="0" hangingPunct="1">
              <a:spcBef>
                <a:spcPts val="300"/>
              </a:spcBef>
              <a:buClr>
                <a:schemeClr val="accent3"/>
              </a:buClr>
              <a:buFont typeface="Georgia"/>
              <a:buNone/>
              <a:defRPr kumimoji="0" sz="1400" kern="1200" baseline="0">
                <a:solidFill>
                  <a:schemeClr val="accent3"/>
                </a:solidFill>
                <a:latin typeface="+mn-lt"/>
                <a:ea typeface="+mn-ea"/>
                <a:cs typeface="+mn-cs"/>
              </a:defRPr>
            </a:lvl9pPr>
          </a:lstStyle>
          <a:p>
            <a:pPr algn="ctr"/>
            <a:r>
              <a:rPr lang="es-ES" sz="2800" b="1" dirty="0">
                <a:solidFill>
                  <a:schemeClr val="tx1"/>
                </a:solidFill>
              </a:rPr>
              <a:t>No poder vs. No querer</a:t>
            </a:r>
          </a:p>
        </p:txBody>
      </p:sp>
      <p:sp>
        <p:nvSpPr>
          <p:cNvPr id="5" name="TextBox 4">
            <a:extLst>
              <a:ext uri="{FF2B5EF4-FFF2-40B4-BE49-F238E27FC236}">
                <a16:creationId xmlns:a16="http://schemas.microsoft.com/office/drawing/2014/main" id="{C07ED2DA-1B05-CDEC-311D-8160E09841CD}"/>
              </a:ext>
            </a:extLst>
          </p:cNvPr>
          <p:cNvSpPr txBox="1"/>
          <p:nvPr/>
        </p:nvSpPr>
        <p:spPr>
          <a:xfrm>
            <a:off x="2631194" y="5377679"/>
            <a:ext cx="4576712" cy="369332"/>
          </a:xfrm>
          <a:prstGeom prst="rect">
            <a:avLst/>
          </a:prstGeom>
          <a:noFill/>
        </p:spPr>
        <p:txBody>
          <a:bodyPr wrap="square">
            <a:spAutoFit/>
          </a:bodyPr>
          <a:lstStyle/>
          <a:p>
            <a:pPr algn="ctr"/>
            <a:r>
              <a:rPr lang="en-US" sz="1800" dirty="0"/>
              <a:t>¡BIENVENIDOS!</a:t>
            </a:r>
          </a:p>
        </p:txBody>
      </p:sp>
    </p:spTree>
    <p:extLst>
      <p:ext uri="{BB962C8B-B14F-4D97-AF65-F5344CB8AC3E}">
        <p14:creationId xmlns:p14="http://schemas.microsoft.com/office/powerpoint/2010/main" val="756576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Copyright 2014, Brookes Publishing Co., Inc.</a:t>
            </a:r>
          </a:p>
        </p:txBody>
      </p:sp>
      <p:sp>
        <p:nvSpPr>
          <p:cNvPr id="13" name="Rectangle 12"/>
          <p:cNvSpPr/>
          <p:nvPr/>
        </p:nvSpPr>
        <p:spPr>
          <a:xfrm>
            <a:off x="152400" y="928729"/>
            <a:ext cx="8825782" cy="5776871"/>
          </a:xfrm>
          <a:prstGeom prst="rect">
            <a:avLst/>
          </a:prstGeom>
          <a:noFill/>
          <a:ln w="28575">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1143000" y="152400"/>
            <a:ext cx="7620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a:ea typeface="+mn-ea"/>
                <a:cs typeface="+mn-cs"/>
              </a:rPr>
              <a:t>Piense en “No puede” en vez de “No quiere”</a:t>
            </a:r>
          </a:p>
        </p:txBody>
      </p:sp>
      <p:sp>
        <p:nvSpPr>
          <p:cNvPr id="2" name="Rectangle 1"/>
          <p:cNvSpPr/>
          <p:nvPr/>
        </p:nvSpPr>
        <p:spPr>
          <a:xfrm>
            <a:off x="602890" y="1143000"/>
            <a:ext cx="8160110" cy="40934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Use sus habilidades investigativas a determinar que causa el comportamiento de su hijo/a.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Si castigando a su hijo/a por hacer algo malo no funciona </a:t>
            </a:r>
            <a:r>
              <a:rPr kumimoji="0" lang="es-ES" sz="2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es-ES" sz="2000" b="0" i="0" u="none" strike="noStrike" kern="1200" cap="none" spc="0" normalizeH="0" baseline="0" noProof="0" dirty="0">
                <a:ln>
                  <a:noFill/>
                </a:ln>
                <a:solidFill>
                  <a:prstClr val="black"/>
                </a:solidFill>
                <a:effectLst/>
                <a:uLnTx/>
                <a:uFillTx/>
                <a:latin typeface="Calibri"/>
                <a:ea typeface="+mn-ea"/>
                <a:cs typeface="+mn-cs"/>
              </a:rPr>
              <a:t>tal vez no puede hacer lo que usted quiere que haga sin apoyo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Consiga ayuda en diferenciar entre los momentos de “no puede” y los de “no quiere”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Evaluaciones de profesionales clínicos pueden ayudar a determinar cuáles comportamientos son relacionados a funcionamiento ejecutivo y cuales no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Explique los comportamientos a otros, como los profesores y ministros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Ayúdenles a distinguir entre “no puede” y “no quiere”</a:t>
            </a: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1392" y="5334000"/>
            <a:ext cx="3207798" cy="1285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853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3638" y="160985"/>
            <a:ext cx="9106905" cy="584775"/>
          </a:xfrm>
          <a:prstGeom prst="rect">
            <a:avLst/>
          </a:prstGeom>
          <a:noFill/>
          <a:ln>
            <a:noFill/>
          </a:ln>
        </p:spPr>
        <p:txBody>
          <a:bodyPr wrap="square" rtlCol="0">
            <a:spAutoFit/>
          </a:bodyPr>
          <a:lstStyle/>
          <a:p>
            <a:pPr algn="ctr"/>
            <a:r>
              <a:rPr lang="es-ES" sz="3200" dirty="0"/>
              <a:t>El funcionamiento ejecutivo </a:t>
            </a:r>
          </a:p>
        </p:txBody>
      </p:sp>
      <p:sp>
        <p:nvSpPr>
          <p:cNvPr id="8" name="TextBox 7"/>
          <p:cNvSpPr txBox="1"/>
          <p:nvPr/>
        </p:nvSpPr>
        <p:spPr>
          <a:xfrm>
            <a:off x="463638" y="1859340"/>
            <a:ext cx="8610600" cy="2554545"/>
          </a:xfrm>
          <a:prstGeom prst="rect">
            <a:avLst/>
          </a:prstGeom>
          <a:noFill/>
        </p:spPr>
        <p:txBody>
          <a:bodyPr wrap="square" rtlCol="0">
            <a:spAutoFit/>
          </a:bodyPr>
          <a:lstStyle/>
          <a:p>
            <a:pPr algn="ctr"/>
            <a:r>
              <a:rPr lang="es-ES" sz="3200" dirty="0"/>
              <a:t>¿Reacciones?</a:t>
            </a:r>
          </a:p>
          <a:p>
            <a:pPr algn="ctr"/>
            <a:endParaRPr lang="es-ES" sz="3200" dirty="0"/>
          </a:p>
          <a:p>
            <a:pPr algn="ctr"/>
            <a:r>
              <a:rPr lang="es-ES" sz="3200" dirty="0"/>
              <a:t>¿Algunos ejemplos de ustedes?</a:t>
            </a:r>
          </a:p>
          <a:p>
            <a:endParaRPr lang="es-ES" sz="3200" dirty="0"/>
          </a:p>
          <a:p>
            <a:pPr algn="ctr"/>
            <a:r>
              <a:rPr lang="es-ES" sz="3200" dirty="0"/>
              <a:t>¿Preguntas?</a:t>
            </a:r>
          </a:p>
        </p:txBody>
      </p:sp>
      <p:sp>
        <p:nvSpPr>
          <p:cNvPr id="13" name="Rectangle 12"/>
          <p:cNvSpPr/>
          <p:nvPr/>
        </p:nvSpPr>
        <p:spPr>
          <a:xfrm>
            <a:off x="152400" y="928729"/>
            <a:ext cx="8825782" cy="5776871"/>
          </a:xfrm>
          <a:prstGeom prst="rect">
            <a:avLst/>
          </a:prstGeom>
          <a:noFill/>
          <a:ln w="28575">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01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52400"/>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dirty="0">
              <a:ln>
                <a:noFill/>
              </a:ln>
              <a:solidFill>
                <a:sysClr val="windowText" lastClr="000000"/>
              </a:solidFill>
              <a:effectLst/>
              <a:uLnTx/>
              <a:uFillTx/>
            </a:endParaRPr>
          </a:p>
        </p:txBody>
      </p:sp>
      <p:pic>
        <p:nvPicPr>
          <p:cNvPr id="16"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173322"/>
            <a:ext cx="9106905" cy="584775"/>
          </a:xfrm>
          <a:prstGeom prst="rect">
            <a:avLst/>
          </a:prstGeom>
          <a:noFill/>
          <a:ln>
            <a:noFill/>
          </a:ln>
        </p:spPr>
        <p:txBody>
          <a:bodyPr wrap="square" rtlCol="0">
            <a:spAutoFit/>
          </a:bodyPr>
          <a:lstStyle/>
          <a:p>
            <a:pPr algn="ctr"/>
            <a:r>
              <a:rPr lang="es-ES" sz="3200" dirty="0">
                <a:solidFill>
                  <a:schemeClr val="bg1"/>
                </a:solidFill>
              </a:rPr>
              <a:t>Cerebros Distintos: Estar “Bloqueado” (</a:t>
            </a:r>
            <a:r>
              <a:rPr lang="es-ES" sz="3200" dirty="0" err="1">
                <a:solidFill>
                  <a:schemeClr val="bg1"/>
                </a:solidFill>
              </a:rPr>
              <a:t>Stuck</a:t>
            </a:r>
            <a:r>
              <a:rPr lang="es-ES" sz="3200" dirty="0">
                <a:solidFill>
                  <a:schemeClr val="bg1"/>
                </a:solidFill>
              </a:rPr>
              <a:t>)</a:t>
            </a:r>
          </a:p>
        </p:txBody>
      </p:sp>
      <p:sp>
        <p:nvSpPr>
          <p:cNvPr id="8" name="TextBox 7"/>
          <p:cNvSpPr txBox="1"/>
          <p:nvPr/>
        </p:nvSpPr>
        <p:spPr>
          <a:xfrm>
            <a:off x="1102239" y="1511744"/>
            <a:ext cx="5988409" cy="3293209"/>
          </a:xfrm>
          <a:prstGeom prst="rect">
            <a:avLst/>
          </a:prstGeom>
          <a:noFill/>
        </p:spPr>
        <p:txBody>
          <a:bodyPr wrap="square" rtlCol="0">
            <a:spAutoFit/>
          </a:bodyPr>
          <a:lstStyle/>
          <a:p>
            <a:r>
              <a:rPr lang="es-ES" sz="3200" dirty="0">
                <a:solidFill>
                  <a:schemeClr val="bg1"/>
                </a:solidFill>
              </a:rPr>
              <a:t>Un ejemplo:</a:t>
            </a:r>
          </a:p>
          <a:p>
            <a:endParaRPr lang="es-ES" sz="1600" dirty="0">
              <a:solidFill>
                <a:schemeClr val="bg1"/>
              </a:solidFill>
            </a:endParaRPr>
          </a:p>
          <a:p>
            <a:pPr marL="342900" indent="-342900">
              <a:buFont typeface="Arial" pitchFamily="34" charset="0"/>
              <a:buChar char="•"/>
            </a:pPr>
            <a:r>
              <a:rPr lang="es-ES" sz="3200" dirty="0">
                <a:solidFill>
                  <a:schemeClr val="bg1"/>
                </a:solidFill>
              </a:rPr>
              <a:t>Daniel tiene 11 años </a:t>
            </a:r>
          </a:p>
          <a:p>
            <a:pPr marL="342900" indent="-342900">
              <a:buFont typeface="Arial" pitchFamily="34" charset="0"/>
              <a:buChar char="•"/>
            </a:pPr>
            <a:r>
              <a:rPr lang="es-ES" sz="3200" dirty="0">
                <a:solidFill>
                  <a:schemeClr val="bg1"/>
                </a:solidFill>
              </a:rPr>
              <a:t>Le encanta jugar videojuegos  </a:t>
            </a:r>
          </a:p>
          <a:p>
            <a:pPr marL="342900" indent="-342900">
              <a:buFont typeface="Arial" pitchFamily="34" charset="0"/>
              <a:buChar char="•"/>
            </a:pPr>
            <a:r>
              <a:rPr lang="es-ES" sz="3200" dirty="0">
                <a:solidFill>
                  <a:schemeClr val="bg1"/>
                </a:solidFill>
              </a:rPr>
              <a:t>Tiene problemas para la transición a nuevas actividades</a:t>
            </a:r>
          </a:p>
          <a:p>
            <a:pPr marL="342900" indent="-342900">
              <a:buFont typeface="Arial" pitchFamily="34" charset="0"/>
              <a:buChar char="•"/>
            </a:pPr>
            <a:endParaRPr lang="es-ES" sz="3200" dirty="0">
              <a:solidFill>
                <a:schemeClr val="bg1"/>
              </a:solidFill>
            </a:endParaRPr>
          </a:p>
        </p:txBody>
      </p:sp>
      <p:sp>
        <p:nvSpPr>
          <p:cNvPr id="13" name="Rectangle 12"/>
          <p:cNvSpPr/>
          <p:nvPr/>
        </p:nvSpPr>
        <p:spPr>
          <a:xfrm>
            <a:off x="152400" y="928729"/>
            <a:ext cx="8825782" cy="5776871"/>
          </a:xfrm>
          <a:prstGeom prst="rect">
            <a:avLst/>
          </a:prstGeom>
          <a:noFill/>
          <a:ln w="28575">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267" t="26950" r="44943" b="40532"/>
          <a:stretch/>
        </p:blipFill>
        <p:spPr bwMode="auto">
          <a:xfrm>
            <a:off x="6705600" y="1646604"/>
            <a:ext cx="215613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83841" y="4851112"/>
            <a:ext cx="5739072" cy="584775"/>
          </a:xfrm>
          <a:prstGeom prst="rect">
            <a:avLst/>
          </a:prstGeom>
        </p:spPr>
        <p:txBody>
          <a:bodyPr wrap="none">
            <a:spAutoFit/>
          </a:bodyPr>
          <a:lstStyle/>
          <a:p>
            <a:pPr marL="342900" indent="-342900">
              <a:buFont typeface="Arial" pitchFamily="34" charset="0"/>
              <a:buChar char="•"/>
            </a:pPr>
            <a:r>
              <a:rPr lang="es-ES" sz="3200" b="1" i="1" dirty="0">
                <a:solidFill>
                  <a:schemeClr val="bg1"/>
                </a:solidFill>
              </a:rPr>
              <a:t>¿Reconoce estas dificultades?</a:t>
            </a:r>
          </a:p>
        </p:txBody>
      </p:sp>
    </p:spTree>
    <p:extLst>
      <p:ext uri="{BB962C8B-B14F-4D97-AF65-F5344CB8AC3E}">
        <p14:creationId xmlns:p14="http://schemas.microsoft.com/office/powerpoint/2010/main" val="2951105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aniel subtitl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600200"/>
            <a:ext cx="8051800" cy="4525963"/>
          </a:xfrm>
        </p:spPr>
      </p:pic>
      <p:sp>
        <p:nvSpPr>
          <p:cNvPr id="6" name="Freeform 5"/>
          <p:cNvSpPr>
            <a:spLocks/>
          </p:cNvSpPr>
          <p:nvPr/>
        </p:nvSpPr>
        <p:spPr bwMode="auto">
          <a:xfrm>
            <a:off x="0" y="152400"/>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dirty="0">
              <a:ln>
                <a:noFill/>
              </a:ln>
              <a:solidFill>
                <a:sysClr val="windowText" lastClr="000000"/>
              </a:solidFill>
              <a:effectLst/>
              <a:uLnTx/>
              <a:uFillTx/>
            </a:endParaRPr>
          </a:p>
        </p:txBody>
      </p:sp>
      <p:sp>
        <p:nvSpPr>
          <p:cNvPr id="7" name="TextBox 6"/>
          <p:cNvSpPr txBox="1"/>
          <p:nvPr/>
        </p:nvSpPr>
        <p:spPr>
          <a:xfrm>
            <a:off x="228600" y="186597"/>
            <a:ext cx="9106905" cy="584775"/>
          </a:xfrm>
          <a:prstGeom prst="rect">
            <a:avLst/>
          </a:prstGeom>
          <a:noFill/>
          <a:ln>
            <a:noFill/>
          </a:ln>
        </p:spPr>
        <p:txBody>
          <a:bodyPr wrap="square" rtlCol="0">
            <a:spAutoFit/>
          </a:bodyPr>
          <a:lstStyle/>
          <a:p>
            <a:pPr algn="ctr"/>
            <a:r>
              <a:rPr lang="es-ES" sz="3200" dirty="0"/>
              <a:t>Cerebros Distintos: Estar “Bloqueado” (</a:t>
            </a:r>
            <a:r>
              <a:rPr lang="es-ES" sz="3200" dirty="0" err="1"/>
              <a:t>Stuck</a:t>
            </a:r>
            <a:r>
              <a:rPr lang="es-ES" sz="3200" dirty="0"/>
              <a:t>)</a:t>
            </a: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241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3638" y="160985"/>
            <a:ext cx="9106905"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a:ea typeface="+mn-ea"/>
                <a:cs typeface="+mn-cs"/>
              </a:rPr>
              <a:t>No puede vs. No quiere</a:t>
            </a:r>
          </a:p>
        </p:txBody>
      </p:sp>
      <p:sp>
        <p:nvSpPr>
          <p:cNvPr id="8" name="TextBox 7"/>
          <p:cNvSpPr txBox="1"/>
          <p:nvPr/>
        </p:nvSpPr>
        <p:spPr>
          <a:xfrm>
            <a:off x="463638" y="1859340"/>
            <a:ext cx="86106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a:ea typeface="+mn-ea"/>
                <a:cs typeface="+mn-cs"/>
              </a:rPr>
              <a:t>¿Cómo podría ser esto un "no puede" versus un "no quiere"?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a:ea typeface="+mn-ea"/>
                <a:cs typeface="+mn-cs"/>
              </a:rPr>
              <a:t>¿Algunos ejemplos de ustedes?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a:ea typeface="+mn-ea"/>
                <a:cs typeface="+mn-cs"/>
              </a:rPr>
              <a:t>¿Preguntas?</a:t>
            </a:r>
          </a:p>
        </p:txBody>
      </p:sp>
      <p:sp>
        <p:nvSpPr>
          <p:cNvPr id="13" name="Rectangle 12"/>
          <p:cNvSpPr/>
          <p:nvPr/>
        </p:nvSpPr>
        <p:spPr>
          <a:xfrm>
            <a:off x="152400" y="928729"/>
            <a:ext cx="8825782" cy="5776871"/>
          </a:xfrm>
          <a:prstGeom prst="rect">
            <a:avLst/>
          </a:prstGeom>
          <a:noFill/>
          <a:ln w="28575">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96820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7982-3652-7F43-8D1B-3DA3F0760C8A}"/>
              </a:ext>
            </a:extLst>
          </p:cNvPr>
          <p:cNvSpPr>
            <a:spLocks noGrp="1"/>
          </p:cNvSpPr>
          <p:nvPr>
            <p:ph type="title"/>
          </p:nvPr>
        </p:nvSpPr>
        <p:spPr>
          <a:xfrm>
            <a:off x="1603122" y="451509"/>
            <a:ext cx="5937755" cy="1188720"/>
          </a:xfrm>
        </p:spPr>
        <p:txBody>
          <a:bodyPr>
            <a:normAutofit fontScale="90000"/>
          </a:bodyPr>
          <a:lstStyle/>
          <a:p>
            <a:r>
              <a:rPr lang="es-ES" dirty="0"/>
              <a:t>Fácil de interferir con los procesos cerebrales</a:t>
            </a:r>
            <a:endParaRPr lang="en-US" dirty="0"/>
          </a:p>
        </p:txBody>
      </p:sp>
      <p:pic>
        <p:nvPicPr>
          <p:cNvPr id="10" name="Content Placeholder 9">
            <a:extLst>
              <a:ext uri="{FF2B5EF4-FFF2-40B4-BE49-F238E27FC236}">
                <a16:creationId xmlns:a16="http://schemas.microsoft.com/office/drawing/2014/main" id="{7789296B-1794-544B-8A97-C08BA7E63343}"/>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659480" y="2921875"/>
            <a:ext cx="4160699" cy="2971433"/>
          </a:xfrm>
        </p:spPr>
      </p:pic>
      <p:cxnSp>
        <p:nvCxnSpPr>
          <p:cNvPr id="15" name="Straight Arrow Connector 14">
            <a:extLst>
              <a:ext uri="{FF2B5EF4-FFF2-40B4-BE49-F238E27FC236}">
                <a16:creationId xmlns:a16="http://schemas.microsoft.com/office/drawing/2014/main" id="{A0FEDEB7-5145-0F4E-B3FD-8D6A7111A4E9}"/>
              </a:ext>
            </a:extLst>
          </p:cNvPr>
          <p:cNvCxnSpPr>
            <a:cxnSpLocks/>
          </p:cNvCxnSpPr>
          <p:nvPr/>
        </p:nvCxnSpPr>
        <p:spPr>
          <a:xfrm>
            <a:off x="2866104" y="2921875"/>
            <a:ext cx="1057835" cy="766482"/>
          </a:xfrm>
          <a:prstGeom prst="straightConnector1">
            <a:avLst/>
          </a:prstGeom>
          <a:ln w="6985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587EB47-5D40-F540-9D9B-AB3CC71070B3}"/>
              </a:ext>
            </a:extLst>
          </p:cNvPr>
          <p:cNvCxnSpPr>
            <a:cxnSpLocks/>
          </p:cNvCxnSpPr>
          <p:nvPr/>
        </p:nvCxnSpPr>
        <p:spPr>
          <a:xfrm flipH="1" flipV="1">
            <a:off x="7217636" y="5485168"/>
            <a:ext cx="1011964" cy="621718"/>
          </a:xfrm>
          <a:prstGeom prst="straightConnector1">
            <a:avLst/>
          </a:prstGeom>
          <a:ln w="69850">
            <a:tailEnd type="triangle"/>
          </a:ln>
        </p:spPr>
        <p:style>
          <a:lnRef idx="2">
            <a:schemeClr val="accent1"/>
          </a:lnRef>
          <a:fillRef idx="0">
            <a:schemeClr val="accent1"/>
          </a:fillRef>
          <a:effectRef idx="1">
            <a:schemeClr val="accent1"/>
          </a:effectRef>
          <a:fontRef idx="minor">
            <a:schemeClr val="tx1"/>
          </a:fontRef>
        </p:style>
      </p:cxnSp>
      <p:sp>
        <p:nvSpPr>
          <p:cNvPr id="20" name="Title 1">
            <a:extLst>
              <a:ext uri="{FF2B5EF4-FFF2-40B4-BE49-F238E27FC236}">
                <a16:creationId xmlns:a16="http://schemas.microsoft.com/office/drawing/2014/main" id="{3AB3FF07-F750-5745-935C-C6E6282C2D54}"/>
              </a:ext>
            </a:extLst>
          </p:cNvPr>
          <p:cNvSpPr txBox="1">
            <a:spLocks/>
          </p:cNvSpPr>
          <p:nvPr/>
        </p:nvSpPr>
        <p:spPr>
          <a:xfrm>
            <a:off x="616682" y="872976"/>
            <a:ext cx="2513881" cy="477686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61AB"/>
                </a:solidFill>
                <a:latin typeface="+mj-lt"/>
                <a:ea typeface="+mj-ea"/>
                <a:cs typeface="+mj-cs"/>
              </a:defRPr>
            </a:lvl1pPr>
          </a:lstStyle>
          <a:p>
            <a:r>
              <a:rPr lang="es-ES" dirty="0"/>
              <a:t>Falta de sueño, hambre, estrés, etc.</a:t>
            </a:r>
            <a:endParaRPr lang="en-US" dirty="0"/>
          </a:p>
        </p:txBody>
      </p:sp>
    </p:spTree>
    <p:extLst>
      <p:ext uri="{BB962C8B-B14F-4D97-AF65-F5344CB8AC3E}">
        <p14:creationId xmlns:p14="http://schemas.microsoft.com/office/powerpoint/2010/main" val="1440064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975B7-E2A2-5204-910A-D90B1F72F258}"/>
              </a:ext>
            </a:extLst>
          </p:cNvPr>
          <p:cNvSpPr>
            <a:spLocks noGrp="1"/>
          </p:cNvSpPr>
          <p:nvPr>
            <p:ph idx="1"/>
          </p:nvPr>
        </p:nvSpPr>
        <p:spPr>
          <a:xfrm>
            <a:off x="632041" y="1312188"/>
            <a:ext cx="7941508" cy="3807056"/>
          </a:xfrm>
        </p:spPr>
        <p:txBody>
          <a:bodyPr>
            <a:normAutofit fontScale="85000" lnSpcReduction="20000"/>
          </a:bodyPr>
          <a:lstStyle/>
          <a:p>
            <a:r>
              <a:rPr lang="es-ES" sz="2800" dirty="0"/>
              <a:t>Siga observando a su hijo, reflexionar sobre sus interacciones e interpretaciones de esas interacciones y destacar las áreas de posibles trampas de pensamiento de “no quiere”</a:t>
            </a:r>
          </a:p>
          <a:p>
            <a:pPr lvl="1"/>
            <a:r>
              <a:rPr lang="es-ES" sz="2600" dirty="0"/>
              <a:t>*Pista: rastrea tus propias emociones y busca la ira y la frustración
*Pista: esté atento a las etiquetas comunes que pueden comunicar malentendidos de una dificultad de EF</a:t>
            </a:r>
          </a:p>
          <a:p>
            <a:r>
              <a:rPr lang="es-ES" sz="2800" dirty="0"/>
              <a:t>Desafíate a ti mismo y a los demás a considerar más explicaciones de "no puede" para el comportamiento, usando herramientas...</a:t>
            </a:r>
            <a:endParaRPr lang="en-US" sz="2800" dirty="0"/>
          </a:p>
        </p:txBody>
      </p:sp>
      <p:pic>
        <p:nvPicPr>
          <p:cNvPr id="4" name="Picture 3" descr="A picture containing text, sign&#10;&#10;Description automatically generated">
            <a:extLst>
              <a:ext uri="{FF2B5EF4-FFF2-40B4-BE49-F238E27FC236}">
                <a16:creationId xmlns:a16="http://schemas.microsoft.com/office/drawing/2014/main" id="{146C4A82-F17F-B459-60E4-979E5CA32A9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21305" y="4120164"/>
            <a:ext cx="513801" cy="513801"/>
          </a:xfrm>
          <a:prstGeom prst="rect">
            <a:avLst/>
          </a:prstGeom>
        </p:spPr>
      </p:pic>
      <p:sp>
        <p:nvSpPr>
          <p:cNvPr id="6" name="Freeform 14">
            <a:extLst>
              <a:ext uri="{FF2B5EF4-FFF2-40B4-BE49-F238E27FC236}">
                <a16:creationId xmlns:a16="http://schemas.microsoft.com/office/drawing/2014/main" id="{9926A08D-CE44-AAD1-DA7A-9AB1017B8118}"/>
              </a:ext>
            </a:extLst>
          </p:cNvPr>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0B006FFB-B3D7-0181-5F6B-C595F93952EB}"/>
              </a:ext>
            </a:extLst>
          </p:cNvPr>
          <p:cNvSpPr txBox="1"/>
          <p:nvPr/>
        </p:nvSpPr>
        <p:spPr>
          <a:xfrm>
            <a:off x="463638" y="160985"/>
            <a:ext cx="9106905"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a:ea typeface="+mn-ea"/>
                <a:cs typeface="+mn-cs"/>
              </a:rPr>
              <a:t>Próximos pasos</a:t>
            </a:r>
          </a:p>
        </p:txBody>
      </p:sp>
      <p:pic>
        <p:nvPicPr>
          <p:cNvPr id="5" name="Picture 4">
            <a:extLst>
              <a:ext uri="{FF2B5EF4-FFF2-40B4-BE49-F238E27FC236}">
                <a16:creationId xmlns:a16="http://schemas.microsoft.com/office/drawing/2014/main" id="{221B3D7A-DBAF-EDFB-02FE-EB157FD9A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208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CAF40DD-B1F3-9F42-B794-CE9FCDDBA8B9}"/>
              </a:ext>
            </a:extLst>
          </p:cNvPr>
          <p:cNvGraphicFramePr>
            <a:graphicFrameLocks noGrp="1"/>
          </p:cNvGraphicFramePr>
          <p:nvPr>
            <p:ph idx="1"/>
            <p:extLst>
              <p:ext uri="{D42A27DB-BD31-4B8C-83A1-F6EECF244321}">
                <p14:modId xmlns:p14="http://schemas.microsoft.com/office/powerpoint/2010/main" val="4176583245"/>
              </p:ext>
            </p:extLst>
          </p:nvPr>
        </p:nvGraphicFramePr>
        <p:xfrm>
          <a:off x="114300" y="1017921"/>
          <a:ext cx="8915400" cy="4126238"/>
        </p:xfrm>
        <a:graphic>
          <a:graphicData uri="http://schemas.openxmlformats.org/drawingml/2006/table">
            <a:tbl>
              <a:tblPr firstRow="1" bandRow="1">
                <a:tableStyleId>{21E4AEA4-8DFA-4A89-87EB-49C32662AFE0}</a:tableStyleId>
              </a:tblPr>
              <a:tblGrid>
                <a:gridCol w="1485900">
                  <a:extLst>
                    <a:ext uri="{9D8B030D-6E8A-4147-A177-3AD203B41FA5}">
                      <a16:colId xmlns:a16="http://schemas.microsoft.com/office/drawing/2014/main" val="1492919367"/>
                    </a:ext>
                  </a:extLst>
                </a:gridCol>
                <a:gridCol w="1485900">
                  <a:extLst>
                    <a:ext uri="{9D8B030D-6E8A-4147-A177-3AD203B41FA5}">
                      <a16:colId xmlns:a16="http://schemas.microsoft.com/office/drawing/2014/main" val="2180612134"/>
                    </a:ext>
                  </a:extLst>
                </a:gridCol>
                <a:gridCol w="1704014">
                  <a:extLst>
                    <a:ext uri="{9D8B030D-6E8A-4147-A177-3AD203B41FA5}">
                      <a16:colId xmlns:a16="http://schemas.microsoft.com/office/drawing/2014/main" val="2372627269"/>
                    </a:ext>
                  </a:extLst>
                </a:gridCol>
                <a:gridCol w="1267786">
                  <a:extLst>
                    <a:ext uri="{9D8B030D-6E8A-4147-A177-3AD203B41FA5}">
                      <a16:colId xmlns:a16="http://schemas.microsoft.com/office/drawing/2014/main" val="2334871234"/>
                    </a:ext>
                  </a:extLst>
                </a:gridCol>
                <a:gridCol w="1263831">
                  <a:extLst>
                    <a:ext uri="{9D8B030D-6E8A-4147-A177-3AD203B41FA5}">
                      <a16:colId xmlns:a16="http://schemas.microsoft.com/office/drawing/2014/main" val="4264285327"/>
                    </a:ext>
                  </a:extLst>
                </a:gridCol>
                <a:gridCol w="1707969">
                  <a:extLst>
                    <a:ext uri="{9D8B030D-6E8A-4147-A177-3AD203B41FA5}">
                      <a16:colId xmlns:a16="http://schemas.microsoft.com/office/drawing/2014/main" val="3149411620"/>
                    </a:ext>
                  </a:extLst>
                </a:gridCol>
              </a:tblGrid>
              <a:tr h="1413816">
                <a:tc>
                  <a:txBody>
                    <a:bodyPr/>
                    <a:lstStyle/>
                    <a:p>
                      <a:r>
                        <a:rPr lang="es-ES" sz="1400" dirty="0">
                          <a:solidFill>
                            <a:schemeClr val="tx1"/>
                          </a:solidFill>
                        </a:rPr>
                        <a:t>¿Qué exigencias o expectativas se le impusieron a mi hijo? 
</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400" dirty="0">
                          <a:solidFill>
                            <a:schemeClr val="tx1"/>
                          </a:solidFill>
                        </a:rPr>
                        <a:t>¿Qué área(s) de la función ejecutiva está involucrada en esta situación?</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400" dirty="0">
                          <a:solidFill>
                            <a:schemeClr val="tx1"/>
                          </a:solidFill>
                        </a:rPr>
                        <a:t>¿Cuáles son otros factores "determinantes” de este comportamiento?
</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400" dirty="0">
                          <a:solidFill>
                            <a:schemeClr val="tx1"/>
                          </a:solidFill>
                        </a:rPr>
                        <a:t>¿Qué hice para tratar de apoyarlos? 
</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a:solidFill>
                            <a:schemeClr val="tx1"/>
                          </a:solidFill>
                        </a:rPr>
                        <a:t>¿Ayudaron los soportes? 
</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a:solidFill>
                            <a:schemeClr val="tx1"/>
                          </a:solidFill>
                        </a:rPr>
                        <a:t>¿Qué más podría considerar hacer?</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2813127"/>
                  </a:ext>
                </a:extLst>
              </a:tr>
              <a:tr h="1356211">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86902"/>
                  </a:ext>
                </a:extLst>
              </a:tr>
              <a:tr h="1356211">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8932668"/>
                  </a:ext>
                </a:extLst>
              </a:tr>
            </a:tbl>
          </a:graphicData>
        </a:graphic>
      </p:graphicFrame>
      <p:sp>
        <p:nvSpPr>
          <p:cNvPr id="3" name="Freeform 14">
            <a:extLst>
              <a:ext uri="{FF2B5EF4-FFF2-40B4-BE49-F238E27FC236}">
                <a16:creationId xmlns:a16="http://schemas.microsoft.com/office/drawing/2014/main" id="{0BB83D1D-D779-D9C8-E1BB-2923E80FCBB0}"/>
              </a:ext>
            </a:extLst>
          </p:cNvPr>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CE3540B-DC61-9899-1B09-543557E4E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DCDF728-8B24-2998-0E1C-CD3FC135BCBA}"/>
              </a:ext>
            </a:extLst>
          </p:cNvPr>
          <p:cNvSpPr txBox="1"/>
          <p:nvPr/>
        </p:nvSpPr>
        <p:spPr>
          <a:xfrm>
            <a:off x="2288097" y="275720"/>
            <a:ext cx="4576194" cy="400110"/>
          </a:xfrm>
          <a:prstGeom prst="rect">
            <a:avLst/>
          </a:prstGeom>
          <a:noFill/>
        </p:spPr>
        <p:txBody>
          <a:bodyPr wrap="square">
            <a:spAutoFit/>
          </a:bodyPr>
          <a:lstStyle/>
          <a:p>
            <a:r>
              <a:rPr lang="en-US" sz="2000" dirty="0"/>
              <a:t>OBSERVAR y COMPRENDER</a:t>
            </a:r>
          </a:p>
        </p:txBody>
      </p:sp>
    </p:spTree>
    <p:extLst>
      <p:ext uri="{BB962C8B-B14F-4D97-AF65-F5344CB8AC3E}">
        <p14:creationId xmlns:p14="http://schemas.microsoft.com/office/powerpoint/2010/main" val="1408721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975B7-E2A2-5204-910A-D90B1F72F258}"/>
              </a:ext>
            </a:extLst>
          </p:cNvPr>
          <p:cNvSpPr>
            <a:spLocks noGrp="1"/>
          </p:cNvSpPr>
          <p:nvPr>
            <p:ph idx="1"/>
          </p:nvPr>
        </p:nvSpPr>
        <p:spPr>
          <a:xfrm>
            <a:off x="573318" y="1073831"/>
            <a:ext cx="7662441" cy="1925962"/>
          </a:xfrm>
        </p:spPr>
        <p:txBody>
          <a:bodyPr>
            <a:normAutofit fontScale="70000" lnSpcReduction="20000"/>
          </a:bodyPr>
          <a:lstStyle/>
          <a:p>
            <a:pPr marL="342900" indent="-342900"/>
            <a:r>
              <a:rPr lang="es-ES" sz="2800" dirty="0"/>
              <a:t>Divida las tareas complejas en pasos más pequeños y discretos (lo que se conoce como completar un análisis de tareas) y observe al niño completando la tarea
Puede iluminar dónde y por qué se producen problemas con una tarea, posiblemente debido a una dificultad de EF
Ejemplos:</a:t>
            </a:r>
            <a:endParaRPr lang="en-US" sz="2800" dirty="0"/>
          </a:p>
        </p:txBody>
      </p:sp>
      <p:sp>
        <p:nvSpPr>
          <p:cNvPr id="6" name="Freeform 14">
            <a:extLst>
              <a:ext uri="{FF2B5EF4-FFF2-40B4-BE49-F238E27FC236}">
                <a16:creationId xmlns:a16="http://schemas.microsoft.com/office/drawing/2014/main" id="{9926A08D-CE44-AAD1-DA7A-9AB1017B8118}"/>
              </a:ext>
            </a:extLst>
          </p:cNvPr>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0B006FFB-B3D7-0181-5F6B-C595F93952EB}"/>
              </a:ext>
            </a:extLst>
          </p:cNvPr>
          <p:cNvSpPr txBox="1"/>
          <p:nvPr/>
        </p:nvSpPr>
        <p:spPr>
          <a:xfrm>
            <a:off x="463638" y="160985"/>
            <a:ext cx="9106905"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a:ea typeface="+mn-ea"/>
                <a:cs typeface="+mn-cs"/>
              </a:rPr>
              <a:t>Próximos pasos (ejemplo)</a:t>
            </a:r>
          </a:p>
        </p:txBody>
      </p:sp>
      <p:pic>
        <p:nvPicPr>
          <p:cNvPr id="5" name="Picture 4">
            <a:extLst>
              <a:ext uri="{FF2B5EF4-FFF2-40B4-BE49-F238E27FC236}">
                <a16:creationId xmlns:a16="http://schemas.microsoft.com/office/drawing/2014/main" id="{221B3D7A-DBAF-EDFB-02FE-EB157FD9A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0CB6633-CE22-CA35-985C-09D3C9951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140" y="3159292"/>
            <a:ext cx="2853289" cy="36987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C43C301-3376-3A4A-B7D1-F1E3A75B809C}"/>
              </a:ext>
            </a:extLst>
          </p:cNvPr>
          <p:cNvSpPr txBox="1"/>
          <p:nvPr/>
        </p:nvSpPr>
        <p:spPr>
          <a:xfrm>
            <a:off x="4595234" y="2931118"/>
            <a:ext cx="4785918" cy="2585323"/>
          </a:xfrm>
          <a:prstGeom prst="rect">
            <a:avLst/>
          </a:prstGeom>
          <a:noFill/>
        </p:spPr>
        <p:txBody>
          <a:bodyPr wrap="square">
            <a:spAutoFit/>
          </a:bodyPr>
          <a:lstStyle/>
          <a:p>
            <a:r>
              <a:rPr lang="es-ES" b="1" dirty="0"/>
              <a:t>Lavar la ropa:</a:t>
            </a:r>
          </a:p>
          <a:p>
            <a:pPr marL="285750" indent="-285750">
              <a:buFont typeface="Arial" panose="020B0604020202020204" pitchFamily="34" charset="0"/>
              <a:buChar char="•"/>
            </a:pPr>
            <a:r>
              <a:rPr lang="es-ES" dirty="0"/>
              <a:t>Saca la ropa sucia del cesto
Separe en 2 pilas: 1 para colores oscuros (negro, azul oscuro, rojo) y 1 para colores claros (blanco, rosa claro, azul claro)
Lleva una pila a la lavadora
Gire el dial para elegir el ciclo de lavado y la temperatura del agua
.....</a:t>
            </a:r>
            <a:r>
              <a:rPr lang="es-ES" dirty="0" err="1"/>
              <a:t>etc</a:t>
            </a:r>
            <a:endParaRPr lang="en-US" dirty="0"/>
          </a:p>
        </p:txBody>
      </p:sp>
    </p:spTree>
    <p:extLst>
      <p:ext uri="{BB962C8B-B14F-4D97-AF65-F5344CB8AC3E}">
        <p14:creationId xmlns:p14="http://schemas.microsoft.com/office/powerpoint/2010/main" val="1633995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3638" y="160985"/>
            <a:ext cx="9106905" cy="584775"/>
          </a:xfrm>
          <a:prstGeom prst="rect">
            <a:avLst/>
          </a:prstGeom>
          <a:noFill/>
          <a:ln>
            <a:noFill/>
          </a:ln>
        </p:spPr>
        <p:txBody>
          <a:bodyPr wrap="square" rtlCol="0">
            <a:spAutoFit/>
          </a:bodyPr>
          <a:lstStyle/>
          <a:p>
            <a:pPr algn="ctr"/>
            <a:r>
              <a:rPr lang="es-ES" sz="3200" dirty="0"/>
              <a:t>El funcionamiento ejecutivo </a:t>
            </a:r>
          </a:p>
        </p:txBody>
      </p:sp>
      <p:sp>
        <p:nvSpPr>
          <p:cNvPr id="8" name="TextBox 7"/>
          <p:cNvSpPr txBox="1"/>
          <p:nvPr/>
        </p:nvSpPr>
        <p:spPr>
          <a:xfrm>
            <a:off x="463638" y="1859340"/>
            <a:ext cx="8610600" cy="2554545"/>
          </a:xfrm>
          <a:prstGeom prst="rect">
            <a:avLst/>
          </a:prstGeom>
          <a:noFill/>
        </p:spPr>
        <p:txBody>
          <a:bodyPr wrap="square" rtlCol="0">
            <a:spAutoFit/>
          </a:bodyPr>
          <a:lstStyle/>
          <a:p>
            <a:pPr algn="ctr"/>
            <a:r>
              <a:rPr lang="es-ES" sz="3200" dirty="0"/>
              <a:t>¿Reacciones?</a:t>
            </a:r>
          </a:p>
          <a:p>
            <a:pPr algn="ctr"/>
            <a:endParaRPr lang="es-ES" sz="3200" dirty="0"/>
          </a:p>
          <a:p>
            <a:pPr algn="ctr"/>
            <a:r>
              <a:rPr lang="es-ES" sz="3200" dirty="0"/>
              <a:t>¿Algunos ejemplos de ustedes?</a:t>
            </a:r>
          </a:p>
          <a:p>
            <a:endParaRPr lang="es-ES" sz="3200" dirty="0"/>
          </a:p>
          <a:p>
            <a:pPr algn="ctr"/>
            <a:r>
              <a:rPr lang="es-ES" sz="3200" dirty="0"/>
              <a:t>¿Preguntas?</a:t>
            </a:r>
          </a:p>
        </p:txBody>
      </p:sp>
      <p:sp>
        <p:nvSpPr>
          <p:cNvPr id="13" name="Rectangle 12"/>
          <p:cNvSpPr/>
          <p:nvPr/>
        </p:nvSpPr>
        <p:spPr>
          <a:xfrm>
            <a:off x="152400" y="928729"/>
            <a:ext cx="8825782" cy="5776871"/>
          </a:xfrm>
          <a:prstGeom prst="rect">
            <a:avLst/>
          </a:prstGeom>
          <a:noFill/>
          <a:ln w="28575">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18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dirty="0">
              <a:ln>
                <a:noFill/>
              </a:ln>
              <a:solidFill>
                <a:sysClr val="windowText" lastClr="000000"/>
              </a:solidFill>
              <a:effectLst/>
              <a:uLnTx/>
              <a:uFillTx/>
            </a:endParaRP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6015" y="160047"/>
            <a:ext cx="8456085" cy="584775"/>
          </a:xfrm>
          <a:prstGeom prst="rect">
            <a:avLst/>
          </a:prstGeom>
          <a:noFill/>
          <a:ln>
            <a:noFill/>
          </a:ln>
        </p:spPr>
        <p:txBody>
          <a:bodyPr wrap="square" rtlCol="0">
            <a:spAutoFit/>
          </a:bodyPr>
          <a:lstStyle/>
          <a:p>
            <a:pPr algn="ctr"/>
            <a:r>
              <a:rPr lang="es-ES" sz="3100" dirty="0"/>
              <a:t>Resumen de sesión 1</a:t>
            </a:r>
          </a:p>
        </p:txBody>
      </p:sp>
      <p:sp>
        <p:nvSpPr>
          <p:cNvPr id="8" name="TextBox 7"/>
          <p:cNvSpPr txBox="1"/>
          <p:nvPr/>
        </p:nvSpPr>
        <p:spPr>
          <a:xfrm>
            <a:off x="457200" y="990600"/>
            <a:ext cx="8458200" cy="3785652"/>
          </a:xfrm>
          <a:prstGeom prst="rect">
            <a:avLst/>
          </a:prstGeom>
          <a:noFill/>
        </p:spPr>
        <p:txBody>
          <a:bodyPr wrap="square" rtlCol="0">
            <a:spAutoFit/>
          </a:bodyPr>
          <a:lstStyle/>
          <a:p>
            <a:r>
              <a:rPr lang="es-ES" sz="2400" dirty="0">
                <a:solidFill>
                  <a:srgbClr val="000000"/>
                </a:solidFill>
              </a:rPr>
              <a:t>Funciones ejecutivas- habilidades cerebrales que nos permiten pensar con flexibilidad, adaptarse a cambios, fijarse metas, etc. </a:t>
            </a:r>
            <a:endParaRPr lang="es-ES" sz="2400" dirty="0"/>
          </a:p>
          <a:p>
            <a:endParaRPr lang="es-ES" sz="2400" dirty="0">
              <a:solidFill>
                <a:srgbClr val="000000"/>
              </a:solidFill>
            </a:endParaRPr>
          </a:p>
          <a:p>
            <a:r>
              <a:rPr lang="es-ES" sz="2400" dirty="0">
                <a:solidFill>
                  <a:srgbClr val="000000"/>
                </a:solidFill>
              </a:rPr>
              <a:t>Cuando luchamos con estas áreas, a menudo ponemos etiquetas injustas</a:t>
            </a:r>
          </a:p>
          <a:p>
            <a:r>
              <a:rPr lang="es-ES" sz="2400" dirty="0">
                <a:solidFill>
                  <a:srgbClr val="000000"/>
                </a:solidFill>
              </a:rPr>
              <a:t>	P.ej., perezoso, desafiante, volátil </a:t>
            </a:r>
          </a:p>
          <a:p>
            <a:endParaRPr lang="es-ES" sz="2400" dirty="0">
              <a:solidFill>
                <a:srgbClr val="000000"/>
              </a:solidFill>
            </a:endParaRPr>
          </a:p>
          <a:p>
            <a:r>
              <a:rPr lang="es-ES" sz="2400" dirty="0">
                <a:solidFill>
                  <a:srgbClr val="000000"/>
                </a:solidFill>
              </a:rPr>
              <a:t>Un primer paso importante es identificar los signos de abrumador y tratar de prevenirlo</a:t>
            </a:r>
          </a:p>
          <a:p>
            <a:endParaRPr lang="es-ES" sz="2400" dirty="0">
              <a:solidFill>
                <a:srgbClr val="000000"/>
              </a:solidFill>
            </a:endParaRPr>
          </a:p>
        </p:txBody>
      </p:sp>
      <p:pic>
        <p:nvPicPr>
          <p:cNvPr id="3" name="Picture 2">
            <a:extLst>
              <a:ext uri="{FF2B5EF4-FFF2-40B4-BE49-F238E27FC236}">
                <a16:creationId xmlns:a16="http://schemas.microsoft.com/office/drawing/2014/main" id="{FBC440C4-92F7-E7D4-042B-DD61596ACBF7}"/>
              </a:ext>
            </a:extLst>
          </p:cNvPr>
          <p:cNvPicPr>
            <a:picLocks noChangeAspect="1"/>
          </p:cNvPicPr>
          <p:nvPr/>
        </p:nvPicPr>
        <p:blipFill>
          <a:blip r:embed="rId4"/>
          <a:stretch>
            <a:fillRect/>
          </a:stretch>
        </p:blipFill>
        <p:spPr>
          <a:xfrm>
            <a:off x="3834407" y="4326228"/>
            <a:ext cx="4595217" cy="2371725"/>
          </a:xfrm>
          <a:prstGeom prst="rect">
            <a:avLst/>
          </a:prstGeom>
        </p:spPr>
      </p:pic>
    </p:spTree>
    <p:extLst>
      <p:ext uri="{BB962C8B-B14F-4D97-AF65-F5344CB8AC3E}">
        <p14:creationId xmlns:p14="http://schemas.microsoft.com/office/powerpoint/2010/main" val="77172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6015" y="160047"/>
            <a:ext cx="8456085"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100" b="0" i="0" u="none" strike="noStrike" kern="1200" cap="none" spc="0" normalizeH="0" baseline="0" noProof="0" dirty="0">
                <a:ln>
                  <a:noFill/>
                </a:ln>
                <a:solidFill>
                  <a:prstClr val="black"/>
                </a:solidFill>
                <a:effectLst/>
                <a:uLnTx/>
                <a:uFillTx/>
                <a:latin typeface="Calibri"/>
                <a:ea typeface="+mn-ea"/>
                <a:cs typeface="+mn-cs"/>
              </a:rPr>
              <a:t>Esta Semana</a:t>
            </a:r>
          </a:p>
        </p:txBody>
      </p:sp>
      <p:sp>
        <p:nvSpPr>
          <p:cNvPr id="8" name="TextBox 7"/>
          <p:cNvSpPr txBox="1"/>
          <p:nvPr/>
        </p:nvSpPr>
        <p:spPr>
          <a:xfrm>
            <a:off x="457200" y="990600"/>
            <a:ext cx="8458200" cy="5324535"/>
          </a:xfrm>
          <a:prstGeom prst="rect">
            <a:avLst/>
          </a:prstGeom>
          <a:noFill/>
        </p:spPr>
        <p:txBody>
          <a:bodyPr wrap="square" rtlCol="0">
            <a:spAutoFit/>
          </a:bodyPr>
          <a:lstStyle/>
          <a:p>
            <a:pPr lvl="0" defTabSz="914400"/>
            <a:r>
              <a:rPr kumimoji="0" lang="es-ES" sz="2000" b="0" i="0" u="none" strike="noStrike" kern="1200" cap="none" spc="0" normalizeH="0" baseline="0" noProof="0" dirty="0">
                <a:ln>
                  <a:noFill/>
                </a:ln>
                <a:solidFill>
                  <a:srgbClr val="000000"/>
                </a:solidFill>
                <a:effectLst/>
                <a:uLnTx/>
                <a:uFillTx/>
                <a:latin typeface="Calibri"/>
              </a:rPr>
              <a:t>Si su hijo está en el grupo en persona, esta semana </a:t>
            </a:r>
            <a:r>
              <a:rPr lang="es-ES" sz="2000" dirty="0">
                <a:solidFill>
                  <a:srgbClr val="000000"/>
                </a:solidFill>
              </a:rPr>
              <a:t>hablará sobre estrategias de afrontamiento cuando está molesto y aprenderá lo que significa ser flexible con su mente</a:t>
            </a:r>
          </a:p>
          <a:p>
            <a:pPr lvl="0" defTabSz="914400"/>
            <a:endParaRPr kumimoji="0" lang="es-ES" sz="2000" b="0" i="0" u="none" strike="noStrike" kern="1200" cap="none" spc="0" normalizeH="0" baseline="0" noProof="0" dirty="0">
              <a:ln>
                <a:noFill/>
              </a:ln>
              <a:solidFill>
                <a:srgbClr val="000000"/>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Calibri"/>
              </a:rPr>
              <a:t>Para ustedes:</a:t>
            </a:r>
          </a:p>
          <a:p>
            <a:pPr marL="342900" indent="-342900">
              <a:buFont typeface="Arial" panose="020B0604020202020204" pitchFamily="34" charset="0"/>
              <a:buChar char="•"/>
            </a:pPr>
            <a:r>
              <a:rPr lang="es-ES" sz="2000" dirty="0">
                <a:solidFill>
                  <a:srgbClr val="000000"/>
                </a:solidFill>
              </a:rPr>
              <a:t>Piense en los desafíos que su hijo podría tener que son cosas que no pueden hacer, en vez de no quieren</a:t>
            </a:r>
          </a:p>
          <a:p>
            <a:pPr marL="342900" indent="-342900">
              <a:buFont typeface="Arial" panose="020B0604020202020204" pitchFamily="34" charset="0"/>
              <a:buChar char="•"/>
            </a:pPr>
            <a:endParaRPr lang="es-ES" sz="2000" dirty="0">
              <a:solidFill>
                <a:srgbClr val="000000"/>
              </a:solidFill>
            </a:endParaRPr>
          </a:p>
          <a:p>
            <a:pPr marL="342900" indent="-342900">
              <a:buFont typeface="Arial" panose="020B0604020202020204" pitchFamily="34" charset="0"/>
              <a:buChar char="•"/>
            </a:pPr>
            <a:r>
              <a:rPr lang="es-ES" sz="2000" dirty="0">
                <a:solidFill>
                  <a:srgbClr val="000000"/>
                </a:solidFill>
              </a:rPr>
              <a:t>Preste atención a las etiquetas (perezoso, descuidado, etc.) que usted y otras personas aplican a su hijo que podrían representar áreas de lucha de FE/ situaciones de “no puede”</a:t>
            </a:r>
          </a:p>
          <a:p>
            <a:pPr marL="800100" lvl="1" indent="-342900">
              <a:buFont typeface="Arial" panose="020B0604020202020204" pitchFamily="34" charset="0"/>
              <a:buChar char="•"/>
            </a:pPr>
            <a:r>
              <a:rPr lang="es-ES" sz="2000" dirty="0">
                <a:solidFill>
                  <a:srgbClr val="000000"/>
                </a:solidFill>
              </a:rPr>
              <a:t>y cómo podría intentar reformularlos</a:t>
            </a:r>
          </a:p>
          <a:p>
            <a:pPr marL="342900" indent="-342900">
              <a:buFont typeface="Arial" panose="020B0604020202020204" pitchFamily="34" charset="0"/>
              <a:buChar char="•"/>
            </a:pPr>
            <a:endParaRPr lang="es-ES" sz="2000" dirty="0">
              <a:solidFill>
                <a:srgbClr val="000000"/>
              </a:solidFill>
            </a:endParaRPr>
          </a:p>
          <a:p>
            <a:pPr marL="342900" indent="-342900">
              <a:buFont typeface="Arial" panose="020B0604020202020204" pitchFamily="34" charset="0"/>
              <a:buChar char="•"/>
            </a:pPr>
            <a:r>
              <a:rPr lang="es-ES" sz="2000" dirty="0">
                <a:solidFill>
                  <a:srgbClr val="000000"/>
                </a:solidFill>
              </a:rPr>
              <a:t>Ayude a su hijo a aprender lo que puede decir para comunicarse cuando está teniendo dificultades y necesita apoyo</a:t>
            </a:r>
          </a:p>
          <a:p>
            <a:pPr marL="342900" indent="-342900">
              <a:buFont typeface="Arial" panose="020B0604020202020204" pitchFamily="34" charset="0"/>
              <a:buChar char="•"/>
            </a:pPr>
            <a:endParaRPr lang="es-ES" sz="2000" dirty="0">
              <a:solidFill>
                <a:srgbClr val="000000"/>
              </a:solidFill>
            </a:endParaRPr>
          </a:p>
          <a:p>
            <a:pPr marL="342900" indent="-342900">
              <a:buFont typeface="Arial" panose="020B0604020202020204" pitchFamily="34" charset="0"/>
              <a:buChar char="•"/>
            </a:pPr>
            <a:r>
              <a:rPr lang="es-ES" sz="2000" dirty="0">
                <a:solidFill>
                  <a:srgbClr val="000000"/>
                </a:solidFill>
              </a:rPr>
              <a:t>Mirar el video de YouTube “No puede o no quiere”</a:t>
            </a:r>
            <a:endParaRPr kumimoji="0" lang="es-ES" sz="2000" b="0" i="0" u="none" strike="noStrike" kern="120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115409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dirty="0">
              <a:ln>
                <a:noFill/>
              </a:ln>
              <a:solidFill>
                <a:sysClr val="windowText" lastClr="000000"/>
              </a:solidFill>
              <a:effectLst/>
              <a:uLnTx/>
              <a:uFillTx/>
            </a:endParaRP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6015" y="160047"/>
            <a:ext cx="8456085" cy="584775"/>
          </a:xfrm>
          <a:prstGeom prst="rect">
            <a:avLst/>
          </a:prstGeom>
          <a:noFill/>
          <a:ln>
            <a:noFill/>
          </a:ln>
        </p:spPr>
        <p:txBody>
          <a:bodyPr wrap="square" rtlCol="0">
            <a:spAutoFit/>
          </a:bodyPr>
          <a:lstStyle/>
          <a:p>
            <a:pPr algn="ctr"/>
            <a:r>
              <a:rPr lang="es-ES" sz="3100" dirty="0"/>
              <a:t>La Semana Pasada</a:t>
            </a:r>
          </a:p>
        </p:txBody>
      </p:sp>
      <p:sp>
        <p:nvSpPr>
          <p:cNvPr id="8" name="TextBox 7"/>
          <p:cNvSpPr txBox="1"/>
          <p:nvPr/>
        </p:nvSpPr>
        <p:spPr>
          <a:xfrm>
            <a:off x="457200" y="990600"/>
            <a:ext cx="8458200" cy="5262979"/>
          </a:xfrm>
          <a:prstGeom prst="rect">
            <a:avLst/>
          </a:prstGeom>
          <a:noFill/>
        </p:spPr>
        <p:txBody>
          <a:bodyPr wrap="square" rtlCol="0">
            <a:spAutoFit/>
          </a:bodyPr>
          <a:lstStyle/>
          <a:p>
            <a:r>
              <a:rPr lang="es-ES" sz="2400" dirty="0">
                <a:solidFill>
                  <a:srgbClr val="000000"/>
                </a:solidFill>
              </a:rPr>
              <a:t>Las sugerencias para la semana pasada fueron:</a:t>
            </a:r>
          </a:p>
          <a:p>
            <a:endParaRPr lang="es-ES" sz="2400" dirty="0">
              <a:solidFill>
                <a:srgbClr val="000000"/>
              </a:solidFill>
            </a:endParaRPr>
          </a:p>
          <a:p>
            <a:pPr marL="342900" indent="-342900">
              <a:buFont typeface="Arial" panose="020B0604020202020204" pitchFamily="34" charset="0"/>
              <a:buChar char="•"/>
            </a:pPr>
            <a:r>
              <a:rPr lang="es-ES" sz="2400" dirty="0">
                <a:solidFill>
                  <a:srgbClr val="000000"/>
                </a:solidFill>
              </a:rPr>
              <a:t>Pensar en cómo surgen los desafíos de FE de su hijo en la vida cotidiana</a:t>
            </a:r>
          </a:p>
          <a:p>
            <a:pPr marL="342900" indent="-342900">
              <a:buFont typeface="Arial" panose="020B0604020202020204" pitchFamily="34" charset="0"/>
              <a:buChar char="•"/>
            </a:pPr>
            <a:endParaRPr lang="es-ES" sz="2400" dirty="0">
              <a:solidFill>
                <a:srgbClr val="000000"/>
              </a:solidFill>
            </a:endParaRPr>
          </a:p>
          <a:p>
            <a:pPr marL="342900" indent="-342900">
              <a:buFont typeface="Arial" panose="020B0604020202020204" pitchFamily="34" charset="0"/>
              <a:buChar char="•"/>
            </a:pPr>
            <a:r>
              <a:rPr lang="es-ES" sz="2400" dirty="0">
                <a:solidFill>
                  <a:srgbClr val="000000"/>
                </a:solidFill>
              </a:rPr>
              <a:t>Empezar a identificar cuando su hijo se siente abrumado</a:t>
            </a:r>
          </a:p>
          <a:p>
            <a:pPr marL="342900" indent="-342900">
              <a:buFont typeface="Arial" panose="020B0604020202020204" pitchFamily="34" charset="0"/>
              <a:buChar char="•"/>
            </a:pPr>
            <a:endParaRPr lang="es-ES" sz="2400" dirty="0">
              <a:solidFill>
                <a:srgbClr val="000000"/>
              </a:solidFill>
            </a:endParaRPr>
          </a:p>
          <a:p>
            <a:pPr marL="342900" indent="-342900">
              <a:buFont typeface="Arial" panose="020B0604020202020204" pitchFamily="34" charset="0"/>
              <a:buChar char="•"/>
            </a:pPr>
            <a:r>
              <a:rPr lang="es-ES" sz="2400" dirty="0">
                <a:solidFill>
                  <a:srgbClr val="000000"/>
                </a:solidFill>
              </a:rPr>
              <a:t>Mirar los videos de </a:t>
            </a:r>
            <a:r>
              <a:rPr lang="es-ES" sz="2400" dirty="0" err="1">
                <a:solidFill>
                  <a:srgbClr val="000000"/>
                </a:solidFill>
              </a:rPr>
              <a:t>Youtube</a:t>
            </a:r>
            <a:r>
              <a:rPr lang="es-ES" sz="2400" dirty="0">
                <a:solidFill>
                  <a:srgbClr val="000000"/>
                </a:solidFill>
              </a:rPr>
              <a:t> “Entender </a:t>
            </a:r>
            <a:r>
              <a:rPr lang="es-ES" sz="2400" dirty="0" err="1">
                <a:solidFill>
                  <a:srgbClr val="000000"/>
                </a:solidFill>
              </a:rPr>
              <a:t>Funcionmaniento</a:t>
            </a:r>
            <a:r>
              <a:rPr lang="es-ES" sz="2400" dirty="0">
                <a:solidFill>
                  <a:srgbClr val="000000"/>
                </a:solidFill>
              </a:rPr>
              <a:t> Ejecutivo” y  “Prevenir la Sobrecarga”</a:t>
            </a:r>
          </a:p>
          <a:p>
            <a:endParaRPr lang="es-ES" sz="2400" dirty="0">
              <a:solidFill>
                <a:srgbClr val="000000"/>
              </a:solidFill>
            </a:endParaRPr>
          </a:p>
          <a:p>
            <a:endParaRPr lang="es-ES" sz="2400" dirty="0">
              <a:solidFill>
                <a:srgbClr val="000000"/>
              </a:solidFill>
            </a:endParaRPr>
          </a:p>
          <a:p>
            <a:r>
              <a:rPr lang="es-ES" sz="2400" dirty="0">
                <a:solidFill>
                  <a:srgbClr val="000000"/>
                </a:solidFill>
              </a:rPr>
              <a:t>¿Alguien pudo probarlas? ¿Cómo le fue?</a:t>
            </a:r>
          </a:p>
          <a:p>
            <a:endParaRPr lang="es-ES" sz="2400" dirty="0">
              <a:solidFill>
                <a:srgbClr val="000000"/>
              </a:solidFill>
            </a:endParaRPr>
          </a:p>
          <a:p>
            <a:endParaRPr lang="es-ES" sz="2400" dirty="0">
              <a:solidFill>
                <a:srgbClr val="000000"/>
              </a:solidFill>
            </a:endParaRPr>
          </a:p>
        </p:txBody>
      </p:sp>
    </p:spTree>
    <p:extLst>
      <p:ext uri="{BB962C8B-B14F-4D97-AF65-F5344CB8AC3E}">
        <p14:creationId xmlns:p14="http://schemas.microsoft.com/office/powerpoint/2010/main" val="16564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4">
            <a:extLst>
              <a:ext uri="{FF2B5EF4-FFF2-40B4-BE49-F238E27FC236}">
                <a16:creationId xmlns:a16="http://schemas.microsoft.com/office/drawing/2014/main" id="{5E2C5BE6-2E4A-D349-BC91-8FB6968AD4DE}"/>
              </a:ext>
            </a:extLst>
          </p:cNvPr>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dirty="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F3C77618-FD33-4E23-8B98-435ACD6C9995}"/>
              </a:ext>
            </a:extLst>
          </p:cNvPr>
          <p:cNvSpPr>
            <a:spLocks noGrp="1"/>
          </p:cNvSpPr>
          <p:nvPr>
            <p:ph type="title"/>
          </p:nvPr>
        </p:nvSpPr>
        <p:spPr>
          <a:xfrm>
            <a:off x="990600" y="0"/>
            <a:ext cx="7805057" cy="885755"/>
          </a:xfrm>
        </p:spPr>
        <p:txBody>
          <a:bodyPr>
            <a:normAutofit/>
          </a:bodyPr>
          <a:lstStyle/>
          <a:p>
            <a:r>
              <a:rPr lang="es-ES" sz="4000" dirty="0"/>
              <a:t>Resumen de los temas semanales</a:t>
            </a:r>
            <a:endParaRPr lang="en-US" sz="4000" dirty="0"/>
          </a:p>
        </p:txBody>
      </p:sp>
      <p:sp>
        <p:nvSpPr>
          <p:cNvPr id="6" name="Content Placeholder 2">
            <a:extLst>
              <a:ext uri="{FF2B5EF4-FFF2-40B4-BE49-F238E27FC236}">
                <a16:creationId xmlns:a16="http://schemas.microsoft.com/office/drawing/2014/main" id="{31C3195C-21F8-95EA-B75F-7C3B4376AC1D}"/>
              </a:ext>
            </a:extLst>
          </p:cNvPr>
          <p:cNvSpPr txBox="1">
            <a:spLocks/>
          </p:cNvSpPr>
          <p:nvPr/>
        </p:nvSpPr>
        <p:spPr>
          <a:xfrm>
            <a:off x="849841" y="1038156"/>
            <a:ext cx="3898328" cy="560632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buNone/>
            </a:pPr>
            <a:r>
              <a:rPr lang="es-ES" sz="2000" b="1" u="sng" dirty="0">
                <a:solidFill>
                  <a:schemeClr val="tx1"/>
                </a:solidFill>
              </a:rPr>
              <a:t>Sesión 1: 
</a:t>
            </a:r>
            <a:r>
              <a:rPr lang="es-ES" sz="2000" dirty="0">
                <a:solidFill>
                  <a:schemeClr val="tx1"/>
                </a:solidFill>
              </a:rPr>
              <a:t>Presentaciones y descripción general de la función ejecutiva</a:t>
            </a:r>
          </a:p>
          <a:p>
            <a:pPr marL="0" indent="0">
              <a:lnSpc>
                <a:spcPct val="150000"/>
              </a:lnSpc>
              <a:buNone/>
            </a:pPr>
            <a:r>
              <a:rPr lang="es-ES" sz="2000" b="1" u="sng" dirty="0">
                <a:solidFill>
                  <a:schemeClr val="tx1"/>
                </a:solidFill>
              </a:rPr>
              <a:t>Sesión 2: </a:t>
            </a:r>
          </a:p>
          <a:p>
            <a:pPr marL="0" indent="0">
              <a:lnSpc>
                <a:spcPct val="150000"/>
              </a:lnSpc>
              <a:buNone/>
            </a:pPr>
            <a:r>
              <a:rPr lang="es-ES" sz="2000" dirty="0">
                <a:solidFill>
                  <a:schemeClr val="tx1"/>
                </a:solidFill>
              </a:rPr>
              <a:t>No puede vs. No quiere
</a:t>
            </a:r>
            <a:r>
              <a:rPr lang="es-ES" sz="2000" b="1" u="sng" dirty="0">
                <a:solidFill>
                  <a:schemeClr val="tx1"/>
                </a:solidFill>
              </a:rPr>
              <a:t>Sesión 3: </a:t>
            </a:r>
          </a:p>
          <a:p>
            <a:pPr marL="0" indent="0">
              <a:lnSpc>
                <a:spcPct val="150000"/>
              </a:lnSpc>
              <a:buNone/>
            </a:pPr>
            <a:r>
              <a:rPr lang="es-ES" sz="2000" dirty="0">
                <a:solidFill>
                  <a:schemeClr val="tx1"/>
                </a:solidFill>
              </a:rPr>
              <a:t>Las adaptaciones/ acomodaciones </a:t>
            </a:r>
          </a:p>
          <a:p>
            <a:pPr marL="0" indent="0">
              <a:lnSpc>
                <a:spcPct val="150000"/>
              </a:lnSpc>
              <a:buNone/>
            </a:pPr>
            <a:r>
              <a:rPr lang="es-ES" sz="2000" b="1" u="sng" dirty="0">
                <a:solidFill>
                  <a:schemeClr val="tx1"/>
                </a:solidFill>
              </a:rPr>
              <a:t>Sesión 4: </a:t>
            </a:r>
          </a:p>
          <a:p>
            <a:pPr marL="0" indent="0">
              <a:lnSpc>
                <a:spcPct val="150000"/>
              </a:lnSpc>
              <a:buNone/>
            </a:pPr>
            <a:r>
              <a:rPr lang="es-ES" sz="2000" dirty="0">
                <a:solidFill>
                  <a:schemeClr val="tx1"/>
                </a:solidFill>
              </a:rPr>
              <a:t>Vocabulario para apoyar la flexibilidad</a:t>
            </a:r>
            <a:endParaRPr lang="en-US" sz="1800" dirty="0">
              <a:solidFill>
                <a:schemeClr val="tx1"/>
              </a:solidFill>
            </a:endParaRPr>
          </a:p>
        </p:txBody>
      </p:sp>
      <p:sp>
        <p:nvSpPr>
          <p:cNvPr id="4" name="Star: 5 Points 3">
            <a:extLst>
              <a:ext uri="{FF2B5EF4-FFF2-40B4-BE49-F238E27FC236}">
                <a16:creationId xmlns:a16="http://schemas.microsoft.com/office/drawing/2014/main" id="{94C8F12D-1E2A-1068-C84A-C83F2B1A9208}"/>
              </a:ext>
            </a:extLst>
          </p:cNvPr>
          <p:cNvSpPr/>
          <p:nvPr/>
        </p:nvSpPr>
        <p:spPr>
          <a:xfrm>
            <a:off x="58456" y="3134226"/>
            <a:ext cx="770021" cy="5895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51DA37-731D-F42B-D9B4-4F6023038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7F8EC210-6AB3-759D-7117-4F65F3ADECCA}"/>
              </a:ext>
            </a:extLst>
          </p:cNvPr>
          <p:cNvSpPr txBox="1">
            <a:spLocks/>
          </p:cNvSpPr>
          <p:nvPr/>
        </p:nvSpPr>
        <p:spPr>
          <a:xfrm>
            <a:off x="5090668" y="997124"/>
            <a:ext cx="3994876" cy="560632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50000"/>
              </a:lnSpc>
              <a:buNone/>
            </a:pPr>
            <a:r>
              <a:rPr lang="es-ES" sz="2000" b="1" u="sng" dirty="0">
                <a:solidFill>
                  <a:schemeClr val="tx1"/>
                </a:solidFill>
              </a:rPr>
              <a:t>Sesión 5: 
</a:t>
            </a:r>
            <a:r>
              <a:rPr lang="es-ES" sz="2000" dirty="0">
                <a:solidFill>
                  <a:schemeClr val="tx1"/>
                </a:solidFill>
              </a:rPr>
              <a:t>Identificando los sentimientos</a:t>
            </a:r>
          </a:p>
          <a:p>
            <a:pPr marL="0" indent="0">
              <a:lnSpc>
                <a:spcPct val="150000"/>
              </a:lnSpc>
              <a:buNone/>
            </a:pPr>
            <a:r>
              <a:rPr lang="es-ES" sz="2000" b="1" u="sng" dirty="0">
                <a:solidFill>
                  <a:schemeClr val="tx1"/>
                </a:solidFill>
              </a:rPr>
              <a:t>Sesión 6: </a:t>
            </a:r>
          </a:p>
          <a:p>
            <a:pPr marL="0" indent="0">
              <a:lnSpc>
                <a:spcPct val="150000"/>
              </a:lnSpc>
              <a:buNone/>
            </a:pPr>
            <a:r>
              <a:rPr lang="es-ES" sz="2000" dirty="0">
                <a:solidFill>
                  <a:schemeClr val="tx1"/>
                </a:solidFill>
              </a:rPr>
              <a:t>Estrategias de afrontamiento
</a:t>
            </a:r>
            <a:r>
              <a:rPr lang="es-ES" sz="2000" b="1" u="sng" dirty="0">
                <a:solidFill>
                  <a:schemeClr val="tx1"/>
                </a:solidFill>
              </a:rPr>
              <a:t>Sesión 7: </a:t>
            </a:r>
          </a:p>
          <a:p>
            <a:pPr marL="0" indent="0">
              <a:lnSpc>
                <a:spcPct val="150000"/>
              </a:lnSpc>
              <a:buNone/>
            </a:pPr>
            <a:r>
              <a:rPr lang="es-ES" sz="2000" dirty="0">
                <a:solidFill>
                  <a:schemeClr val="tx1"/>
                </a:solidFill>
              </a:rPr>
              <a:t>Establecer y planificar metas</a:t>
            </a:r>
          </a:p>
          <a:p>
            <a:pPr marL="0" indent="0">
              <a:lnSpc>
                <a:spcPct val="150000"/>
              </a:lnSpc>
              <a:buNone/>
            </a:pPr>
            <a:r>
              <a:rPr lang="es-ES" sz="2000" b="1" u="sng" dirty="0">
                <a:solidFill>
                  <a:schemeClr val="tx1"/>
                </a:solidFill>
              </a:rPr>
              <a:t>Sesión 8: </a:t>
            </a:r>
          </a:p>
          <a:p>
            <a:pPr marL="0" indent="0">
              <a:lnSpc>
                <a:spcPct val="150000"/>
              </a:lnSpc>
              <a:buNone/>
            </a:pPr>
            <a:r>
              <a:rPr lang="es-ES" sz="2000" dirty="0">
                <a:solidFill>
                  <a:schemeClr val="tx1"/>
                </a:solidFill>
              </a:rPr>
              <a:t>Motivación e integrando todo</a:t>
            </a:r>
            <a:endParaRPr lang="en-US" sz="1800" dirty="0">
              <a:solidFill>
                <a:schemeClr val="tx1"/>
              </a:solidFill>
            </a:endParaRPr>
          </a:p>
        </p:txBody>
      </p:sp>
    </p:spTree>
    <p:extLst>
      <p:ext uri="{BB962C8B-B14F-4D97-AF65-F5344CB8AC3E}">
        <p14:creationId xmlns:p14="http://schemas.microsoft.com/office/powerpoint/2010/main" val="388755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F8A2-129D-6F44-B675-7AD72290CE08}"/>
              </a:ext>
            </a:extLst>
          </p:cNvPr>
          <p:cNvSpPr>
            <a:spLocks noGrp="1"/>
          </p:cNvSpPr>
          <p:nvPr>
            <p:ph type="title"/>
          </p:nvPr>
        </p:nvSpPr>
        <p:spPr>
          <a:xfrm>
            <a:off x="1603122" y="2738408"/>
            <a:ext cx="5937755" cy="1188720"/>
          </a:xfrm>
        </p:spPr>
        <p:txBody>
          <a:bodyPr>
            <a:normAutofit fontScale="90000"/>
          </a:bodyPr>
          <a:lstStyle/>
          <a:p>
            <a:r>
              <a:rPr lang="en-US" sz="4000" i="1" dirty="0"/>
              <a:t>no </a:t>
            </a:r>
            <a:r>
              <a:rPr lang="en-US" sz="4000" i="1" dirty="0" err="1"/>
              <a:t>puede</a:t>
            </a:r>
            <a:r>
              <a:rPr lang="en-US" sz="4000" i="1" dirty="0"/>
              <a:t> vs. No </a:t>
            </a:r>
            <a:r>
              <a:rPr lang="en-US" sz="4000" i="1" dirty="0" err="1"/>
              <a:t>quiere</a:t>
            </a:r>
            <a:endParaRPr lang="en-US" sz="4000" dirty="0"/>
          </a:p>
        </p:txBody>
      </p:sp>
    </p:spTree>
    <p:extLst>
      <p:ext uri="{BB962C8B-B14F-4D97-AF65-F5344CB8AC3E}">
        <p14:creationId xmlns:p14="http://schemas.microsoft.com/office/powerpoint/2010/main" val="4013936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350B-79FD-4682-BDA2-7D02562D6B9C}"/>
              </a:ext>
            </a:extLst>
          </p:cNvPr>
          <p:cNvSpPr>
            <a:spLocks noGrp="1"/>
          </p:cNvSpPr>
          <p:nvPr>
            <p:ph type="title"/>
          </p:nvPr>
        </p:nvSpPr>
        <p:spPr>
          <a:xfrm>
            <a:off x="539875" y="134947"/>
            <a:ext cx="8064250" cy="980237"/>
          </a:xfrm>
        </p:spPr>
        <p:txBody>
          <a:bodyPr>
            <a:normAutofit fontScale="90000"/>
          </a:bodyPr>
          <a:lstStyle/>
          <a:p>
            <a:r>
              <a:rPr lang="es-ES" dirty="0"/>
              <a:t>Cuando tienes dificultades, ¿cómo te etiquetas a ti mismo?</a:t>
            </a:r>
            <a:endParaRPr lang="en-US" dirty="0"/>
          </a:p>
        </p:txBody>
      </p:sp>
      <p:sp>
        <p:nvSpPr>
          <p:cNvPr id="11" name="Content Placeholder 3">
            <a:extLst>
              <a:ext uri="{FF2B5EF4-FFF2-40B4-BE49-F238E27FC236}">
                <a16:creationId xmlns:a16="http://schemas.microsoft.com/office/drawing/2014/main" id="{EC168441-1B17-E940-A6C5-0DCB9FF073FA}"/>
              </a:ext>
            </a:extLst>
          </p:cNvPr>
          <p:cNvSpPr txBox="1">
            <a:spLocks/>
          </p:cNvSpPr>
          <p:nvPr/>
        </p:nvSpPr>
        <p:spPr>
          <a:xfrm>
            <a:off x="2748028" y="1339701"/>
            <a:ext cx="4097937" cy="256464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rgbClr val="696158"/>
                </a:solidFill>
                <a:latin typeface="+mn-lt"/>
                <a:ea typeface="+mn-ea"/>
                <a:cs typeface="+mn-cs"/>
              </a:defRPr>
            </a:lvl1pPr>
            <a:lvl2pPr marL="457200" indent="0" algn="l" defTabSz="457200" rtl="0" eaLnBrk="1" latinLnBrk="0" hangingPunct="1">
              <a:spcBef>
                <a:spcPct val="20000"/>
              </a:spcBef>
              <a:buFont typeface="Arial"/>
              <a:buNone/>
              <a:defRPr sz="2000" kern="1200">
                <a:solidFill>
                  <a:srgbClr val="696158"/>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696158"/>
                </a:solidFill>
                <a:latin typeface="+mn-lt"/>
                <a:ea typeface="+mn-ea"/>
                <a:cs typeface="+mn-cs"/>
              </a:defRPr>
            </a:lvl3pPr>
            <a:lvl4pPr marL="1371600" indent="0" algn="l" defTabSz="457200" rtl="0" eaLnBrk="1" latinLnBrk="0" hangingPunct="1">
              <a:spcBef>
                <a:spcPct val="20000"/>
              </a:spcBef>
              <a:buFont typeface="Arial"/>
              <a:buNone/>
              <a:defRPr sz="1600" kern="1200">
                <a:solidFill>
                  <a:srgbClr val="696158"/>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6961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u="sng" dirty="0">
                <a:solidFill>
                  <a:schemeClr val="tx1"/>
                </a:solidFill>
              </a:rPr>
              <a:t>¿Cómo te has etiquetado a ti mismo a veces, al pensar en estas dificultades? </a:t>
            </a:r>
            <a:r>
              <a:rPr lang="es-ES" dirty="0">
                <a:solidFill>
                  <a:schemeClr val="tx1"/>
                </a:solidFill>
              </a:rPr>
              <a:t>
"¡Soy un desastre! 
"¡¿Qué me pasa?!"
"¡Estoy fuera de eso!"</a:t>
            </a:r>
            <a:endParaRPr lang="en-US" dirty="0"/>
          </a:p>
        </p:txBody>
      </p:sp>
      <p:pic>
        <p:nvPicPr>
          <p:cNvPr id="6" name="Picture 5">
            <a:extLst>
              <a:ext uri="{FF2B5EF4-FFF2-40B4-BE49-F238E27FC236}">
                <a16:creationId xmlns:a16="http://schemas.microsoft.com/office/drawing/2014/main" id="{AFA74F50-5FE6-1A45-8427-F26E9119A69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1220037"/>
            <a:ext cx="2420191" cy="1609427"/>
          </a:xfrm>
          <a:prstGeom prst="rect">
            <a:avLst/>
          </a:prstGeom>
        </p:spPr>
      </p:pic>
      <p:pic>
        <p:nvPicPr>
          <p:cNvPr id="9" name="Picture 8">
            <a:extLst>
              <a:ext uri="{FF2B5EF4-FFF2-40B4-BE49-F238E27FC236}">
                <a16:creationId xmlns:a16="http://schemas.microsoft.com/office/drawing/2014/main" id="{E63C9FD9-FB5C-0B47-96C5-F34CCC83810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185476" y="1444221"/>
            <a:ext cx="1592233" cy="1385243"/>
          </a:xfrm>
          <a:prstGeom prst="rect">
            <a:avLst/>
          </a:prstGeom>
        </p:spPr>
      </p:pic>
      <p:pic>
        <p:nvPicPr>
          <p:cNvPr id="14" name="Picture 13" descr="A picture containing queen, room, refrigerator&#10;&#10;Description automatically generated">
            <a:extLst>
              <a:ext uri="{FF2B5EF4-FFF2-40B4-BE49-F238E27FC236}">
                <a16:creationId xmlns:a16="http://schemas.microsoft.com/office/drawing/2014/main" id="{8B0FD1C2-74EF-F44D-8083-85C30EE6565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02516" y="4994291"/>
            <a:ext cx="2194673" cy="1609427"/>
          </a:xfrm>
          <a:prstGeom prst="rect">
            <a:avLst/>
          </a:prstGeom>
        </p:spPr>
      </p:pic>
      <p:pic>
        <p:nvPicPr>
          <p:cNvPr id="20" name="Picture 19" descr="A drawing of a face&#10;&#10;Description automatically generated">
            <a:extLst>
              <a:ext uri="{FF2B5EF4-FFF2-40B4-BE49-F238E27FC236}">
                <a16:creationId xmlns:a16="http://schemas.microsoft.com/office/drawing/2014/main" id="{1FCDF1BC-02E2-7948-94C3-1B384E732D6B}"/>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422546" y="5006766"/>
            <a:ext cx="1031096" cy="1488826"/>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BFE49ABE-7D67-D849-9367-315BEA9C927B}"/>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134677" y="5006766"/>
            <a:ext cx="1158638" cy="1454930"/>
          </a:xfrm>
          <a:prstGeom prst="rect">
            <a:avLst/>
          </a:prstGeom>
        </p:spPr>
      </p:pic>
      <p:sp>
        <p:nvSpPr>
          <p:cNvPr id="25" name="Content Placeholder 3">
            <a:extLst>
              <a:ext uri="{FF2B5EF4-FFF2-40B4-BE49-F238E27FC236}">
                <a16:creationId xmlns:a16="http://schemas.microsoft.com/office/drawing/2014/main" id="{1C814C93-56B8-704C-AB7B-C71FF82B1C72}"/>
              </a:ext>
            </a:extLst>
          </p:cNvPr>
          <p:cNvSpPr txBox="1">
            <a:spLocks/>
          </p:cNvSpPr>
          <p:nvPr/>
        </p:nvSpPr>
        <p:spPr>
          <a:xfrm>
            <a:off x="2685901" y="3698089"/>
            <a:ext cx="4160064" cy="277517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rgbClr val="696158"/>
                </a:solidFill>
                <a:latin typeface="+mn-lt"/>
                <a:ea typeface="+mn-ea"/>
                <a:cs typeface="+mn-cs"/>
              </a:defRPr>
            </a:lvl1pPr>
            <a:lvl2pPr marL="457200" indent="0" algn="l" defTabSz="457200" rtl="0" eaLnBrk="1" latinLnBrk="0" hangingPunct="1">
              <a:spcBef>
                <a:spcPct val="20000"/>
              </a:spcBef>
              <a:buFont typeface="Arial"/>
              <a:buNone/>
              <a:defRPr sz="2000" kern="1200">
                <a:solidFill>
                  <a:srgbClr val="696158"/>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696158"/>
                </a:solidFill>
                <a:latin typeface="+mn-lt"/>
                <a:ea typeface="+mn-ea"/>
                <a:cs typeface="+mn-cs"/>
              </a:defRPr>
            </a:lvl3pPr>
            <a:lvl4pPr marL="1371600" indent="0" algn="l" defTabSz="457200" rtl="0" eaLnBrk="1" latinLnBrk="0" hangingPunct="1">
              <a:spcBef>
                <a:spcPct val="20000"/>
              </a:spcBef>
              <a:buFont typeface="Arial"/>
              <a:buNone/>
              <a:defRPr sz="1600" kern="1200">
                <a:solidFill>
                  <a:srgbClr val="696158"/>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6961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s-ES" dirty="0">
              <a:solidFill>
                <a:schemeClr val="tx1"/>
              </a:solidFill>
            </a:endParaRPr>
          </a:p>
          <a:p>
            <a:r>
              <a:rPr lang="es-ES" u="sng" dirty="0">
                <a:solidFill>
                  <a:schemeClr val="tx1"/>
                </a:solidFill>
              </a:rPr>
              <a:t>¿Cómo te sientes en relación con estas etiquetas?</a:t>
            </a:r>
            <a:r>
              <a:rPr lang="es-ES" dirty="0">
                <a:solidFill>
                  <a:schemeClr val="tx1"/>
                </a:solidFill>
              </a:rPr>
              <a:t>
¿inadecuado?
¿frustrado?
¿culpable?</a:t>
            </a:r>
            <a:endParaRPr lang="en-US" dirty="0">
              <a:solidFill>
                <a:schemeClr val="tx1"/>
              </a:solidFill>
            </a:endParaRPr>
          </a:p>
        </p:txBody>
      </p:sp>
      <p:pic>
        <p:nvPicPr>
          <p:cNvPr id="3" name="Picture 2">
            <a:extLst>
              <a:ext uri="{FF2B5EF4-FFF2-40B4-BE49-F238E27FC236}">
                <a16:creationId xmlns:a16="http://schemas.microsoft.com/office/drawing/2014/main" id="{7DCF2F84-5665-9C22-A029-A96101DA872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827" y="104775"/>
            <a:ext cx="650329" cy="65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20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par>
                                <p:cTn id="9" presetID="1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par>
                                <p:cTn id="13" presetID="1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ppt_y</p:attrName>
                                        </p:attrNameLst>
                                      </p:cBhvr>
                                      <p:tavLst>
                                        <p:tav tm="0">
                                          <p:val>
                                            <p:strVal val="#ppt_y+#ppt_h*1.125000"/>
                                          </p:val>
                                        </p:tav>
                                        <p:tav tm="100000">
                                          <p:val>
                                            <p:strVal val="#ppt_y"/>
                                          </p:val>
                                        </p:tav>
                                      </p:tavLst>
                                    </p:anim>
                                    <p:animEffect transition="in" filter="wipe(up)">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EB64FCAF-490B-87B6-FB7F-10313EDE524E}"/>
              </a:ext>
            </a:extLst>
          </p:cNvPr>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dirty="0">
              <a:ln>
                <a:noFill/>
              </a:ln>
              <a:solidFill>
                <a:sysClr val="windowText" lastClr="000000"/>
              </a:solidFill>
              <a:effectLst/>
              <a:uLnTx/>
              <a:uFillTx/>
            </a:endParaRPr>
          </a:p>
        </p:txBody>
      </p:sp>
      <p:sp>
        <p:nvSpPr>
          <p:cNvPr id="2" name="Title 1"/>
          <p:cNvSpPr>
            <a:spLocks noGrp="1"/>
          </p:cNvSpPr>
          <p:nvPr>
            <p:ph type="title"/>
          </p:nvPr>
        </p:nvSpPr>
        <p:spPr>
          <a:xfrm>
            <a:off x="443467" y="-118127"/>
            <a:ext cx="8229600" cy="1143000"/>
          </a:xfrm>
        </p:spPr>
        <p:txBody>
          <a:bodyPr>
            <a:normAutofit/>
          </a:bodyPr>
          <a:lstStyle/>
          <a:p>
            <a:r>
              <a:rPr lang="es-ES" sz="3600" dirty="0"/>
              <a:t>Cómo </a:t>
            </a:r>
            <a:r>
              <a:rPr lang="es-ES" sz="3600" i="1" dirty="0" err="1"/>
              <a:t>Unstuck</a:t>
            </a:r>
            <a:r>
              <a:rPr lang="es-ES" sz="3600" dirty="0"/>
              <a:t> Ayuda</a:t>
            </a:r>
          </a:p>
        </p:txBody>
      </p:sp>
      <p:sp>
        <p:nvSpPr>
          <p:cNvPr id="5" name="Title 1"/>
          <p:cNvSpPr txBox="1">
            <a:spLocks/>
          </p:cNvSpPr>
          <p:nvPr/>
        </p:nvSpPr>
        <p:spPr>
          <a:xfrm>
            <a:off x="76200" y="152400"/>
            <a:ext cx="9067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4400" b="0" i="0" u="none" strike="noStrike" kern="1200" cap="none" spc="0" normalizeH="0" baseline="0" noProof="0" dirty="0">
              <a:ln>
                <a:noFill/>
              </a:ln>
              <a:solidFill>
                <a:prstClr val="black"/>
              </a:solidFill>
              <a:effectLst/>
              <a:uLnTx/>
              <a:uFillTx/>
              <a:latin typeface="Times New Roman" charset="0"/>
              <a:ea typeface="ＭＳ Ｐゴシック" charset="0"/>
              <a:cs typeface="+mj-cs"/>
            </a:endParaRPr>
          </a:p>
        </p:txBody>
      </p:sp>
      <p:sp>
        <p:nvSpPr>
          <p:cNvPr id="6" name="Content Placeholder 2"/>
          <p:cNvSpPr txBox="1">
            <a:spLocks/>
          </p:cNvSpPr>
          <p:nvPr/>
        </p:nvSpPr>
        <p:spPr>
          <a:xfrm>
            <a:off x="533400" y="1600200"/>
            <a:ext cx="3886200" cy="4525963"/>
          </a:xfrm>
          <a:prstGeom prst="rect">
            <a:avLst/>
          </a:prstGeom>
          <a:solidFill>
            <a:schemeClr val="accent3">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ct val="20000"/>
              </a:spcBef>
              <a:spcAft>
                <a:spcPts val="0"/>
              </a:spcAft>
              <a:buClrTx/>
              <a:buSzTx/>
              <a:buFontTx/>
              <a:buNone/>
              <a:tabLst/>
              <a:defRPr/>
            </a:pPr>
            <a:endParaRPr kumimoji="0" lang="es-ES" sz="3600" b="0" i="0" u="none" strike="noStrike" kern="1200" cap="none" spc="0" normalizeH="0" baseline="0" noProof="0" dirty="0">
              <a:ln>
                <a:noFill/>
              </a:ln>
              <a:solidFill>
                <a:prstClr val="black"/>
              </a:solidFill>
              <a:effectLst/>
              <a:uLnTx/>
              <a:uFillTx/>
              <a:latin typeface="Garamond" charset="0"/>
              <a:ea typeface="ＭＳ Ｐゴシック" charset="0"/>
              <a:cs typeface="+mn-cs"/>
            </a:endParaRPr>
          </a:p>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Adaptarse</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Cambiar el ambiente</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Cambiar las expectativas</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Cambiar la tarea</a:t>
            </a:r>
          </a:p>
          <a:p>
            <a:pPr marL="0" marR="0" lvl="0" indent="0" algn="l" defTabSz="914400" rtl="0" eaLnBrk="1" fontAlgn="auto" latinLnBrk="0" hangingPunct="1">
              <a:lnSpc>
                <a:spcPct val="80000"/>
              </a:lnSpc>
              <a:spcBef>
                <a:spcPct val="20000"/>
              </a:spcBef>
              <a:spcAft>
                <a:spcPts val="0"/>
              </a:spcAft>
              <a:buClrTx/>
              <a:buSzTx/>
              <a:buFontTx/>
              <a:buNone/>
              <a:tabLst/>
              <a:defRPr/>
            </a:pPr>
            <a:endParaRPr kumimoji="0" lang="es-ES" sz="2200" b="0" i="0" u="none" strike="noStrike" kern="1200" cap="none" spc="0" normalizeH="0" baseline="0" noProof="0" dirty="0">
              <a:ln>
                <a:noFill/>
              </a:ln>
              <a:solidFill>
                <a:prstClr val="black"/>
              </a:solidFill>
              <a:effectLst/>
              <a:uLnTx/>
              <a:uFillTx/>
              <a:latin typeface="Garamond" charset="0"/>
              <a:ea typeface="ＭＳ Ｐゴシック" charset="0"/>
              <a:cs typeface="+mn-cs"/>
            </a:endParaRPr>
          </a:p>
        </p:txBody>
      </p:sp>
      <p:sp>
        <p:nvSpPr>
          <p:cNvPr id="7" name="Content Placeholder 3"/>
          <p:cNvSpPr txBox="1">
            <a:spLocks/>
          </p:cNvSpPr>
          <p:nvPr/>
        </p:nvSpPr>
        <p:spPr>
          <a:xfrm>
            <a:off x="4648200" y="1600200"/>
            <a:ext cx="4038600" cy="4525963"/>
          </a:xfrm>
          <a:prstGeom prst="rect">
            <a:avLst/>
          </a:prstGeom>
          <a:solidFill>
            <a:schemeClr val="accent3">
              <a:lumMod val="20000"/>
              <a:lumOff val="80000"/>
            </a:schemeClr>
          </a:solid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ct val="20000"/>
              </a:spcBef>
              <a:spcAft>
                <a:spcPts val="0"/>
              </a:spcAft>
              <a:buClrTx/>
              <a:buSzTx/>
              <a:buFontTx/>
              <a:buNone/>
              <a:tabLst/>
              <a:defRPr/>
            </a:pPr>
            <a:endPar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endParaRPr>
          </a:p>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Enseñar nuevas habilidades</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Explicar el razonamiento</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Introducir nuevos conceptos</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Enseñar nuevas habilidades </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Enseñar un proceso</a:t>
            </a:r>
          </a:p>
        </p:txBody>
      </p:sp>
      <p:pic>
        <p:nvPicPr>
          <p:cNvPr id="3" name="Picture 2">
            <a:extLst>
              <a:ext uri="{FF2B5EF4-FFF2-40B4-BE49-F238E27FC236}">
                <a16:creationId xmlns:a16="http://schemas.microsoft.com/office/drawing/2014/main" id="{EB09D8A6-17CA-7622-C3CE-C3519D8BE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814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EB64FCAF-490B-87B6-FB7F-10313EDE524E}"/>
              </a:ext>
            </a:extLst>
          </p:cNvPr>
          <p:cNvSpPr>
            <a:spLocks/>
          </p:cNvSpPr>
          <p:nvPr/>
        </p:nvSpPr>
        <p:spPr bwMode="auto">
          <a:xfrm>
            <a:off x="0" y="111369"/>
            <a:ext cx="9144000" cy="684011"/>
          </a:xfrm>
          <a:custGeom>
            <a:avLst/>
            <a:gdLst>
              <a:gd name="T0" fmla="+- 0 729 729"/>
              <a:gd name="T1" fmla="*/ T0 w 10781"/>
              <a:gd name="T2" fmla="+- 0 1445 719"/>
              <a:gd name="T3" fmla="*/ 1445 h 726"/>
              <a:gd name="T4" fmla="+- 0 11510 729"/>
              <a:gd name="T5" fmla="*/ T4 w 10781"/>
              <a:gd name="T6" fmla="+- 0 1445 719"/>
              <a:gd name="T7" fmla="*/ 1445 h 726"/>
              <a:gd name="T8" fmla="+- 0 11510 729"/>
              <a:gd name="T9" fmla="*/ T8 w 10781"/>
              <a:gd name="T10" fmla="+- 0 719 719"/>
              <a:gd name="T11" fmla="*/ 719 h 726"/>
              <a:gd name="T12" fmla="+- 0 729 729"/>
              <a:gd name="T13" fmla="*/ T12 w 10781"/>
              <a:gd name="T14" fmla="+- 0 719 719"/>
              <a:gd name="T15" fmla="*/ 719 h 726"/>
              <a:gd name="T16" fmla="+- 0 729 729"/>
              <a:gd name="T17" fmla="*/ T16 w 10781"/>
              <a:gd name="T18" fmla="+- 0 1445 719"/>
              <a:gd name="T19" fmla="*/ 1445 h 726"/>
            </a:gdLst>
            <a:ahLst/>
            <a:cxnLst>
              <a:cxn ang="0">
                <a:pos x="T1" y="T3"/>
              </a:cxn>
              <a:cxn ang="0">
                <a:pos x="T5" y="T7"/>
              </a:cxn>
              <a:cxn ang="0">
                <a:pos x="T9" y="T11"/>
              </a:cxn>
              <a:cxn ang="0">
                <a:pos x="T13" y="T15"/>
              </a:cxn>
              <a:cxn ang="0">
                <a:pos x="T17" y="T19"/>
              </a:cxn>
            </a:cxnLst>
            <a:rect l="0" t="0" r="r" b="b"/>
            <a:pathLst>
              <a:path w="10781" h="726">
                <a:moveTo>
                  <a:pt x="0" y="726"/>
                </a:moveTo>
                <a:lnTo>
                  <a:pt x="10781" y="726"/>
                </a:lnTo>
                <a:lnTo>
                  <a:pt x="10781" y="0"/>
                </a:lnTo>
                <a:lnTo>
                  <a:pt x="0" y="0"/>
                </a:lnTo>
                <a:lnTo>
                  <a:pt x="0" y="726"/>
                </a:lnTo>
                <a:close/>
              </a:path>
            </a:pathLst>
          </a:custGeom>
          <a:solidFill>
            <a:srgbClr val="BDD699"/>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dirty="0">
              <a:ln>
                <a:noFill/>
              </a:ln>
              <a:solidFill>
                <a:sysClr val="windowText" lastClr="000000"/>
              </a:solidFill>
              <a:effectLst/>
              <a:uLnTx/>
              <a:uFillTx/>
            </a:endParaRPr>
          </a:p>
        </p:txBody>
      </p:sp>
      <p:sp>
        <p:nvSpPr>
          <p:cNvPr id="2" name="Title 1"/>
          <p:cNvSpPr>
            <a:spLocks noGrp="1"/>
          </p:cNvSpPr>
          <p:nvPr>
            <p:ph type="title"/>
          </p:nvPr>
        </p:nvSpPr>
        <p:spPr>
          <a:xfrm>
            <a:off x="443467" y="-118127"/>
            <a:ext cx="8229600" cy="1143000"/>
          </a:xfrm>
        </p:spPr>
        <p:txBody>
          <a:bodyPr>
            <a:normAutofit/>
          </a:bodyPr>
          <a:lstStyle/>
          <a:p>
            <a:r>
              <a:rPr lang="es-ES" sz="3600" dirty="0"/>
              <a:t>Cómo </a:t>
            </a:r>
            <a:r>
              <a:rPr lang="es-ES" sz="3600" i="1" dirty="0" err="1"/>
              <a:t>Unstuck</a:t>
            </a:r>
            <a:r>
              <a:rPr lang="es-ES" sz="3600" dirty="0"/>
              <a:t> Ayuda</a:t>
            </a:r>
          </a:p>
        </p:txBody>
      </p:sp>
      <p:sp>
        <p:nvSpPr>
          <p:cNvPr id="5" name="Title 1"/>
          <p:cNvSpPr txBox="1">
            <a:spLocks/>
          </p:cNvSpPr>
          <p:nvPr/>
        </p:nvSpPr>
        <p:spPr>
          <a:xfrm>
            <a:off x="76200" y="152400"/>
            <a:ext cx="9067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4400" b="0" i="0" u="none" strike="noStrike" kern="1200" cap="none" spc="0" normalizeH="0" baseline="0" noProof="0" dirty="0">
              <a:ln>
                <a:noFill/>
              </a:ln>
              <a:solidFill>
                <a:prstClr val="black"/>
              </a:solidFill>
              <a:effectLst/>
              <a:uLnTx/>
              <a:uFillTx/>
              <a:latin typeface="Times New Roman" charset="0"/>
              <a:ea typeface="ＭＳ Ｐゴシック" charset="0"/>
              <a:cs typeface="+mj-cs"/>
            </a:endParaRPr>
          </a:p>
        </p:txBody>
      </p:sp>
      <p:sp>
        <p:nvSpPr>
          <p:cNvPr id="6" name="Content Placeholder 2"/>
          <p:cNvSpPr txBox="1">
            <a:spLocks/>
          </p:cNvSpPr>
          <p:nvPr/>
        </p:nvSpPr>
        <p:spPr>
          <a:xfrm>
            <a:off x="533400" y="1600200"/>
            <a:ext cx="3886200" cy="4525963"/>
          </a:xfrm>
          <a:prstGeom prst="rect">
            <a:avLst/>
          </a:prstGeom>
          <a:solidFill>
            <a:schemeClr val="accent3">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ct val="20000"/>
              </a:spcBef>
              <a:spcAft>
                <a:spcPts val="0"/>
              </a:spcAft>
              <a:buClrTx/>
              <a:buSzTx/>
              <a:buFontTx/>
              <a:buNone/>
              <a:tabLst/>
              <a:defRPr/>
            </a:pPr>
            <a:endParaRPr kumimoji="0" lang="es-ES" sz="3600" b="0" i="0" u="none" strike="noStrike" kern="1200" cap="none" spc="0" normalizeH="0" baseline="0" noProof="0" dirty="0">
              <a:ln>
                <a:noFill/>
              </a:ln>
              <a:solidFill>
                <a:prstClr val="black"/>
              </a:solidFill>
              <a:effectLst/>
              <a:uLnTx/>
              <a:uFillTx/>
              <a:latin typeface="Garamond" charset="0"/>
              <a:ea typeface="ＭＳ Ｐゴシック" charset="0"/>
              <a:cs typeface="+mn-cs"/>
            </a:endParaRPr>
          </a:p>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Adaptarse</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Cambiar el ambiente</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Cambiar las expectativas</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s-ES" sz="2800" b="0" i="0" u="none" strike="noStrike" kern="1200" cap="none" spc="0" normalizeH="0" baseline="0" noProof="0" dirty="0">
                <a:ln>
                  <a:noFill/>
                </a:ln>
                <a:solidFill>
                  <a:prstClr val="black"/>
                </a:solidFill>
                <a:effectLst/>
                <a:uLnTx/>
                <a:uFillTx/>
                <a:latin typeface="Garamond" charset="0"/>
                <a:ea typeface="ＭＳ Ｐゴシック" charset="0"/>
                <a:cs typeface="+mn-cs"/>
              </a:rPr>
              <a:t>Cambiar la tarea</a:t>
            </a:r>
          </a:p>
          <a:p>
            <a:pPr marL="0" marR="0" lvl="0" indent="0" algn="l" defTabSz="914400" rtl="0" eaLnBrk="1" fontAlgn="auto" latinLnBrk="0" hangingPunct="1">
              <a:lnSpc>
                <a:spcPct val="80000"/>
              </a:lnSpc>
              <a:spcBef>
                <a:spcPct val="20000"/>
              </a:spcBef>
              <a:spcAft>
                <a:spcPts val="0"/>
              </a:spcAft>
              <a:buClrTx/>
              <a:buSzTx/>
              <a:buFontTx/>
              <a:buNone/>
              <a:tabLst/>
              <a:defRPr/>
            </a:pPr>
            <a:endParaRPr kumimoji="0" lang="es-ES" sz="2200" b="0" i="0" u="none" strike="noStrike" kern="1200" cap="none" spc="0" normalizeH="0" baseline="0" noProof="0" dirty="0">
              <a:ln>
                <a:noFill/>
              </a:ln>
              <a:solidFill>
                <a:prstClr val="black"/>
              </a:solidFill>
              <a:effectLst/>
              <a:uLnTx/>
              <a:uFillTx/>
              <a:latin typeface="Garamond" charset="0"/>
              <a:ea typeface="ＭＳ Ｐゴシック" charset="0"/>
              <a:cs typeface="+mn-cs"/>
            </a:endParaRPr>
          </a:p>
        </p:txBody>
      </p:sp>
      <p:pic>
        <p:nvPicPr>
          <p:cNvPr id="3" name="Picture 2">
            <a:extLst>
              <a:ext uri="{FF2B5EF4-FFF2-40B4-BE49-F238E27FC236}">
                <a16:creationId xmlns:a16="http://schemas.microsoft.com/office/drawing/2014/main" id="{EB09D8A6-17CA-7622-C3CE-C3519D8BE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5" y="42692"/>
            <a:ext cx="812745" cy="8213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336A53E-3DAD-5787-5C39-AF83F9D21F8F}"/>
              </a:ext>
            </a:extLst>
          </p:cNvPr>
          <p:cNvSpPr txBox="1"/>
          <p:nvPr/>
        </p:nvSpPr>
        <p:spPr>
          <a:xfrm>
            <a:off x="5365707" y="2939851"/>
            <a:ext cx="3307360" cy="923330"/>
          </a:xfrm>
          <a:prstGeom prst="rect">
            <a:avLst/>
          </a:prstGeom>
          <a:noFill/>
        </p:spPr>
        <p:txBody>
          <a:bodyPr wrap="square">
            <a:spAutoFit/>
          </a:bodyPr>
          <a:lstStyle/>
          <a:p>
            <a:r>
              <a:rPr lang="es-AR" dirty="0"/>
              <a:t>Paso uno: entender lo que su hijo no puede hacer (¿todavía?) y necesita más apoyo</a:t>
            </a:r>
          </a:p>
        </p:txBody>
      </p:sp>
      <p:sp>
        <p:nvSpPr>
          <p:cNvPr id="10" name="Right Brace 9">
            <a:extLst>
              <a:ext uri="{FF2B5EF4-FFF2-40B4-BE49-F238E27FC236}">
                <a16:creationId xmlns:a16="http://schemas.microsoft.com/office/drawing/2014/main" id="{5E4479D0-B5D5-83B9-3056-1BE981F3406F}"/>
              </a:ext>
            </a:extLst>
          </p:cNvPr>
          <p:cNvSpPr/>
          <p:nvPr/>
        </p:nvSpPr>
        <p:spPr>
          <a:xfrm>
            <a:off x="4328718" y="2675871"/>
            <a:ext cx="903915" cy="1359234"/>
          </a:xfrm>
          <a:prstGeom prst="rightBrace">
            <a:avLst>
              <a:gd name="adj1" fmla="val 8333"/>
              <a:gd name="adj2" fmla="val 51852"/>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s-AR"/>
          </a:p>
        </p:txBody>
      </p:sp>
    </p:spTree>
    <p:extLst>
      <p:ext uri="{BB962C8B-B14F-4D97-AF65-F5344CB8AC3E}">
        <p14:creationId xmlns:p14="http://schemas.microsoft.com/office/powerpoint/2010/main" val="304399793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34352546EFBC4FA38B0B0F69451FCB" ma:contentTypeVersion="1" ma:contentTypeDescription="Create a new document." ma:contentTypeScope="" ma:versionID="13dd8a8e41f9bd618289743b0661cac0">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9DB3E07-3687-435C-83AC-049E51C149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63217D-FA9A-4966-A61C-D229382AD75B}">
  <ds:schemaRefs>
    <ds:schemaRef ds:uri="http://schemas.microsoft.com/sharepoint/v3/contenttype/forms"/>
  </ds:schemaRefs>
</ds:datastoreItem>
</file>

<file path=customXml/itemProps3.xml><?xml version="1.0" encoding="utf-8"?>
<ds:datastoreItem xmlns:ds="http://schemas.openxmlformats.org/officeDocument/2006/customXml" ds:itemID="{7AE398F6-6B22-455E-86E1-6BC85BA87B8B}">
  <ds:schemaRefs>
    <ds:schemaRef ds:uri="http://www.w3.org/XML/1998/namespace"/>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41177</TotalTime>
  <Words>2477</Words>
  <Application>Microsoft Office PowerPoint</Application>
  <PresentationFormat>On-screen Show (4:3)</PresentationFormat>
  <Paragraphs>273</Paragraphs>
  <Slides>30</Slides>
  <Notes>21</Notes>
  <HiddenSlides>0</HiddenSlides>
  <MMClips>2</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30</vt:i4>
      </vt:variant>
    </vt:vector>
  </HeadingPairs>
  <TitlesOfParts>
    <vt:vector size="43" baseType="lpstr">
      <vt:lpstr>Arial</vt:lpstr>
      <vt:lpstr>Calibri</vt:lpstr>
      <vt:lpstr>Century Gothic</vt:lpstr>
      <vt:lpstr>Garamond</vt:lpstr>
      <vt:lpstr>Gill Sans MT</vt:lpstr>
      <vt:lpstr>Times New Roman</vt:lpstr>
      <vt:lpstr>Wingdings</vt:lpstr>
      <vt:lpstr>Custom Design</vt:lpstr>
      <vt:lpstr>3_Custom Design</vt:lpstr>
      <vt:lpstr>2_Custom Design</vt:lpstr>
      <vt:lpstr>1_Custom Design</vt:lpstr>
      <vt:lpstr>Parcel</vt:lpstr>
      <vt:lpstr>Office Theme</vt:lpstr>
      <vt:lpstr>Entender y manejar las dificultades del funcionamiento ejecutivo usando ‘Unstuck and On Target’</vt:lpstr>
      <vt:lpstr>Unstuck and On Target! </vt:lpstr>
      <vt:lpstr>PowerPoint Presentation</vt:lpstr>
      <vt:lpstr>PowerPoint Presentation</vt:lpstr>
      <vt:lpstr>Resumen de los temas semanales</vt:lpstr>
      <vt:lpstr>no puede vs. No quiere</vt:lpstr>
      <vt:lpstr>Cuando tienes dificultades, ¿cómo te etiquetas a ti mismo?</vt:lpstr>
      <vt:lpstr>Cómo Unstuck Ayuda</vt:lpstr>
      <vt:lpstr>Cómo Unstuck Ayuda</vt:lpstr>
      <vt:lpstr>¿Qué se necesita para hacer algo?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Pensar en “no Puede” en Vez de  “No Quiere”</vt:lpstr>
      <vt:lpstr>PowerPoint Presentation</vt:lpstr>
      <vt:lpstr>PowerPoint Presentation</vt:lpstr>
      <vt:lpstr>PowerPoint Presentation</vt:lpstr>
      <vt:lpstr>PowerPoint Presentation</vt:lpstr>
      <vt:lpstr>PowerPoint Presentation</vt:lpstr>
      <vt:lpstr>Fácil de interferir con los procesos cerebrales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 eUnstuck and On Target group  Week 1</dc:title>
  <dc:creator>Barnes, Julia</dc:creator>
  <cp:lastModifiedBy>Safer, Jonathan</cp:lastModifiedBy>
  <cp:revision>120</cp:revision>
  <cp:lastPrinted>2023-08-25T16:03:26Z</cp:lastPrinted>
  <dcterms:created xsi:type="dcterms:W3CDTF">2020-11-15T15:51:14Z</dcterms:created>
  <dcterms:modified xsi:type="dcterms:W3CDTF">2024-09-25T21:53:37Z</dcterms:modified>
</cp:coreProperties>
</file>