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716" r:id="rId5"/>
    <p:sldMasterId id="2147483704" r:id="rId6"/>
    <p:sldMasterId id="2147483692" r:id="rId7"/>
    <p:sldMasterId id="2147483871" r:id="rId8"/>
    <p:sldMasterId id="2147483889" r:id="rId9"/>
    <p:sldMasterId id="2147483893" r:id="rId10"/>
    <p:sldMasterId id="2147483896" r:id="rId11"/>
    <p:sldMasterId id="2147483908" r:id="rId12"/>
  </p:sldMasterIdLst>
  <p:notesMasterIdLst>
    <p:notesMasterId r:id="rId48"/>
  </p:notesMasterIdLst>
  <p:handoutMasterIdLst>
    <p:handoutMasterId r:id="rId49"/>
  </p:handoutMasterIdLst>
  <p:sldIdLst>
    <p:sldId id="574" r:id="rId13"/>
    <p:sldId id="575" r:id="rId14"/>
    <p:sldId id="577" r:id="rId15"/>
    <p:sldId id="578" r:id="rId16"/>
    <p:sldId id="519" r:id="rId17"/>
    <p:sldId id="518" r:id="rId18"/>
    <p:sldId id="562" r:id="rId19"/>
    <p:sldId id="560" r:id="rId20"/>
    <p:sldId id="547" r:id="rId21"/>
    <p:sldId id="773" r:id="rId22"/>
    <p:sldId id="550" r:id="rId23"/>
    <p:sldId id="564" r:id="rId24"/>
    <p:sldId id="569" r:id="rId25"/>
    <p:sldId id="551" r:id="rId26"/>
    <p:sldId id="552" r:id="rId27"/>
    <p:sldId id="553" r:id="rId28"/>
    <p:sldId id="770" r:id="rId29"/>
    <p:sldId id="555" r:id="rId30"/>
    <p:sldId id="561" r:id="rId31"/>
    <p:sldId id="556" r:id="rId32"/>
    <p:sldId id="557" r:id="rId33"/>
    <p:sldId id="558" r:id="rId34"/>
    <p:sldId id="559" r:id="rId35"/>
    <p:sldId id="546" r:id="rId36"/>
    <p:sldId id="768" r:id="rId37"/>
    <p:sldId id="759" r:id="rId38"/>
    <p:sldId id="579" r:id="rId39"/>
    <p:sldId id="505" r:id="rId40"/>
    <p:sldId id="511" r:id="rId41"/>
    <p:sldId id="509" r:id="rId42"/>
    <p:sldId id="757" r:id="rId43"/>
    <p:sldId id="769" r:id="rId44"/>
    <p:sldId id="774" r:id="rId45"/>
    <p:sldId id="566" r:id="rId46"/>
    <p:sldId id="772" r:id="rId4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Ament" initials="AA" lastIdx="1" clrIdx="0">
    <p:extLst>
      <p:ext uri="{19B8F6BF-5375-455C-9EA6-DF929625EA0E}">
        <p15:presenceInfo xmlns:p15="http://schemas.microsoft.com/office/powerpoint/2012/main" userId="S::Alexandra.Ament@childrenscolorado.org::04ae0eeb-11f8-43b8-845e-22a7b7394c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76BD23"/>
    <a:srgbClr val="0061AB"/>
    <a:srgbClr val="E57C23"/>
    <a:srgbClr val="696158"/>
    <a:srgbClr val="00C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9" autoAdjust="0"/>
    <p:restoredTop sz="86385" autoAdjust="0"/>
  </p:normalViewPr>
  <p:slideViewPr>
    <p:cSldViewPr snapToGrid="0" snapToObjects="1">
      <p:cViewPr varScale="1">
        <p:scale>
          <a:sx n="96" d="100"/>
          <a:sy n="96" d="100"/>
        </p:scale>
        <p:origin x="16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NOT FOR DISTRIBUTION OR REPRODUCTION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/>
              <a:t>8/28/2023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Unstuck and On Target Webinar, Aug-Sept 2023 - Julia  Barnes, PhD BCBA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6EE9757-B330-3848-9E5C-AA438ED45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91791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NOT FOR DISTRIBUTION OR REPRODUCTION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/>
              <a:t>8/28/2023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Unstuck and On Target Webinar, Aug-Sept 2023 - Julia  Barnes, PhD BCBA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79A4498-2A8D-3745-9864-06552E124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454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368851B-9C7F-A648-9859-E3C80B81A4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FOR DISTRUBUTION OR REPRODUCTION</a:t>
            </a:r>
          </a:p>
        </p:txBody>
      </p:sp>
    </p:spTree>
    <p:extLst>
      <p:ext uri="{BB962C8B-B14F-4D97-AF65-F5344CB8AC3E}">
        <p14:creationId xmlns:p14="http://schemas.microsoft.com/office/powerpoint/2010/main" val="1018930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76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36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0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0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0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0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0A0FE-7F2D-4D12-AEBC-D9BED2965F34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8A1E8-ED3C-274E-9666-B9CD277C1C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Unstuck and On Target Webinar, Aug-Sept 2023 - Julia  Barnes, PhD BCBA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42EDE30B-C0C2-1641-BE31-F865680BF5C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NOT FOR DISTRIBUTION OR REPRODUCTION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7ACFF7-84BE-1525-FC36-8827D196D2C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8/28/2023</a:t>
            </a:r>
          </a:p>
        </p:txBody>
      </p:sp>
    </p:spTree>
    <p:extLst>
      <p:ext uri="{BB962C8B-B14F-4D97-AF65-F5344CB8AC3E}">
        <p14:creationId xmlns:p14="http://schemas.microsoft.com/office/powerpoint/2010/main" val="1450556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short : it takes a lot of variables aligning at some level.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FOR DISTRUBUTION OR REPRODUCTION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Barnes 2023 - Unstuck and On Target Webinar for Caregivers Aug-Sept 2023</a:t>
            </a:r>
          </a:p>
        </p:txBody>
      </p:sp>
    </p:spTree>
    <p:extLst>
      <p:ext uri="{BB962C8B-B14F-4D97-AF65-F5344CB8AC3E}">
        <p14:creationId xmlns:p14="http://schemas.microsoft.com/office/powerpoint/2010/main" val="202244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27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01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306C-E237-4FEE-80E2-895A6607D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98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14234" y="4240657"/>
            <a:ext cx="3143965" cy="703003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E57C23"/>
                </a:solidFill>
              </a:rPr>
              <a:t>TITLE IN ALL CAPS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00033" y="4943660"/>
            <a:ext cx="2458166" cy="597169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rgbClr val="696158"/>
                </a:solidFill>
              </a:defRPr>
            </a:lvl1pPr>
          </a:lstStyle>
          <a:p>
            <a:pPr algn="r"/>
            <a:r>
              <a:rPr lang="en-US" sz="1600" b="1" dirty="0"/>
              <a:t>Subtitle in </a:t>
            </a:r>
            <a:r>
              <a:rPr lang="en-US" sz="1600" b="1" dirty="0" err="1"/>
              <a:t>calibri</a:t>
            </a:r>
            <a:r>
              <a:rPr lang="en-US" sz="1600" b="1" dirty="0"/>
              <a:t> bold 16pt</a:t>
            </a:r>
          </a:p>
        </p:txBody>
      </p:sp>
    </p:spTree>
    <p:extLst>
      <p:ext uri="{BB962C8B-B14F-4D97-AF65-F5344CB8AC3E}">
        <p14:creationId xmlns:p14="http://schemas.microsoft.com/office/powerpoint/2010/main" val="228732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1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1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36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3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16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8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9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48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71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6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4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98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477838"/>
            <a:ext cx="8229600" cy="10680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803401"/>
            <a:ext cx="8229600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5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77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81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14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34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3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5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81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8938"/>
            <a:ext cx="7924800" cy="10680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1"/>
            <a:ext cx="79248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86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1999"/>
            <a:ext cx="2057400" cy="5232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1999"/>
            <a:ext cx="6019800" cy="5232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70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100" y="86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100" y="2489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55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600" y="63309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13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62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1600201"/>
            <a:ext cx="3619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0" y="1600201"/>
            <a:ext cx="36957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3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535113"/>
            <a:ext cx="36195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1100" y="2174875"/>
            <a:ext cx="3619500" cy="381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1901" y="1535113"/>
            <a:ext cx="3644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1901" y="2174875"/>
            <a:ext cx="3644900" cy="381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01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63538"/>
            <a:ext cx="7594600" cy="10968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40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87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3050"/>
            <a:ext cx="2540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0" y="273051"/>
            <a:ext cx="4940299" cy="5695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435101"/>
            <a:ext cx="2540000" cy="45651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53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96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25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324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7324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70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0340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0722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195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9550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66735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8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202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9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8846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8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5892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34669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30211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3392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9743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17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86560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53050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4077-A049-40C3-BC44-B819E1DC0EC9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3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6C02-1A36-4317-ACEB-EFCF80392E7E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916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100" y="86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100" y="2489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55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600" y="63309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135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4077-A049-40C3-BC44-B819E1DC0EC9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91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6C02-1A36-4317-ACEB-EFCF80392E7E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0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ACF1-2A62-413A-9F53-CC13C5EAD961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96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09BE-E025-4E7D-B0E1-CB4E11DBDCE4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4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25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9EB5-C218-4CF4-AE7A-987459415CAB}" type="datetime1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676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CE93-AC24-4C6C-9D21-0018DB67EF86}" type="datetime1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19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B94-850E-48A0-A2E4-079A28BFAD76}" type="datetime1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4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DF-400D-4C6E-80B1-63DFBF942A76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68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0BCB-9692-474F-8404-6698BA293A8F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2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5B19-7328-4BD6-82F7-AD51C7537A10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40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685B-1FBD-4844-A031-1161053EEF58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42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9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678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78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3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89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44460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19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31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8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39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1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7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1900" y="274638"/>
            <a:ext cx="726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900" y="1600201"/>
            <a:ext cx="72644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PPT_1_Cov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ED3B-748A-2A4D-9D95-3C84F10AB7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T_1_Questions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8938"/>
            <a:ext cx="8229600" cy="1068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01"/>
            <a:ext cx="82296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927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61AB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6961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6961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6961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6961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6961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7594600" cy="109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7594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61AB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6961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6961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6961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6961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6961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52D6F3-05B8-F948-8E30-62DB4B226F6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2D64C-90F0-489D-A28C-28DD158E8C85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1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7594600" cy="109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7594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6356350"/>
            <a:ext cx="18669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635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2300" y="6356350"/>
            <a:ext cx="4445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4" r:id="rId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61AB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6961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6961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6961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6961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6961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2D64C-90F0-489D-A28C-28DD158E8C85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2014, Brookes Publishing Co.,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30A5-81DC-4273-93FB-17BF1087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2CCC54-70CC-A34C-B5EF-27300A3E26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nservationbytes.com/2011/04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5" Type="http://schemas.openxmlformats.org/officeDocument/2006/relationships/hyperlink" Target="http://kidsreads.wordpress.com/2011/11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http://www.publicdomainpictures.net/view-image.php?image=3029&amp;amp;picture=goal&amp;amp;large=1" TargetMode="External"/><Relationship Id="rId7" Type="http://schemas.openxmlformats.org/officeDocument/2006/relationships/hyperlink" Target="http://goldintheclouds-faith.blogspot.com/2012_02_01_archive.html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jpg"/><Relationship Id="rId11" Type="http://schemas.openxmlformats.org/officeDocument/2006/relationships/image" Target="../media/image35.svg"/><Relationship Id="rId5" Type="http://schemas.openxmlformats.org/officeDocument/2006/relationships/hyperlink" Target="https://pixabay.com/en/signs-stumbling-stumble-fall-24034/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s://www.dannyadam.com/blog/2011/05/intuitive-interpretation-of-the-presence-of-the-combination-formula-in-solutions-to-problems-that-are-seemingly-unrelated-to-combination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igns-stumbling-stumble-fall-24034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igns-stumbling-stumble-fall-24034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jewishbooks.blogspot.com/2017/01/bonus-episode-2017-sydney-taylor-book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aboutlean.com/polca-calculation/running-to-goal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nancynwilson.com/building-an-online-business-2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m-rezensionen.de/2017/10/captain-underpants-der-supertolle-erste-film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.png"/><Relationship Id="rId5" Type="http://schemas.openxmlformats.org/officeDocument/2006/relationships/hyperlink" Target="https://www.teacherspayteachers.com/Product/Enrich-Narrative-Writing-and-Reports-with-Comic-Strips-22-Ideas-for-Use-256295" TargetMode="Externa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overflow.com/questions/30768178/qlikview-line-chart-with-multiple-expressions-over-time-period-dimensio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4" Type="http://schemas.openxmlformats.org/officeDocument/2006/relationships/hyperlink" Target="https://youtu.be/eI-zYhX6Z6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5" Type="http://schemas.openxmlformats.org/officeDocument/2006/relationships/hyperlink" Target="https://www.youtube.com/playlist?list=PLFji-AO8E8L4zTTQejCdxLkhb-DGuCTHr" TargetMode="External"/><Relationship Id="rId4" Type="http://schemas.openxmlformats.org/officeDocument/2006/relationships/hyperlink" Target="https://www.youtube.com/playlist?list=PL5BTxQpOpRVr-RPJWRZqNJZk4uOEBy_B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commons.wikimedia.org/wiki/File:Twemoji2_1f911.svg" TargetMode="External"/><Relationship Id="rId18" Type="http://schemas.openxmlformats.org/officeDocument/2006/relationships/image" Target="../media/image12.png"/><Relationship Id="rId3" Type="http://schemas.openxmlformats.org/officeDocument/2006/relationships/hyperlink" Target="https://promptlings.wordpress.com/2018/05/24/the-driving-lesson/" TargetMode="External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17" Type="http://schemas.openxmlformats.org/officeDocument/2006/relationships/image" Target="../media/image23.jpg"/><Relationship Id="rId2" Type="http://schemas.openxmlformats.org/officeDocument/2006/relationships/image" Target="../media/image14.pn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11" Type="http://schemas.openxmlformats.org/officeDocument/2006/relationships/hyperlink" Target="https://pixabay.com/en/laptop-black-blue-screen-monitor-33521/" TargetMode="External"/><Relationship Id="rId5" Type="http://schemas.openxmlformats.org/officeDocument/2006/relationships/hyperlink" Target="https://www.flickr.com/photos/cgc/343358390" TargetMode="External"/><Relationship Id="rId15" Type="http://schemas.openxmlformats.org/officeDocument/2006/relationships/hyperlink" Target="https://www.flickr.com/photos/buechners/2984980654/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openxmlformats.org/officeDocument/2006/relationships/hyperlink" Target="https://pixabay.com/en/iphone-phone-smartphone-mobile-2464968/" TargetMode="External"/><Relationship Id="rId1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room-aid.com/2012/05/15/accelerating-learning-through-gamification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4D322797-45D6-A226-7272-301580B8D9C1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92" y="1223652"/>
            <a:ext cx="8809683" cy="24617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" b="1" dirty="0"/>
              <a:t>Entender y manejar las dificultades del funcionamiento ejecutivo</a:t>
            </a:r>
            <a:br>
              <a:rPr lang="es-ES" b="1" dirty="0"/>
            </a:br>
            <a:r>
              <a:rPr lang="es-ES" b="1" dirty="0"/>
              <a:t>usando ‘</a:t>
            </a:r>
            <a:r>
              <a:rPr lang="es-ES" b="1" dirty="0" err="1"/>
              <a:t>Unstuck</a:t>
            </a:r>
            <a:r>
              <a:rPr lang="es-ES" b="1" dirty="0"/>
              <a:t> and </a:t>
            </a:r>
            <a:r>
              <a:rPr lang="es-ES" b="1" dirty="0" err="1"/>
              <a:t>On</a:t>
            </a:r>
            <a:r>
              <a:rPr lang="es-ES" b="1" dirty="0"/>
              <a:t> Target’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717" y="3685363"/>
            <a:ext cx="5502473" cy="77102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chemeClr val="tx1"/>
                </a:solidFill>
              </a:rPr>
              <a:t>Jonathan Safer, PhD </a:t>
            </a:r>
          </a:p>
          <a:p>
            <a:pPr marL="0" indent="0" algn="ctr">
              <a:buNone/>
            </a:pPr>
            <a:r>
              <a:rPr lang="en-US" sz="7200" dirty="0"/>
              <a:t>University of Colorado School of Medicine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AutoShape 8" descr="hildren's Hospital Colorad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52F6DB10-D1B1-1695-8AE2-44E948AE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369" y="5388204"/>
            <a:ext cx="3705225" cy="1105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3F3C1-AF4E-52D5-0389-169B22B1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E8066-E13F-BDF8-D9D3-4489EF928962}"/>
              </a:ext>
            </a:extLst>
          </p:cNvPr>
          <p:cNvSpPr txBox="1"/>
          <p:nvPr/>
        </p:nvSpPr>
        <p:spPr>
          <a:xfrm>
            <a:off x="2209800" y="165137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Capacitación para cuidadores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77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991" y="2011872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¿Qué opinan?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928729"/>
            <a:ext cx="8825782" cy="577687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654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:a16="http://schemas.microsoft.com/office/drawing/2014/main" id="{17F4353D-3BAF-B007-716F-D53B113F3450}"/>
              </a:ext>
            </a:extLst>
          </p:cNvPr>
          <p:cNvSpPr>
            <a:spLocks/>
          </p:cNvSpPr>
          <p:nvPr/>
        </p:nvSpPr>
        <p:spPr bwMode="auto">
          <a:xfrm>
            <a:off x="0" y="14089"/>
            <a:ext cx="9144000" cy="1286190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7960B-D6D0-4F46-8D7A-3AB116A2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2" y="1746657"/>
            <a:ext cx="7924495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¡¡¡No!!! ¿¡OTRA TABLA DE CONDUCTA!?</a:t>
            </a:r>
          </a:p>
        </p:txBody>
      </p:sp>
      <p:pic>
        <p:nvPicPr>
          <p:cNvPr id="6" name="Content Placeholder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AEA368D9-21A5-264E-B297-025E195326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85724" y="3930830"/>
            <a:ext cx="1796986" cy="2594713"/>
          </a:xfrm>
        </p:spPr>
      </p:pic>
      <p:pic>
        <p:nvPicPr>
          <p:cNvPr id="9" name="Picture 8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C79224E1-D6CE-2340-B1AA-5CDACECDC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77515" y="3661738"/>
            <a:ext cx="2728085" cy="292556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F24E66BB-88D0-5849-96FA-DB5916F1EFDA}"/>
              </a:ext>
            </a:extLst>
          </p:cNvPr>
          <p:cNvSpPr/>
          <p:nvPr/>
        </p:nvSpPr>
        <p:spPr>
          <a:xfrm>
            <a:off x="4961858" y="3108516"/>
            <a:ext cx="383459" cy="36871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4D4435D7-B42C-9942-A4E0-EB28F58B7866}"/>
              </a:ext>
            </a:extLst>
          </p:cNvPr>
          <p:cNvSpPr/>
          <p:nvPr/>
        </p:nvSpPr>
        <p:spPr>
          <a:xfrm>
            <a:off x="2585970" y="3399622"/>
            <a:ext cx="383459" cy="36871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4D745185-03B4-6645-8523-2F04C26F977A}"/>
              </a:ext>
            </a:extLst>
          </p:cNvPr>
          <p:cNvSpPr/>
          <p:nvPr/>
        </p:nvSpPr>
        <p:spPr>
          <a:xfrm>
            <a:off x="3414128" y="3058963"/>
            <a:ext cx="383459" cy="36871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F9803DC9-1091-2646-A24E-DF3F8CBEBD17}"/>
              </a:ext>
            </a:extLst>
          </p:cNvPr>
          <p:cNvSpPr/>
          <p:nvPr/>
        </p:nvSpPr>
        <p:spPr>
          <a:xfrm>
            <a:off x="4135745" y="2997146"/>
            <a:ext cx="383459" cy="36871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A5D58BF5-D679-0B45-B226-809873A2A7C8}"/>
              </a:ext>
            </a:extLst>
          </p:cNvPr>
          <p:cNvSpPr/>
          <p:nvPr/>
        </p:nvSpPr>
        <p:spPr>
          <a:xfrm>
            <a:off x="5596241" y="3416920"/>
            <a:ext cx="383459" cy="36871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8EE47F-890B-8EFF-BC16-7BA74F631052}"/>
              </a:ext>
            </a:extLst>
          </p:cNvPr>
          <p:cNvSpPr txBox="1">
            <a:spLocks/>
          </p:cNvSpPr>
          <p:nvPr/>
        </p:nvSpPr>
        <p:spPr>
          <a:xfrm>
            <a:off x="204643" y="102530"/>
            <a:ext cx="8902262" cy="130386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dirty="0"/>
              <a:t>Uso de motivadores para dar forma al cambio de comportamiento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8E064-4F2F-CCAD-E54C-A19E2038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5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BE2D84-24E9-70F2-0C38-781CEA3B7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559" y="2701159"/>
            <a:ext cx="8135007" cy="3689131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s-ES" sz="4000" dirty="0"/>
              <a:t>#1: Hay muchas formas creativas y prácticas de motivar el comportamiento
	...... No solo tablas de conductas/ pegatinas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F03B7-EA45-5A3A-10C5-1C933903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pira hondo">
            <a:extLst>
              <a:ext uri="{FF2B5EF4-FFF2-40B4-BE49-F238E27FC236}">
                <a16:creationId xmlns:a16="http://schemas.microsoft.com/office/drawing/2014/main" id="{F735487C-5729-63C2-235C-357EE239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3851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5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BFB6-9B8F-4341-AA71-8ADEE10B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136203"/>
            <a:ext cx="8975558" cy="105402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2800" b="1" dirty="0"/>
              <a:t>#2: Piense en el propósito de usar </a:t>
            </a:r>
            <a:br>
              <a:rPr lang="es-ES" sz="2800" b="1" dirty="0"/>
            </a:br>
            <a:r>
              <a:rPr lang="es-ES" sz="2800" b="1" dirty="0"/>
              <a:t>motivadores con su hijo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CA072-2427-E942-92F1-7526F4215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314" y="1655692"/>
            <a:ext cx="4086806" cy="1825859"/>
          </a:xfrm>
        </p:spPr>
        <p:txBody>
          <a:bodyPr>
            <a:normAutofit lnSpcReduction="10000"/>
          </a:bodyPr>
          <a:lstStyle/>
          <a:p>
            <a:r>
              <a:rPr lang="es-ES" dirty="0"/>
              <a:t>¿Mejorar el autocuidado?
¿Mejorar la independencia?
¿Ayuda con la rutina de tareas?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568AD-2236-524F-ABD4-B3241A867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76016"/>
            <a:ext cx="4457700" cy="198521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¿Cuáles son los comportamientos específicos (tareas, habilidades o hábitos) que mejorarían el funcionamiento diario de su hijo si puede motivar el cambio?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45717-8520-4F03-B9BA-058495BB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5C879-E6DA-BA98-8142-CDDF1E8A6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0" y="4235385"/>
            <a:ext cx="8733140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4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CCAC-BE04-E443-9191-EFC202525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22" y="283926"/>
            <a:ext cx="3405996" cy="793103"/>
          </a:xfrm>
        </p:spPr>
        <p:txBody>
          <a:bodyPr/>
          <a:lstStyle/>
          <a:p>
            <a:r>
              <a:rPr lang="en-US" dirty="0" err="1"/>
              <a:t>Recordar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C407F-80DD-5A45-9A7B-8BE8701C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00" y="1371533"/>
            <a:ext cx="4881716" cy="4896532"/>
          </a:xfrm>
        </p:spPr>
        <p:txBody>
          <a:bodyPr>
            <a:normAutofit/>
          </a:bodyPr>
          <a:lstStyle/>
          <a:p>
            <a:r>
              <a:rPr lang="en-US" dirty="0"/>
              <a:t>1) </a:t>
            </a:r>
            <a:r>
              <a:rPr lang="en-US" sz="2800" b="1" dirty="0" err="1"/>
              <a:t>Recompensa</a:t>
            </a:r>
            <a:r>
              <a:rPr lang="en-US" sz="2800" b="1" dirty="0"/>
              <a:t>          </a:t>
            </a:r>
            <a:r>
              <a:rPr lang="en-US" sz="2800" b="1" dirty="0" err="1"/>
              <a:t>Soborno</a:t>
            </a:r>
            <a:endParaRPr lang="en-US" sz="2800" b="1" dirty="0"/>
          </a:p>
          <a:p>
            <a:endParaRPr lang="en-US" dirty="0"/>
          </a:p>
          <a:p>
            <a:r>
              <a:rPr lang="en-US" dirty="0"/>
              <a:t>2) </a:t>
            </a:r>
            <a:r>
              <a:rPr lang="es-ES" dirty="0"/>
              <a:t>Las recompensas no deben ser coercitivas (no las cosas que son necesidades básicas)</a:t>
            </a:r>
            <a:endParaRPr lang="en-US" dirty="0"/>
          </a:p>
          <a:p>
            <a:r>
              <a:rPr lang="en-US" dirty="0"/>
              <a:t>3) </a:t>
            </a:r>
            <a:r>
              <a:rPr lang="es-ES" dirty="0"/>
              <a:t>Las recompensas no son necesariamente "reforzadores": las recompensas solo se convierten en reforzadores si efectúan cambios en el comportamiento.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FAF42475-29AF-104A-918F-43D93AD61B4B}"/>
              </a:ext>
            </a:extLst>
          </p:cNvPr>
          <p:cNvSpPr/>
          <p:nvPr/>
        </p:nvSpPr>
        <p:spPr>
          <a:xfrm>
            <a:off x="3075858" y="1486311"/>
            <a:ext cx="766917" cy="383525"/>
          </a:xfrm>
          <a:prstGeom prst="mathNotEqual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77CD8-0A34-ED47-BD4C-BA0932A666A3}"/>
              </a:ext>
            </a:extLst>
          </p:cNvPr>
          <p:cNvSpPr txBox="1"/>
          <p:nvPr/>
        </p:nvSpPr>
        <p:spPr>
          <a:xfrm>
            <a:off x="5250016" y="108414"/>
            <a:ext cx="3747729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00B050"/>
                </a:solidFill>
              </a:rPr>
              <a:t>Contingencia</a:t>
            </a:r>
            <a:r>
              <a:rPr lang="en-US" b="1" u="sng" dirty="0">
                <a:solidFill>
                  <a:srgbClr val="00B050"/>
                </a:solidFill>
              </a:rPr>
              <a:t> de </a:t>
            </a:r>
            <a:r>
              <a:rPr lang="en-US" b="1" u="sng" dirty="0" err="1">
                <a:solidFill>
                  <a:srgbClr val="00B050"/>
                </a:solidFill>
              </a:rPr>
              <a:t>Refuerzo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Positivo</a:t>
            </a:r>
            <a:r>
              <a:rPr lang="en-US" b="1" u="sng" dirty="0">
                <a:solidFill>
                  <a:srgbClr val="00B050"/>
                </a:solidFill>
              </a:rPr>
              <a:t>:</a:t>
            </a: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ANTES</a:t>
            </a:r>
            <a:r>
              <a:rPr lang="en-US" dirty="0"/>
              <a:t> de </a:t>
            </a:r>
            <a:r>
              <a:rPr lang="en-US" dirty="0" err="1"/>
              <a:t>ir</a:t>
            </a:r>
            <a:r>
              <a:rPr lang="en-US" dirty="0"/>
              <a:t> al </a:t>
            </a:r>
            <a:r>
              <a:rPr lang="en-US" dirty="0" err="1"/>
              <a:t>parque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s-ES" dirty="0"/>
              <a:t>"Si sigues nuestras reglas sobre mantenerte seguro en el parque hoy, entonces tomaremos un helado después"</a:t>
            </a:r>
            <a:endParaRPr lang="en-US" dirty="0"/>
          </a:p>
          <a:p>
            <a:pPr algn="ctr"/>
            <a:r>
              <a:rPr lang="en-US" dirty="0" err="1"/>
              <a:t>Helado</a:t>
            </a:r>
            <a:r>
              <a:rPr lang="en-US" dirty="0"/>
              <a:t> = </a:t>
            </a:r>
            <a:r>
              <a:rPr lang="en-US" dirty="0" err="1"/>
              <a:t>recompensa</a:t>
            </a:r>
            <a:r>
              <a:rPr lang="en-US" dirty="0"/>
              <a:t>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Dada </a:t>
            </a:r>
            <a:r>
              <a:rPr lang="en-US" b="1" dirty="0" err="1">
                <a:solidFill>
                  <a:srgbClr val="00B050"/>
                </a:solidFill>
              </a:rPr>
              <a:t>después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B25B5-7141-B94E-8B72-A12A39A3F485}"/>
              </a:ext>
            </a:extLst>
          </p:cNvPr>
          <p:cNvSpPr txBox="1"/>
          <p:nvPr/>
        </p:nvSpPr>
        <p:spPr>
          <a:xfrm>
            <a:off x="5240390" y="3137588"/>
            <a:ext cx="3766979" cy="3539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C00000"/>
                </a:solidFill>
              </a:rPr>
              <a:t>Soborno</a:t>
            </a:r>
            <a:r>
              <a:rPr lang="en-US" b="1" u="sng" dirty="0">
                <a:solidFill>
                  <a:srgbClr val="C00000"/>
                </a:solidFill>
              </a:rPr>
              <a:t>:</a:t>
            </a:r>
          </a:p>
          <a:p>
            <a:r>
              <a:rPr lang="es-ES" dirty="0"/>
              <a:t>Dada con anticipación a una expectativa o </a:t>
            </a:r>
            <a:r>
              <a:rPr lang="en-US" dirty="0">
                <a:solidFill>
                  <a:srgbClr val="C00000"/>
                </a:solidFill>
              </a:rPr>
              <a:t>MIENTRAS </a:t>
            </a:r>
            <a:r>
              <a:rPr lang="es-ES" dirty="0"/>
              <a:t>se está produciendo un comportamiento problemático</a:t>
            </a:r>
            <a:r>
              <a:rPr lang="en-US" dirty="0"/>
              <a:t>: </a:t>
            </a:r>
          </a:p>
          <a:p>
            <a:endParaRPr lang="en-US" dirty="0"/>
          </a:p>
          <a:p>
            <a:pPr algn="ctr"/>
            <a:r>
              <a:rPr lang="es-ES" i="1" dirty="0"/>
              <a:t>"Te voy a dar helado, así que tienes que estar bien en la tienda después”</a:t>
            </a:r>
            <a:r>
              <a:rPr lang="en-US" b="1" i="1" dirty="0">
                <a:solidFill>
                  <a:srgbClr val="C00000"/>
                </a:solidFill>
              </a:rPr>
              <a:t> (</a:t>
            </a:r>
            <a:r>
              <a:rPr lang="en-US" b="1" i="1" dirty="0" err="1">
                <a:solidFill>
                  <a:srgbClr val="C00000"/>
                </a:solidFill>
              </a:rPr>
              <a:t>recompensa</a:t>
            </a:r>
            <a:r>
              <a:rPr lang="en-US" b="1" i="1" dirty="0">
                <a:solidFill>
                  <a:srgbClr val="C00000"/>
                </a:solidFill>
              </a:rPr>
              <a:t> dada </a:t>
            </a:r>
            <a:r>
              <a:rPr lang="en-US" b="1" i="1" dirty="0" err="1">
                <a:solidFill>
                  <a:srgbClr val="C00000"/>
                </a:solidFill>
              </a:rPr>
              <a:t>preventivamente</a:t>
            </a:r>
            <a:r>
              <a:rPr lang="en-US" b="1" i="1" dirty="0">
                <a:solidFill>
                  <a:srgbClr val="C00000"/>
                </a:solidFill>
              </a:rPr>
              <a:t>)</a:t>
            </a:r>
            <a:r>
              <a:rPr lang="en-US" i="1" dirty="0"/>
              <a:t>“</a:t>
            </a:r>
          </a:p>
          <a:p>
            <a:pPr algn="ctr"/>
            <a:endParaRPr lang="es-ES" sz="1000" i="1" dirty="0"/>
          </a:p>
          <a:p>
            <a:pPr algn="ctr"/>
            <a:r>
              <a:rPr lang="es-ES" i="1" dirty="0"/>
              <a:t>"Te di más tiempo para ver la televisión, así que ahora debes limpiar tu habitación". </a:t>
            </a:r>
            <a:r>
              <a:rPr lang="en-US" i="1" dirty="0"/>
              <a:t>O</a:t>
            </a:r>
          </a:p>
          <a:p>
            <a:pPr algn="ctr"/>
            <a:endParaRPr lang="en-US" sz="1000" i="1" dirty="0"/>
          </a:p>
          <a:p>
            <a:r>
              <a:rPr lang="es-ES" i="1" dirty="0"/>
              <a:t>"Si dejas de pelear, iremos a tomar un helado"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A9E18-86A7-C94A-AB83-4FA806EFA79D}"/>
              </a:ext>
            </a:extLst>
          </p:cNvPr>
          <p:cNvSpPr txBox="1"/>
          <p:nvPr/>
        </p:nvSpPr>
        <p:spPr>
          <a:xfrm>
            <a:off x="6796957" y="2693737"/>
            <a:ext cx="87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8F655-A3E9-79F3-FE2C-432AD6A6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749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:a16="http://schemas.microsoft.com/office/drawing/2014/main" id="{D613F173-23E2-01D4-725B-E8D33A16958D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90B32-BF74-444E-9B10-0EF0E6E6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2" y="46044"/>
            <a:ext cx="7402523" cy="894341"/>
          </a:xfrm>
        </p:spPr>
        <p:txBody>
          <a:bodyPr>
            <a:noAutofit/>
          </a:bodyPr>
          <a:lstStyle/>
          <a:p>
            <a:r>
              <a:rPr lang="es-AR" sz="2800" u="sng" dirty="0"/>
              <a:t>Sistemas de fichas y contadores de recompensas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02500-DD9A-5147-8752-A44CCF602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1427" y="1099143"/>
            <a:ext cx="3695700" cy="33209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err="1"/>
              <a:t>Fichas</a:t>
            </a:r>
            <a:r>
              <a:rPr lang="en-US" u="sng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Tiquetes, objetos, recuentos/puntos 
Necesita un valor establecido
Debe adjuntarse a un menú de recompensas de "respaldo"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D9A391B-A9D0-0A46-B6D7-C0DF13246B4A}"/>
              </a:ext>
            </a:extLst>
          </p:cNvPr>
          <p:cNvSpPr txBox="1">
            <a:spLocks/>
          </p:cNvSpPr>
          <p:nvPr/>
        </p:nvSpPr>
        <p:spPr>
          <a:xfrm>
            <a:off x="211427" y="5104346"/>
            <a:ext cx="4464869" cy="1625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solidFill>
                  <a:schemeClr val="tx1"/>
                </a:solidFill>
              </a:rPr>
              <a:t>Error </a:t>
            </a:r>
            <a:r>
              <a:rPr lang="en-US" u="sng" dirty="0" err="1">
                <a:solidFill>
                  <a:schemeClr val="tx1"/>
                </a:solidFill>
              </a:rPr>
              <a:t>común</a:t>
            </a:r>
            <a:r>
              <a:rPr lang="en-US" u="sng" dirty="0">
                <a:solidFill>
                  <a:schemeClr val="tx1"/>
                </a:solidFill>
              </a:rPr>
              <a:t>: </a:t>
            </a:r>
          </a:p>
          <a:p>
            <a:r>
              <a:rPr lang="en-US" dirty="0">
                <a:solidFill>
                  <a:schemeClr val="tx1"/>
                </a:solidFill>
              </a:rPr>
              <a:t> -</a:t>
            </a:r>
            <a:r>
              <a:rPr lang="es-ES" sz="2600" dirty="0">
                <a:solidFill>
                  <a:schemeClr val="tx1"/>
                </a:solidFill>
              </a:rPr>
              <a:t>Eliminación de fichas por mal comportamiento; </a:t>
            </a:r>
            <a:r>
              <a:rPr lang="en-US" sz="2600" dirty="0">
                <a:solidFill>
                  <a:schemeClr val="tx1"/>
                </a:solidFill>
              </a:rPr>
              <a:t>NO LO HAGAS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3EBCD35-BFD2-244C-9101-F97F375F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9646" y="864055"/>
            <a:ext cx="1205798" cy="1625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2C3E1-9090-A449-BA3B-0E4F841CB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8738" y="4459857"/>
            <a:ext cx="749937" cy="684317"/>
          </a:xfrm>
          <a:prstGeom prst="rect">
            <a:avLst/>
          </a:prstGeom>
        </p:spPr>
      </p:pic>
      <p:pic>
        <p:nvPicPr>
          <p:cNvPr id="13" name="Picture 12" descr="Table, calendar&#10;&#10;Description automatically generated">
            <a:extLst>
              <a:ext uri="{FF2B5EF4-FFF2-40B4-BE49-F238E27FC236}">
                <a16:creationId xmlns:a16="http://schemas.microsoft.com/office/drawing/2014/main" id="{01977ED5-42C4-A644-821D-FCC1D9179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82052" y="4129291"/>
            <a:ext cx="2187214" cy="945822"/>
          </a:xfrm>
          <a:prstGeom prst="rect">
            <a:avLst/>
          </a:prstGeom>
        </p:spPr>
      </p:pic>
      <p:pic>
        <p:nvPicPr>
          <p:cNvPr id="6" name="Picture 5" descr="A jar of red and blue balls&#10;&#10;Description automatically generated">
            <a:extLst>
              <a:ext uri="{FF2B5EF4-FFF2-40B4-BE49-F238E27FC236}">
                <a16:creationId xmlns:a16="http://schemas.microsoft.com/office/drawing/2014/main" id="{C6236507-6E16-33E9-3BCC-5F020565D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86494" y="864055"/>
            <a:ext cx="1750381" cy="1625205"/>
          </a:xfrm>
          <a:prstGeom prst="rect">
            <a:avLst/>
          </a:prstGeom>
        </p:spPr>
      </p:pic>
      <p:pic>
        <p:nvPicPr>
          <p:cNvPr id="11" name="Graphic 10" descr="Tally with solid fill">
            <a:extLst>
              <a:ext uri="{FF2B5EF4-FFF2-40B4-BE49-F238E27FC236}">
                <a16:creationId xmlns:a16="http://schemas.microsoft.com/office/drawing/2014/main" id="{5DA3386E-5572-A5B0-9D25-4AB9ACD348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03442" y="2530622"/>
            <a:ext cx="914400" cy="914400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43A3367C-179F-FF52-3AB5-D71C6871F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432189"/>
              </p:ext>
            </p:extLst>
          </p:nvPr>
        </p:nvGraphicFramePr>
        <p:xfrm>
          <a:off x="5310168" y="2813937"/>
          <a:ext cx="3729843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48">
                  <a:extLst>
                    <a:ext uri="{9D8B030D-6E8A-4147-A177-3AD203B41FA5}">
                      <a16:colId xmlns:a16="http://schemas.microsoft.com/office/drawing/2014/main" val="2857133426"/>
                    </a:ext>
                  </a:extLst>
                </a:gridCol>
                <a:gridCol w="2765295">
                  <a:extLst>
                    <a:ext uri="{9D8B030D-6E8A-4147-A177-3AD203B41FA5}">
                      <a16:colId xmlns:a16="http://schemas.microsoft.com/office/drawing/2014/main" val="873590684"/>
                    </a:ext>
                  </a:extLst>
                </a:gridCol>
              </a:tblGrid>
              <a:tr h="525001">
                <a:tc>
                  <a:txBody>
                    <a:bodyPr/>
                    <a:lstStyle/>
                    <a:p>
                      <a:r>
                        <a:rPr lang="en-US" sz="1600" dirty="0"/>
                        <a:t>Valor </a:t>
                      </a:r>
                      <a:r>
                        <a:rPr lang="en-US" sz="1600" dirty="0" err="1"/>
                        <a:t>en</a:t>
                      </a:r>
                      <a:r>
                        <a:rPr lang="en-US" sz="1600" dirty="0"/>
                        <a:t>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Actividad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090339"/>
                  </a:ext>
                </a:extLst>
              </a:tr>
              <a:tr h="525001">
                <a:tc>
                  <a:txBody>
                    <a:bodyPr/>
                    <a:lstStyle/>
                    <a:p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Gastar</a:t>
                      </a:r>
                      <a:r>
                        <a:rPr lang="en-US" sz="1600" dirty="0"/>
                        <a:t> $1 </a:t>
                      </a:r>
                      <a:r>
                        <a:rPr lang="en-US" sz="1600" dirty="0" err="1"/>
                        <a:t>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el</a:t>
                      </a:r>
                      <a:r>
                        <a:rPr lang="en-US" sz="1600" dirty="0"/>
                        <a:t> Dollar Tree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Helado</a:t>
                      </a:r>
                      <a:r>
                        <a:rPr lang="en-US" sz="1600" dirty="0"/>
                        <a:t> o paleta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Cupón de 30 minutos de tiempo de pantalla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935579"/>
                  </a:ext>
                </a:extLst>
              </a:tr>
              <a:tr h="525001">
                <a:tc>
                  <a:txBody>
                    <a:bodyPr/>
                    <a:lstStyle/>
                    <a:p>
                      <a:r>
                        <a:rPr lang="en-US" sz="16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/>
                        <a:t>Gastar</a:t>
                      </a:r>
                      <a:r>
                        <a:rPr lang="en-US" sz="1600" dirty="0"/>
                        <a:t> $5 </a:t>
                      </a:r>
                      <a:r>
                        <a:rPr lang="en-US" sz="1600" dirty="0" err="1"/>
                        <a:t>en</a:t>
                      </a:r>
                      <a:r>
                        <a:rPr lang="en-US" sz="1600" dirty="0"/>
                        <a:t> Walmart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Nuevo set de Legos pequeño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684953"/>
                  </a:ext>
                </a:extLst>
              </a:tr>
              <a:tr h="525001">
                <a:tc>
                  <a:txBody>
                    <a:bodyPr/>
                    <a:lstStyle/>
                    <a:p>
                      <a:r>
                        <a:rPr lang="en-US" sz="1600" dirty="0"/>
                        <a:t>200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Almuerzo en su lugar favorito de comida rápida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Cupón de 60 minutos de tiempo de pantalla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9842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AF06D57-7507-329C-7199-35CF985F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4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16236065-D74C-B0B6-1245-914149906C1C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8083F-C6ED-4542-872A-D32F1EB2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034" y="-144583"/>
            <a:ext cx="7343772" cy="1303867"/>
          </a:xfrm>
        </p:spPr>
        <p:txBody>
          <a:bodyPr>
            <a:normAutofit/>
          </a:bodyPr>
          <a:lstStyle/>
          <a:p>
            <a:r>
              <a:rPr lang="es-ES" sz="2800" dirty="0"/>
              <a:t>Horarios de recompensas y "Primero, entonces"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0F4F-0C07-F84C-B207-5C37C60C9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347" y="1371533"/>
            <a:ext cx="3619500" cy="102515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Útil</a:t>
            </a:r>
            <a:r>
              <a:rPr lang="en-US" dirty="0"/>
              <a:t> para </a:t>
            </a:r>
            <a:r>
              <a:rPr lang="en-US" dirty="0" err="1"/>
              <a:t>rutinas</a:t>
            </a:r>
            <a:r>
              <a:rPr lang="en-US" dirty="0"/>
              <a:t>/</a:t>
            </a:r>
            <a:r>
              <a:rPr lang="en-US" dirty="0" err="1"/>
              <a:t>tareas</a:t>
            </a:r>
            <a:r>
              <a:rPr lang="en-US" dirty="0"/>
              <a:t> de </a:t>
            </a:r>
            <a:r>
              <a:rPr lang="en-US" dirty="0" err="1"/>
              <a:t>varios</a:t>
            </a:r>
            <a:r>
              <a:rPr lang="en-US" dirty="0"/>
              <a:t> pasos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0E52D6-561B-A348-91C7-424E9E35E25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4706605"/>
              </p:ext>
            </p:extLst>
          </p:nvPr>
        </p:nvGraphicFramePr>
        <p:xfrm>
          <a:off x="161347" y="2264709"/>
          <a:ext cx="4260252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126">
                  <a:extLst>
                    <a:ext uri="{9D8B030D-6E8A-4147-A177-3AD203B41FA5}">
                      <a16:colId xmlns:a16="http://schemas.microsoft.com/office/drawing/2014/main" val="3243715410"/>
                    </a:ext>
                  </a:extLst>
                </a:gridCol>
                <a:gridCol w="2130126">
                  <a:extLst>
                    <a:ext uri="{9D8B030D-6E8A-4147-A177-3AD203B41FA5}">
                      <a16:colId xmlns:a16="http://schemas.microsoft.com/office/drawing/2014/main" val="4097299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Paso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Recompensa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381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1) Sala de </a:t>
                      </a:r>
                      <a:r>
                        <a:rPr lang="en-US" dirty="0" err="1"/>
                        <a:t>espera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Dulce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21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2) </a:t>
                      </a:r>
                      <a:r>
                        <a:rPr lang="es-ES" dirty="0"/>
                        <a:t>La enfermera hace los signos vitales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Vídeo</a:t>
                      </a:r>
                      <a:r>
                        <a:rPr lang="en-US" dirty="0"/>
                        <a:t> de 5 </a:t>
                      </a:r>
                      <a:r>
                        <a:rPr lang="en-US" dirty="0" err="1"/>
                        <a:t>minutos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3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3) Examen </a:t>
                      </a:r>
                      <a:r>
                        <a:rPr lang="en-US" dirty="0" err="1"/>
                        <a:t>médico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Caja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premios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453416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658ED8-E7DC-CB47-AD9B-2FA8C5E63836}"/>
              </a:ext>
            </a:extLst>
          </p:cNvPr>
          <p:cNvSpPr txBox="1">
            <a:spLocks/>
          </p:cNvSpPr>
          <p:nvPr/>
        </p:nvSpPr>
        <p:spPr>
          <a:xfrm>
            <a:off x="134173" y="4378772"/>
            <a:ext cx="4260252" cy="2312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>
                <a:solidFill>
                  <a:schemeClr val="tx1"/>
                </a:solidFill>
              </a:rPr>
              <a:t>Errores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comunes</a:t>
            </a:r>
            <a:r>
              <a:rPr lang="en-US" u="sng" dirty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No variar suficientemente las recompensas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La recompensa no es suficientemente grande para el esfuerzo requerido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DF2100-CAFB-2C42-BF61-3C364F87F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65942" y="4045453"/>
            <a:ext cx="814905" cy="7436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CE583D-1F14-2049-A274-5DF8800FD6BF}"/>
              </a:ext>
            </a:extLst>
          </p:cNvPr>
          <p:cNvSpPr txBox="1">
            <a:spLocks/>
          </p:cNvSpPr>
          <p:nvPr/>
        </p:nvSpPr>
        <p:spPr>
          <a:xfrm>
            <a:off x="5169158" y="3763299"/>
            <a:ext cx="3692740" cy="2051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u="sng" dirty="0"/>
          </a:p>
          <a:p>
            <a:r>
              <a:rPr lang="en-US" u="sng" dirty="0">
                <a:solidFill>
                  <a:schemeClr val="tx1"/>
                </a:solidFill>
              </a:rPr>
              <a:t>Error </a:t>
            </a:r>
            <a:r>
              <a:rPr lang="en-US" u="sng" dirty="0" err="1">
                <a:solidFill>
                  <a:schemeClr val="tx1"/>
                </a:solidFill>
              </a:rPr>
              <a:t>común</a:t>
            </a:r>
            <a:r>
              <a:rPr lang="en-US" u="sng" dirty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Las recompensas no son lo suficientemente inmediatas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FFD5DF-EF77-7D42-AB79-67F87F430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99400" y="3895507"/>
            <a:ext cx="808935" cy="7381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BE129A-66A7-1B4A-952F-D7CA99EFB635}"/>
              </a:ext>
            </a:extLst>
          </p:cNvPr>
          <p:cNvSpPr txBox="1">
            <a:spLocks/>
          </p:cNvSpPr>
          <p:nvPr/>
        </p:nvSpPr>
        <p:spPr>
          <a:xfrm>
            <a:off x="4800600" y="1377092"/>
            <a:ext cx="3835658" cy="635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61A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Horarios</a:t>
            </a:r>
            <a:r>
              <a:rPr lang="en-US" dirty="0">
                <a:solidFill>
                  <a:schemeClr val="tx1"/>
                </a:solidFill>
              </a:rPr>
              <a:t> de “primero </a:t>
            </a:r>
            <a:r>
              <a:rPr lang="en-US" dirty="0" err="1">
                <a:solidFill>
                  <a:schemeClr val="tx1"/>
                </a:solidFill>
              </a:rPr>
              <a:t>entonces</a:t>
            </a:r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B6108-AC5D-68E0-A461-0FFE916E1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imero Entonces Tablero del Super Héroe Storyboard">
            <a:extLst>
              <a:ext uri="{FF2B5EF4-FFF2-40B4-BE49-F238E27FC236}">
                <a16:creationId xmlns:a16="http://schemas.microsoft.com/office/drawing/2014/main" id="{CD11DC08-12AE-D3F4-E9EA-B8DDF6EF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44" y="1953100"/>
            <a:ext cx="3253317" cy="17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991" y="2011872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¿Preguntas?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¿Qué han probado ya?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¿Qué ha funcionado bien o no?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928729"/>
            <a:ext cx="8825782" cy="577687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7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E79F0258-988B-6B3C-2C64-BEF8C3B21D28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5FED7-7304-184A-914A-D3732F35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91" y="-155016"/>
            <a:ext cx="7594600" cy="1096895"/>
          </a:xfrm>
        </p:spPr>
        <p:txBody>
          <a:bodyPr/>
          <a:lstStyle/>
          <a:p>
            <a:r>
              <a:rPr lang="es-AR" dirty="0"/>
              <a:t>Otros errores comunes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A9D90-BF07-354A-9B1B-2B11F4C03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884" y="1371532"/>
            <a:ext cx="7713816" cy="5211829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Expectativas ambiguas o mal definidas ("sé bueno") o criterios demasiado complicados
Desajuste entre el comportamiento del objetivo y la magnitud de la recompensa
No tener suficiente tiempo para que el niño participe / disfrute plenamente de la recompensa (por ejemplo, "puede jugar videojuegos durante 5 minutos"... tiende a crear más frustración y no ser agradable) 
Cambiar el acuerdo "sobre la marcha" / cuando se siente frustrado como cuidador
Enfocarse en lo que el niño no está haciendo bien, especialmente cuando está desarrollando la habilidad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E3155-800F-CB4C-89B1-53FEA201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76728" y="274637"/>
            <a:ext cx="1092260" cy="996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24855-8815-13FA-B79F-87D0B2DF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60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38001756-43BB-3B40-1567-7B78E8FA216F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0C3FB-8DC7-E04A-A8C6-0352B46E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59" y="0"/>
            <a:ext cx="6421968" cy="839266"/>
          </a:xfrm>
          <a:noFill/>
        </p:spPr>
        <p:txBody>
          <a:bodyPr>
            <a:normAutofit fontScale="90000"/>
          </a:bodyPr>
          <a:lstStyle/>
          <a:p>
            <a:r>
              <a:rPr lang="en-US" u="sng" dirty="0" err="1"/>
              <a:t>Manejar</a:t>
            </a:r>
            <a:r>
              <a:rPr lang="en-US" u="sng" dirty="0"/>
              <a:t> </a:t>
            </a:r>
            <a:r>
              <a:rPr lang="en-US" u="sng" dirty="0" err="1"/>
              <a:t>recompensas</a:t>
            </a:r>
            <a:r>
              <a:rPr lang="en-US" u="sng" dirty="0"/>
              <a:t> </a:t>
            </a:r>
            <a:r>
              <a:rPr lang="en-US" u="sng" dirty="0" err="1"/>
              <a:t>tecnológicas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6CEF3-0168-CA4D-8F3E-093EB4B06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467" y="1180071"/>
            <a:ext cx="8023122" cy="4321391"/>
          </a:xfrm>
        </p:spPr>
        <p:txBody>
          <a:bodyPr>
            <a:normAutofit/>
          </a:bodyPr>
          <a:lstStyle/>
          <a:p>
            <a:r>
              <a:rPr lang="es-ES" dirty="0"/>
              <a:t>Asegurarse de que tienen límites saludables para el tiempo de pantalla (para que el niño no esté ya "saciado")</a:t>
            </a:r>
          </a:p>
          <a:p>
            <a:r>
              <a:rPr lang="es-ES" dirty="0"/>
              <a:t>Adoptar un enfoque colaborativo para desarrollar un sistema y reglas CON su hijo</a:t>
            </a:r>
            <a:endParaRPr lang="en-US" dirty="0"/>
          </a:p>
          <a:p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recompensas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:</a:t>
            </a:r>
          </a:p>
          <a:p>
            <a:pPr lvl="1"/>
            <a:r>
              <a:rPr lang="es-ES" dirty="0"/>
              <a:t>5 minutos adicionales o un cupón de "tiempo extra”</a:t>
            </a:r>
          </a:p>
          <a:p>
            <a:pPr lvl="1"/>
            <a:r>
              <a:rPr lang="es-ES" dirty="0"/>
              <a:t>Ganar $ para un nuevo juego</a:t>
            </a:r>
          </a:p>
          <a:p>
            <a:pPr lvl="1"/>
            <a:r>
              <a:rPr lang="es-ES" dirty="0"/>
              <a:t>Ganar tiempo especial para mostrar habilidades o cosas interesantes al cuidador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E1DDB3DD-A708-D74B-A883-1B671FA56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87494" y="2612230"/>
            <a:ext cx="1904543" cy="1904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9E496-D99B-996A-55F6-7D8F507A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4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07" y="2264030"/>
            <a:ext cx="7772400" cy="1470025"/>
          </a:xfrm>
        </p:spPr>
        <p:txBody>
          <a:bodyPr/>
          <a:lstStyle/>
          <a:p>
            <a:r>
              <a:rPr lang="es-ES" b="1" i="1" dirty="0" err="1">
                <a:latin typeface="Century Gothic" pitchFamily="34" charset="0"/>
              </a:rPr>
              <a:t>Unstuck</a:t>
            </a:r>
            <a:r>
              <a:rPr lang="es-ES" b="1" i="1" dirty="0">
                <a:latin typeface="Century Gothic" pitchFamily="34" charset="0"/>
              </a:rPr>
              <a:t> and </a:t>
            </a:r>
            <a:r>
              <a:rPr lang="es-ES" b="1" i="1" dirty="0" err="1">
                <a:latin typeface="Century Gothic" pitchFamily="34" charset="0"/>
              </a:rPr>
              <a:t>On</a:t>
            </a:r>
            <a:r>
              <a:rPr lang="es-ES" b="1" i="1" dirty="0">
                <a:latin typeface="Century Gothic" pitchFamily="34" charset="0"/>
              </a:rPr>
              <a:t> Target!</a:t>
            </a:r>
            <a:br>
              <a:rPr lang="es-ES" b="1" i="1" dirty="0">
                <a:latin typeface="Century Gothic" pitchFamily="34" charset="0"/>
              </a:rPr>
            </a:br>
            <a:endParaRPr lang="es-ES" i="1" dirty="0"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9050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  <a:latin typeface="Century Gothic" pitchFamily="34" charset="0"/>
              </a:rPr>
              <a:t>Sesión Familiar #8</a:t>
            </a: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"/>
          <p:cNvGrpSpPr>
            <a:grpSpLocks/>
          </p:cNvGrpSpPr>
          <p:nvPr/>
        </p:nvGrpSpPr>
        <p:grpSpPr bwMode="auto">
          <a:xfrm flipV="1">
            <a:off x="307473" y="4114800"/>
            <a:ext cx="1785937" cy="2411412"/>
            <a:chOff x="6589" y="2087"/>
            <a:chExt cx="3372" cy="4379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" y="2087"/>
              <a:ext cx="3372" cy="4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4"/>
            <p:cNvGrpSpPr>
              <a:grpSpLocks/>
            </p:cNvGrpSpPr>
            <p:nvPr/>
          </p:nvGrpSpPr>
          <p:grpSpPr bwMode="auto">
            <a:xfrm>
              <a:off x="8887" y="3201"/>
              <a:ext cx="2" cy="80"/>
              <a:chOff x="-106290113" y="-105152799"/>
              <a:chExt cx="2" cy="80"/>
            </a:xfrm>
          </p:grpSpPr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-106290113" y="-105152799"/>
                <a:ext cx="2" cy="80"/>
              </a:xfrm>
              <a:custGeom>
                <a:avLst/>
                <a:gdLst>
                  <a:gd name="T0" fmla="+- 0 1685 1685"/>
                  <a:gd name="T1" fmla="*/ 1685 h 80"/>
                  <a:gd name="T2" fmla="+- 0 1765 1685"/>
                  <a:gd name="T3" fmla="*/ 1765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0"/>
                    </a:moveTo>
                    <a:lnTo>
                      <a:pt x="0" y="8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6"/>
            <p:cNvGrpSpPr>
              <a:grpSpLocks/>
            </p:cNvGrpSpPr>
            <p:nvPr/>
          </p:nvGrpSpPr>
          <p:grpSpPr bwMode="auto">
            <a:xfrm>
              <a:off x="7703" y="2095"/>
              <a:ext cx="80" cy="2"/>
              <a:chOff x="-106291297" y="-105153905"/>
              <a:chExt cx="80" cy="2"/>
            </a:xfrm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-106291297" y="-105153905"/>
                <a:ext cx="80" cy="2"/>
              </a:xfrm>
              <a:custGeom>
                <a:avLst/>
                <a:gdLst>
                  <a:gd name="T0" fmla="+- 0 9157 9157"/>
                  <a:gd name="T1" fmla="*/ T0 w 80"/>
                  <a:gd name="T2" fmla="+- 0 9237 9157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8"/>
            <p:cNvGrpSpPr>
              <a:grpSpLocks/>
            </p:cNvGrpSpPr>
            <p:nvPr/>
          </p:nvGrpSpPr>
          <p:grpSpPr bwMode="auto">
            <a:xfrm>
              <a:off x="6596" y="3199"/>
              <a:ext cx="2" cy="80"/>
              <a:chOff x="-106292404" y="-105152801"/>
              <a:chExt cx="2" cy="80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-106292404" y="-105152801"/>
                <a:ext cx="2" cy="80"/>
              </a:xfrm>
              <a:custGeom>
                <a:avLst/>
                <a:gdLst>
                  <a:gd name="T0" fmla="+- 0 1683 1683"/>
                  <a:gd name="T1" fmla="*/ 1683 h 80"/>
                  <a:gd name="T2" fmla="+- 0 1763 1683"/>
                  <a:gd name="T3" fmla="*/ 1763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0"/>
                    </a:moveTo>
                    <a:lnTo>
                      <a:pt x="0" y="8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10"/>
            <p:cNvGrpSpPr>
              <a:grpSpLocks/>
            </p:cNvGrpSpPr>
            <p:nvPr/>
          </p:nvGrpSpPr>
          <p:grpSpPr bwMode="auto">
            <a:xfrm>
              <a:off x="7701" y="4386"/>
              <a:ext cx="80" cy="2"/>
              <a:chOff x="-106291299" y="-105151614"/>
              <a:chExt cx="80" cy="2"/>
            </a:xfrm>
          </p:grpSpPr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-106291299" y="-105151614"/>
                <a:ext cx="80" cy="2"/>
              </a:xfrm>
              <a:custGeom>
                <a:avLst/>
                <a:gdLst>
                  <a:gd name="T0" fmla="+- 0 9155 9155"/>
                  <a:gd name="T1" fmla="*/ T0 w 80"/>
                  <a:gd name="T2" fmla="+- 0 9235 9155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152400" y="928729"/>
            <a:ext cx="8825782" cy="577687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7102439" y="1137228"/>
            <a:ext cx="1785937" cy="2411412"/>
            <a:chOff x="6589" y="2087"/>
            <a:chExt cx="3372" cy="437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" y="2087"/>
              <a:ext cx="3372" cy="4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8887" y="3201"/>
              <a:ext cx="2" cy="80"/>
              <a:chOff x="-106290113" y="-105152799"/>
              <a:chExt cx="2" cy="80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-106290113" y="-105152799"/>
                <a:ext cx="2" cy="80"/>
              </a:xfrm>
              <a:custGeom>
                <a:avLst/>
                <a:gdLst>
                  <a:gd name="T0" fmla="+- 0 1685 1685"/>
                  <a:gd name="T1" fmla="*/ 1685 h 80"/>
                  <a:gd name="T2" fmla="+- 0 1765 1685"/>
                  <a:gd name="T3" fmla="*/ 1765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0"/>
                    </a:moveTo>
                    <a:lnTo>
                      <a:pt x="0" y="8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6"/>
            <p:cNvGrpSpPr>
              <a:grpSpLocks/>
            </p:cNvGrpSpPr>
            <p:nvPr/>
          </p:nvGrpSpPr>
          <p:grpSpPr bwMode="auto">
            <a:xfrm>
              <a:off x="7703" y="2095"/>
              <a:ext cx="80" cy="2"/>
              <a:chOff x="-106291297" y="-105153905"/>
              <a:chExt cx="80" cy="2"/>
            </a:xfrm>
          </p:grpSpPr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-106291297" y="-105153905"/>
                <a:ext cx="80" cy="2"/>
              </a:xfrm>
              <a:custGeom>
                <a:avLst/>
                <a:gdLst>
                  <a:gd name="T0" fmla="+- 0 9157 9157"/>
                  <a:gd name="T1" fmla="*/ T0 w 80"/>
                  <a:gd name="T2" fmla="+- 0 9237 9157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8"/>
            <p:cNvGrpSpPr>
              <a:grpSpLocks/>
            </p:cNvGrpSpPr>
            <p:nvPr/>
          </p:nvGrpSpPr>
          <p:grpSpPr bwMode="auto">
            <a:xfrm>
              <a:off x="6596" y="3199"/>
              <a:ext cx="2" cy="80"/>
              <a:chOff x="-106292404" y="-105152801"/>
              <a:chExt cx="2" cy="80"/>
            </a:xfrm>
          </p:grpSpPr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-106292404" y="-105152801"/>
                <a:ext cx="2" cy="80"/>
              </a:xfrm>
              <a:custGeom>
                <a:avLst/>
                <a:gdLst>
                  <a:gd name="T0" fmla="+- 0 1683 1683"/>
                  <a:gd name="T1" fmla="*/ 1683 h 80"/>
                  <a:gd name="T2" fmla="+- 0 1763 1683"/>
                  <a:gd name="T3" fmla="*/ 1763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0"/>
                    </a:moveTo>
                    <a:lnTo>
                      <a:pt x="0" y="8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7701" y="4386"/>
              <a:ext cx="80" cy="2"/>
              <a:chOff x="-106291299" y="-105151614"/>
              <a:chExt cx="80" cy="2"/>
            </a:xfrm>
          </p:grpSpPr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-106291299" y="-105151614"/>
                <a:ext cx="80" cy="2"/>
              </a:xfrm>
              <a:custGeom>
                <a:avLst/>
                <a:gdLst>
                  <a:gd name="T0" fmla="+- 0 9155 9155"/>
                  <a:gd name="T1" fmla="*/ T0 w 80"/>
                  <a:gd name="T2" fmla="+- 0 9235 9155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457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ubtitle 2"/>
          <p:cNvSpPr txBox="1">
            <a:spLocks/>
          </p:cNvSpPr>
          <p:nvPr/>
        </p:nvSpPr>
        <p:spPr>
          <a:xfrm>
            <a:off x="1174391" y="4038600"/>
            <a:ext cx="67818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64008" indent="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BBB59"/>
              </a:buClr>
              <a:defRPr/>
            </a:pPr>
            <a:r>
              <a:rPr lang="es-ES" sz="2800" b="1" dirty="0">
                <a:solidFill>
                  <a:prstClr val="black"/>
                </a:solidFill>
              </a:rPr>
              <a:t>Motivación e integrando todo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ED2DA-1B05-CDEC-311D-8160E09841CD}"/>
              </a:ext>
            </a:extLst>
          </p:cNvPr>
          <p:cNvSpPr txBox="1"/>
          <p:nvPr/>
        </p:nvSpPr>
        <p:spPr>
          <a:xfrm>
            <a:off x="2631194" y="5377679"/>
            <a:ext cx="4576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¡BIENVENIDOS!</a:t>
            </a:r>
          </a:p>
        </p:txBody>
      </p:sp>
    </p:spTree>
    <p:extLst>
      <p:ext uri="{BB962C8B-B14F-4D97-AF65-F5344CB8AC3E}">
        <p14:creationId xmlns:p14="http://schemas.microsoft.com/office/powerpoint/2010/main" val="75657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E72A0590-FEE7-59E6-606B-6ED5A03730DB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20445-7487-264A-A4B5-694EC542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77" y="-58511"/>
            <a:ext cx="9809486" cy="1023767"/>
          </a:xfrm>
        </p:spPr>
        <p:txBody>
          <a:bodyPr>
            <a:noAutofit/>
          </a:bodyPr>
          <a:lstStyle/>
          <a:p>
            <a:r>
              <a:rPr lang="es-ES" sz="2400" dirty="0"/>
              <a:t>Apoye los sistemas de motivación con elogios frecuentes y específicos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1CAFA-854D-CD47-9AAB-0B86C27C8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474839"/>
            <a:ext cx="8486942" cy="5278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u="sng" dirty="0"/>
              <a:t>Consejos sobre cómo usar los elogios</a:t>
            </a:r>
            <a:r>
              <a:rPr lang="en-US" sz="3200" u="sng" dirty="0"/>
              <a:t>:</a:t>
            </a:r>
            <a:endParaRPr lang="en-US" sz="32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ENFÓCATE </a:t>
            </a:r>
            <a:r>
              <a:rPr lang="en-US" sz="3200" b="1" dirty="0" err="1"/>
              <a:t>en</a:t>
            </a:r>
            <a:r>
              <a:rPr lang="en-US" sz="3200" b="1" dirty="0"/>
              <a:t> lo </a:t>
            </a:r>
            <a:r>
              <a:rPr lang="en-US" sz="3200" b="1" dirty="0" err="1"/>
              <a:t>positivo</a:t>
            </a:r>
            <a:r>
              <a:rPr lang="en-US" sz="3200" b="1" dirty="0"/>
              <a:t>!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b="1" dirty="0"/>
              <a:t>Intenta una proporción de 4 a 1</a:t>
            </a:r>
            <a:r>
              <a:rPr lang="en-US" sz="3200" b="1" dirty="0"/>
              <a:t>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tx1"/>
                </a:solidFill>
              </a:rPr>
              <a:t>Sé positivo, específico (y veraz) y oportuno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“</a:t>
            </a:r>
            <a:r>
              <a:rPr lang="es-ES" sz="2800" dirty="0"/>
              <a:t>Estás trabajando muy duro en eso. Puedo ver cuánto estás mejorando....."</a:t>
            </a:r>
            <a:endParaRPr lang="en-US" sz="2800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F279403-FF44-73BA-7B4A-BDA7CB8B07E0}"/>
              </a:ext>
            </a:extLst>
          </p:cNvPr>
          <p:cNvSpPr/>
          <p:nvPr/>
        </p:nvSpPr>
        <p:spPr>
          <a:xfrm>
            <a:off x="6740243" y="1033259"/>
            <a:ext cx="2473693" cy="1326727"/>
          </a:xfrm>
          <a:prstGeom prst="wedgeEllipseCallout">
            <a:avLst>
              <a:gd name="adj1" fmla="val -74420"/>
              <a:gd name="adj2" fmla="val -365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¡Guau! Me gusta mucho cómo tú...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9CD26-444C-0468-8415-52DB49DD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88" y="2611789"/>
            <a:ext cx="1743790" cy="1470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5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6210E155-78D9-4010-D352-458A90F849C4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1FCC1-7715-284E-A328-DB1B5C011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7" y="914400"/>
            <a:ext cx="8425817" cy="5668962"/>
          </a:xfrm>
        </p:spPr>
        <p:txBody>
          <a:bodyPr>
            <a:noAutofit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s-ES" sz="2000" b="1" dirty="0">
                <a:solidFill>
                  <a:srgbClr val="0070C0"/>
                </a:solidFill>
              </a:rPr>
              <a:t>Concéntrese en su meta más grande</a:t>
            </a:r>
            <a:r>
              <a:rPr lang="en-US" sz="2000" b="1" dirty="0">
                <a:solidFill>
                  <a:srgbClr val="0070C0"/>
                </a:solidFill>
              </a:rPr>
              <a:t>:  </a:t>
            </a:r>
            <a:r>
              <a:rPr lang="es-ES" sz="2000" dirty="0"/>
              <a:t>Piensa en lo que puedes "dejar ir" y qué expectativas puedes relajar para lograr un objetivo más grande... evitando quedarse ATASCADO en los detalles de cómo se logra el objetivo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s-ES" sz="2000" b="1" dirty="0">
                <a:solidFill>
                  <a:srgbClr val="FF0000"/>
                </a:solidFill>
              </a:rPr>
              <a:t>No digas "No lo hagas"</a:t>
            </a:r>
            <a:r>
              <a:rPr lang="en-US" sz="2000" dirty="0"/>
              <a:t>– </a:t>
            </a:r>
            <a:r>
              <a:rPr lang="en-US" sz="2000" dirty="0" err="1"/>
              <a:t>Revertir</a:t>
            </a:r>
            <a:r>
              <a:rPr lang="en-US" sz="2000" dirty="0"/>
              <a:t> y </a:t>
            </a:r>
            <a:r>
              <a:rPr lang="en-US" sz="2000" dirty="0" err="1"/>
              <a:t>solicitar</a:t>
            </a:r>
            <a:r>
              <a:rPr lang="en-US" sz="20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</a:t>
            </a:r>
            <a:r>
              <a:rPr lang="es-ES" b="1" dirty="0"/>
              <a:t>No interrumpas ni hables por encima de los demás</a:t>
            </a:r>
            <a:r>
              <a:rPr lang="en-US" b="1" dirty="0"/>
              <a:t>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“</a:t>
            </a:r>
            <a:r>
              <a:rPr lang="es-ES" b="1" dirty="0">
                <a:solidFill>
                  <a:schemeClr val="accent1"/>
                </a:solidFill>
              </a:rPr>
              <a:t>Recuerde esperar su turno. De esa manera, todos pueden compartir sus ideas y todos aquí también sus ideas creativas</a:t>
            </a:r>
            <a:r>
              <a:rPr lang="en-US" b="1" dirty="0">
                <a:solidFill>
                  <a:schemeClr val="accent1"/>
                </a:solidFill>
              </a:rPr>
              <a:t>.”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/>
              <a:t>¡Tu habitación es un desastre!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1"/>
                </a:solidFill>
              </a:rPr>
              <a:t>"Es hora de limpiar tu habitación. Es un gran trabajo, así que comencemos con..."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/>
              <a:t>¡Deja de correr por la cocina!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“</a:t>
            </a:r>
            <a:r>
              <a:rPr lang="es-ES" b="1" dirty="0">
                <a:solidFill>
                  <a:schemeClr val="accent1"/>
                </a:solidFill>
              </a:rPr>
              <a:t>Parece que tienes energía. Intente andar en scooter afuera o saltar en el trampolín. La cena estará lista y estarás listo para sentarse</a:t>
            </a:r>
            <a:r>
              <a:rPr lang="en-US" b="1" dirty="0">
                <a:solidFill>
                  <a:schemeClr val="accent1"/>
                </a:solidFill>
              </a:rPr>
              <a:t>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45BB8-4301-A29D-15B8-A40255121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AF94B0-208C-F7A9-5B14-414EEB730144}"/>
              </a:ext>
            </a:extLst>
          </p:cNvPr>
          <p:cNvSpPr/>
          <p:nvPr/>
        </p:nvSpPr>
        <p:spPr>
          <a:xfrm>
            <a:off x="2708096" y="160986"/>
            <a:ext cx="3908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Adobe Gothic Std B" pitchFamily="34" charset="-128"/>
                <a:cs typeface="Aharoni" pitchFamily="2" charset="-79"/>
              </a:rPr>
              <a:t>Manténgalo positivo </a:t>
            </a:r>
          </a:p>
        </p:txBody>
      </p:sp>
    </p:spTree>
    <p:extLst>
      <p:ext uri="{BB962C8B-B14F-4D97-AF65-F5344CB8AC3E}">
        <p14:creationId xmlns:p14="http://schemas.microsoft.com/office/powerpoint/2010/main" val="28631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90C85B2D-0866-9378-C31F-396E781D25CE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EB6B8-EB0C-704B-B5F7-0D4B7298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44" y="-130771"/>
            <a:ext cx="6583516" cy="1168287"/>
          </a:xfrm>
        </p:spPr>
        <p:txBody>
          <a:bodyPr/>
          <a:lstStyle/>
          <a:p>
            <a:r>
              <a:rPr lang="es-ES" sz="3600" dirty="0"/>
              <a:t>Mantener a los niños motivados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D788-92EC-3948-B0BB-29DE85E0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56" y="1308533"/>
            <a:ext cx="7085248" cy="4054862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Dividir las metas grandes en pasos más pequeños para celebrar más logros en el camino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Usar una combinación de recompensas pequeñas/"a corto plazo" y recompensas "más grandes/a largo plazo“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Incorporar sus intereses y fortalezas (modele según su deporte o videojuego favorito)</a:t>
            </a:r>
            <a:r>
              <a:rPr lang="en-US" sz="36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¡Involúcralos, dales opciones y varía las recompensas!</a:t>
            </a:r>
            <a:endParaRPr lang="en-US" sz="36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4ADC7C9-F3F0-9141-AC02-7F5E03AE4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73119" y="864055"/>
            <a:ext cx="1516874" cy="1230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32382-0BDE-8E81-444E-CCDAB684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0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E89295E0-271C-1651-7890-C5CA8563308C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1153227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C6A04-A8EC-554B-B34B-21420FEE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74" y="56355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es-ES" dirty="0"/>
              <a:t>Eliminación progresiva de los sistemas de recompensa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DB1BE-E92A-3D4B-A266-8114AEC7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3" y="1567270"/>
            <a:ext cx="8119717" cy="4572068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s-ES" sz="2800" dirty="0"/>
              <a:t>Aumentar los elogios y otros reforzadores "naturales" (por ejemplo, terminar más rápido, tener más tiempo para...) a medida que disminuya lentamente las recompensas "externas".</a:t>
            </a:r>
          </a:p>
          <a:p>
            <a:pPr marL="342900" indent="-342900">
              <a:buFontTx/>
              <a:buChar char="-"/>
            </a:pPr>
            <a:endParaRPr lang="es-ES" sz="2800" dirty="0"/>
          </a:p>
          <a:p>
            <a:pPr marL="342900" indent="-342900">
              <a:buFontTx/>
              <a:buChar char="-"/>
            </a:pPr>
            <a:r>
              <a:rPr lang="es-ES" sz="2800" dirty="0"/>
              <a:t>Aumentar gradualmente la proporción de esfuerzo requerido para obtener la recompensa.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A4CEC-0F4C-3A17-A1D9-A0012D97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50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C2820096-0B4C-FC01-343E-0F6FFB0861A1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6365-8C7C-4944-A3CE-0BBAF476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95328"/>
            <a:ext cx="8839200" cy="485045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1) </a:t>
            </a:r>
            <a:r>
              <a:rPr lang="es-ES" dirty="0">
                <a:solidFill>
                  <a:schemeClr val="tx1"/>
                </a:solidFill>
              </a:rPr>
              <a:t>CON su hijo, seleccione una tarea, habilidad o hábito para que su hijo trabaje</a:t>
            </a: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s-ES" b="1" dirty="0"/>
              <a:t>Preparar a tu hijo para el éxito</a:t>
            </a:r>
            <a:r>
              <a:rPr lang="en-US" dirty="0"/>
              <a:t>: </a:t>
            </a:r>
            <a:r>
              <a:rPr lang="es-ES" dirty="0">
                <a:solidFill>
                  <a:schemeClr val="tx1"/>
                </a:solidFill>
              </a:rPr>
              <a:t>elegir algo para lo que es probable que tengan algunas habilidades previas e interés, y comience con un pequeño</a:t>
            </a:r>
            <a:r>
              <a:rPr lang="en-US" dirty="0">
                <a:solidFill>
                  <a:schemeClr val="tx1"/>
                </a:solidFill>
              </a:rPr>
              <a:t> paso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Hablar con su hijo sobre </a:t>
            </a:r>
            <a:r>
              <a:rPr lang="es-ES" b="1" dirty="0">
                <a:solidFill>
                  <a:schemeClr val="tx1"/>
                </a:solidFill>
              </a:rPr>
              <a:t>por qué </a:t>
            </a:r>
            <a:r>
              <a:rPr lang="es-ES" dirty="0">
                <a:solidFill>
                  <a:schemeClr val="tx1"/>
                </a:solidFill>
              </a:rPr>
              <a:t>es importante en lo que está trabajando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2) </a:t>
            </a:r>
            <a:r>
              <a:rPr lang="es-ES" b="1" dirty="0">
                <a:solidFill>
                  <a:schemeClr val="tx1"/>
                </a:solidFill>
              </a:rPr>
              <a:t>Encontrar un motivador apropiado </a:t>
            </a:r>
            <a:r>
              <a:rPr lang="es-ES" dirty="0">
                <a:solidFill>
                  <a:schemeClr val="tx1"/>
                </a:solidFill>
              </a:rPr>
              <a:t>(piense en la magnitud relativa, el costo y la disponibilidad) </a:t>
            </a:r>
            <a:r>
              <a:rPr lang="es-ES" b="1" dirty="0">
                <a:solidFill>
                  <a:schemeClr val="tx1"/>
                </a:solidFill>
              </a:rPr>
              <a:t>y desarrollar un sistema de recompensas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5EE5D-A434-433B-7081-CC16BFC1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E7848-192E-71BB-EC63-D95A06B57A28}"/>
              </a:ext>
            </a:extLst>
          </p:cNvPr>
          <p:cNvSpPr txBox="1"/>
          <p:nvPr/>
        </p:nvSpPr>
        <p:spPr>
          <a:xfrm>
            <a:off x="3728126" y="130207"/>
            <a:ext cx="3373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600" dirty="0"/>
              <a:t>Tu meta</a:t>
            </a:r>
          </a:p>
        </p:txBody>
      </p:sp>
    </p:spTree>
    <p:extLst>
      <p:ext uri="{BB962C8B-B14F-4D97-AF65-F5344CB8AC3E}">
        <p14:creationId xmlns:p14="http://schemas.microsoft.com/office/powerpoint/2010/main" val="3659708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991" y="2011872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¿Preguntas?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200" dirty="0">
              <a:solidFill>
                <a:prstClr val="black"/>
              </a:solidFill>
              <a:latin typeface="Calibri"/>
            </a:endParaRPr>
          </a:p>
          <a:p>
            <a:pPr lvl="0" algn="ctr" defTabSz="914400">
              <a:defRPr/>
            </a:pPr>
            <a:r>
              <a:rPr lang="es-ES" sz="3200" dirty="0">
                <a:solidFill>
                  <a:prstClr val="black"/>
                </a:solidFill>
              </a:rPr>
              <a:t>¿Pensamientos?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928729"/>
            <a:ext cx="8825782" cy="577687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9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D7BC72-C11F-70FA-3A91-3A9A52C2057C}"/>
              </a:ext>
            </a:extLst>
          </p:cNvPr>
          <p:cNvSpPr txBox="1">
            <a:spLocks/>
          </p:cNvSpPr>
          <p:nvPr/>
        </p:nvSpPr>
        <p:spPr bwMode="black">
          <a:xfrm>
            <a:off x="1852864" y="2154592"/>
            <a:ext cx="5740346" cy="1779234"/>
          </a:xfrm>
          <a:prstGeom prst="rect">
            <a:avLst/>
          </a:prstGeom>
          <a:solidFill>
            <a:schemeClr val="bg1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AR" sz="2800" b="1" dirty="0">
                <a:latin typeface="+mn-lt"/>
              </a:rPr>
              <a:t>Integrando Todo</a:t>
            </a:r>
          </a:p>
        </p:txBody>
      </p:sp>
    </p:spTree>
    <p:extLst>
      <p:ext uri="{BB962C8B-B14F-4D97-AF65-F5344CB8AC3E}">
        <p14:creationId xmlns:p14="http://schemas.microsoft.com/office/powerpoint/2010/main" val="2315695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5322-9F41-544E-BCEB-07DD23F5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4384820"/>
            <a:ext cx="8775700" cy="150798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Incluso con las mejores adaptaciones y los mejores planes, la vida no será perfecta... ¡O incluso casi!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6BEDA-BAB4-7E69-176C-F9F6CFC8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F10A1-3251-A3F2-0B99-E72FC39E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735" y="385665"/>
            <a:ext cx="2749044" cy="36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1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7DB5-B6AE-4B4B-B4BD-A52A42A3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22" y="1117599"/>
            <a:ext cx="8478982" cy="5465761"/>
          </a:xfrm>
        </p:spPr>
        <p:txBody>
          <a:bodyPr>
            <a:normAutofit fontScale="62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chemeClr val="tx1"/>
                </a:solidFill>
              </a:rPr>
              <a:t>Sigue modelando en voz alta
Fijarte metas pequeñas
Comenzar con sus fortalezas y las de su hijo y aprovecharlas
Mantener una actitud positiva (elogios 4:1)
No esperes la perfección, ¡prueba más de una manera de hacer las cosas!
Practicar en situaciones de bajo estrés
Utilizar recordatorios visuales cuando sea posible
Abogar por su hijo y enséñele a abogarse por sí mismo
Revisar la información de este programa de vez en cuando 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2E420B-3B14-EA4A-93FE-6528B746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2" y="160880"/>
            <a:ext cx="8286173" cy="713652"/>
          </a:xfrm>
        </p:spPr>
        <p:txBody>
          <a:bodyPr>
            <a:noAutofit/>
          </a:bodyPr>
          <a:lstStyle/>
          <a:p>
            <a:pPr algn="ctr"/>
            <a:r>
              <a:rPr lang="es-ES" sz="2800" dirty="0"/>
              <a:t>Lo que puede hacer para prepararse a sí mismo y a su hijo para el éxito:</a:t>
            </a:r>
            <a:endParaRPr lang="en-US" sz="2800" dirty="0"/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815ECF64-C394-DAAF-8157-2B90BAE9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9579" y="631465"/>
            <a:ext cx="1769730" cy="1444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631D1-C5A4-F7FD-7CFF-A3A53402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975E-5DE6-3F40-BB7D-DB0C0C56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57" y="200547"/>
            <a:ext cx="8557039" cy="1096895"/>
          </a:xfrm>
        </p:spPr>
        <p:txBody>
          <a:bodyPr>
            <a:normAutofit fontScale="90000"/>
          </a:bodyPr>
          <a:lstStyle/>
          <a:p>
            <a:r>
              <a:rPr lang="es-ES" dirty="0"/>
              <a:t>Compartir los conceptos de </a:t>
            </a:r>
            <a:r>
              <a:rPr lang="es-ES" dirty="0" err="1"/>
              <a:t>Unstuck</a:t>
            </a:r>
            <a:r>
              <a:rPr lang="es-ES" dirty="0"/>
              <a:t> y </a:t>
            </a:r>
            <a:r>
              <a:rPr lang="es-ES" dirty="0" err="1"/>
              <a:t>On</a:t>
            </a:r>
            <a:r>
              <a:rPr lang="es-ES" dirty="0"/>
              <a:t> Target con otras personas en la vida de tu hijo... en la escuela, en la familia extensa, etc.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7E362-1487-E64D-9588-68FD4E862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57" y="1730829"/>
            <a:ext cx="7861300" cy="4852533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Comparte tu </a:t>
            </a:r>
            <a:r>
              <a:rPr lang="es-ES" b="1" dirty="0">
                <a:solidFill>
                  <a:schemeClr val="tx1"/>
                </a:solidFill>
              </a:rPr>
              <a:t>META</a:t>
            </a:r>
            <a:r>
              <a:rPr lang="es-ES" dirty="0">
                <a:solidFill>
                  <a:schemeClr val="tx1"/>
                </a:solidFill>
              </a:rPr>
              <a:t>: desarrollar habilidades para manejar situaciones estresantes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Compartir </a:t>
            </a:r>
            <a:r>
              <a:rPr lang="es-ES" b="1" dirty="0">
                <a:solidFill>
                  <a:schemeClr val="tx1"/>
                </a:solidFill>
              </a:rPr>
              <a:t>POR QUÉ </a:t>
            </a:r>
            <a:r>
              <a:rPr lang="es-ES" dirty="0">
                <a:solidFill>
                  <a:schemeClr val="tx1"/>
                </a:solidFill>
              </a:rPr>
              <a:t>es importante: para aumentar la independencia y el acceso a oportunidades sociales apropiadas para la edad (deportes, clubes, etc.)</a:t>
            </a:r>
            <a:endParaRPr lang="en-US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PLAN: </a:t>
            </a:r>
            <a:r>
              <a:rPr lang="es-ES" dirty="0">
                <a:solidFill>
                  <a:schemeClr val="tx1"/>
                </a:solidFill>
              </a:rPr>
              <a:t>Compartir apoyos visuales y planes escritos - Sea específico en sus "preguntas": cuando esto ... Por favor, haga esto....</a:t>
            </a:r>
            <a:endParaRPr lang="en-US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ACCIÓN: </a:t>
            </a:r>
            <a:r>
              <a:rPr lang="es-ES" dirty="0">
                <a:solidFill>
                  <a:schemeClr val="tx1"/>
                </a:solidFill>
              </a:rPr>
              <a:t>Modelar y ayudarla a experimentar el éxito con las estrategias con su hijo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REVISAR</a:t>
            </a:r>
            <a:r>
              <a:rPr lang="en-US" dirty="0">
                <a:solidFill>
                  <a:schemeClr val="tx1"/>
                </a:solidFill>
              </a:rPr>
              <a:t>:  </a:t>
            </a:r>
            <a:r>
              <a:rPr lang="en-US" dirty="0" err="1">
                <a:solidFill>
                  <a:schemeClr val="tx1"/>
                </a:solidFill>
              </a:rPr>
              <a:t>Supervisar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proporcionar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comentarios</a:t>
            </a:r>
            <a:r>
              <a:rPr lang="en-US" dirty="0">
                <a:solidFill>
                  <a:schemeClr val="tx1"/>
                </a:solidFill>
              </a:rPr>
              <a:t> e </a:t>
            </a:r>
            <a:r>
              <a:rPr lang="en-US" dirty="0" err="1">
                <a:solidFill>
                  <a:schemeClr val="tx1"/>
                </a:solidFill>
              </a:rPr>
              <a:t>invitar</a:t>
            </a:r>
            <a:r>
              <a:rPr lang="en-US" dirty="0">
                <a:solidFill>
                  <a:schemeClr val="tx1"/>
                </a:solidFill>
              </a:rPr>
              <a:t> a la </a:t>
            </a:r>
            <a:r>
              <a:rPr lang="en-US" dirty="0" err="1">
                <a:solidFill>
                  <a:schemeClr val="tx1"/>
                </a:solidFill>
              </a:rPr>
              <a:t>colaboración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37852-A23F-A6C5-BC15-36E29E6A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9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015" y="160047"/>
            <a:ext cx="84560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Resumen de sesión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990600"/>
            <a:ext cx="845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0000"/>
                </a:solidFill>
              </a:rPr>
              <a:t>Usar el formato Objetivo-Por qué-Plan-Acción-Revisión (OPPAR) puede ayudar a su hijo a organizar y dirigir sus comportamientos para obtener más de lo que quiere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0000"/>
                </a:solidFill>
              </a:rPr>
              <a:t>Objetivo (</a:t>
            </a:r>
            <a:r>
              <a:rPr lang="es-ES" sz="2400" b="1" dirty="0" err="1">
                <a:solidFill>
                  <a:srgbClr val="000000"/>
                </a:solidFill>
              </a:rPr>
              <a:t>goal</a:t>
            </a:r>
            <a:r>
              <a:rPr lang="es-ES" sz="2400" b="1" dirty="0">
                <a:solidFill>
                  <a:srgbClr val="000000"/>
                </a:solidFill>
              </a:rPr>
              <a:t>): </a:t>
            </a:r>
            <a:r>
              <a:rPr lang="es-ES" sz="2400" dirty="0">
                <a:solidFill>
                  <a:srgbClr val="000000"/>
                </a:solidFill>
              </a:rPr>
              <a:t>algo que quiere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0000"/>
                </a:solidFill>
              </a:rPr>
              <a:t>Por qué (</a:t>
            </a:r>
            <a:r>
              <a:rPr lang="es-ES" sz="2400" b="1" dirty="0" err="1">
                <a:solidFill>
                  <a:srgbClr val="000000"/>
                </a:solidFill>
              </a:rPr>
              <a:t>why</a:t>
            </a:r>
            <a:r>
              <a:rPr lang="es-ES" sz="2400" b="1" dirty="0">
                <a:solidFill>
                  <a:srgbClr val="000000"/>
                </a:solidFill>
              </a:rPr>
              <a:t>): </a:t>
            </a:r>
            <a:r>
              <a:rPr lang="es-ES" sz="2400" dirty="0">
                <a:solidFill>
                  <a:srgbClr val="000000"/>
                </a:solidFill>
              </a:rPr>
              <a:t>por qué es importante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0000"/>
                </a:solidFill>
              </a:rPr>
              <a:t>Plan (plan):</a:t>
            </a:r>
            <a:r>
              <a:rPr lang="es-ES" sz="2400" dirty="0">
                <a:solidFill>
                  <a:srgbClr val="000000"/>
                </a:solidFill>
              </a:rPr>
              <a:t> la manera de alcanzar la meta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0000"/>
                </a:solidFill>
              </a:rPr>
              <a:t>Acción (do): </a:t>
            </a:r>
            <a:r>
              <a:rPr lang="es-ES" sz="2400" dirty="0">
                <a:solidFill>
                  <a:srgbClr val="000000"/>
                </a:solidFill>
              </a:rPr>
              <a:t>un intento del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0000"/>
                </a:solidFill>
              </a:rPr>
              <a:t>Revisión (</a:t>
            </a:r>
            <a:r>
              <a:rPr lang="es-ES" sz="2400" b="1" dirty="0" err="1">
                <a:solidFill>
                  <a:srgbClr val="000000"/>
                </a:solidFill>
              </a:rPr>
              <a:t>check</a:t>
            </a:r>
            <a:r>
              <a:rPr lang="es-ES" sz="2400" b="1" dirty="0">
                <a:solidFill>
                  <a:srgbClr val="000000"/>
                </a:solidFill>
              </a:rPr>
              <a:t>):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/>
              <a:t>¿Cómo le fue el plan? ¿Tengo que intentar otro plan?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0000"/>
                </a:solidFill>
              </a:rPr>
              <a:t>No olvides ayudar a tu hijo a identificar la razón </a:t>
            </a:r>
            <a:r>
              <a:rPr lang="es-ES" sz="2400" b="1" dirty="0">
                <a:solidFill>
                  <a:srgbClr val="000000"/>
                </a:solidFill>
              </a:rPr>
              <a:t>POR QUÉ </a:t>
            </a:r>
            <a:r>
              <a:rPr lang="es-ES" sz="2400" dirty="0">
                <a:solidFill>
                  <a:srgbClr val="000000"/>
                </a:solidFill>
              </a:rPr>
              <a:t>tiene un objetivo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0000"/>
                </a:solidFill>
              </a:rPr>
              <a:t>Comenzar con metas más pequeños y manejables y avanzar hacia objetivos más grandes y complejas</a:t>
            </a:r>
            <a:endParaRPr kumimoji="0" lang="es-E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25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5D6B22D2-F0C1-4F39-86D7-C23457706B5E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B6D5D-3753-3442-9409-EB1AD386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56" y="217474"/>
            <a:ext cx="7594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Manejo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resistencia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0D53-BE57-4041-A25E-770064B0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1026642"/>
            <a:ext cx="6967792" cy="555672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Invite a su hijo a usar su propio vocabulario sinónimo; </a:t>
            </a:r>
            <a:r>
              <a:rPr lang="en-US" b="1" dirty="0">
                <a:solidFill>
                  <a:schemeClr val="tx1"/>
                </a:solidFill>
              </a:rPr>
              <a:t>Flexible = adaptable, </a:t>
            </a:r>
            <a:r>
              <a:rPr lang="en-US" b="1" dirty="0" err="1">
                <a:solidFill>
                  <a:schemeClr val="tx1"/>
                </a:solidFill>
              </a:rPr>
              <a:t>tolerante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cooperativo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comprensivo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solucionador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problemas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Vincular</a:t>
            </a:r>
            <a:r>
              <a:rPr lang="en-US" sz="2800" dirty="0">
                <a:solidFill>
                  <a:schemeClr val="tx1"/>
                </a:solidFill>
              </a:rPr>
              <a:t> sus </a:t>
            </a:r>
            <a:r>
              <a:rPr lang="en-US" sz="2800" dirty="0" err="1">
                <a:solidFill>
                  <a:schemeClr val="tx1"/>
                </a:solidFill>
              </a:rPr>
              <a:t>intereses</a:t>
            </a:r>
            <a:r>
              <a:rPr lang="en-US" sz="2800" dirty="0">
                <a:solidFill>
                  <a:schemeClr val="tx1"/>
                </a:solidFill>
              </a:rPr>
              <a:t>….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s-ES" sz="2400" dirty="0">
                <a:solidFill>
                  <a:schemeClr val="tx1"/>
                </a:solidFill>
              </a:rPr>
              <a:t>notan cómo sus personajes favoritos de libros, televisión o videojuegos ejemplifican una buena flexibilidad, resolución de problemas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/>
          </a:p>
          <a:p>
            <a:r>
              <a:rPr lang="es-ES" sz="2800" dirty="0">
                <a:solidFill>
                  <a:schemeClr val="tx1"/>
                </a:solidFill>
              </a:rPr>
              <a:t>Por ejemplo, invítalos a escribir su propio cómic mostrando flexibilidad, autorregulación, etc.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7" descr="Two toy characters standing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0F68800D-1D2B-2244-8F11-FD31C4333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638" t="-771" r="24667" b="1"/>
          <a:stretch/>
        </p:blipFill>
        <p:spPr>
          <a:xfrm>
            <a:off x="7248811" y="2896983"/>
            <a:ext cx="1336565" cy="12355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18F72B-ACDF-DD44-BCD5-CA1593EF8839}"/>
              </a:ext>
            </a:extLst>
          </p:cNvPr>
          <p:cNvSpPr/>
          <p:nvPr/>
        </p:nvSpPr>
        <p:spPr>
          <a:xfrm>
            <a:off x="6963043" y="795495"/>
            <a:ext cx="20634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Coping skills</a:t>
            </a:r>
          </a:p>
        </p:txBody>
      </p: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D72EEF8A-B2B3-4E47-AABA-F650FE891F94}"/>
              </a:ext>
            </a:extLst>
          </p:cNvPr>
          <p:cNvSpPr/>
          <p:nvPr/>
        </p:nvSpPr>
        <p:spPr>
          <a:xfrm>
            <a:off x="7080545" y="807873"/>
            <a:ext cx="1880205" cy="1234661"/>
          </a:xfrm>
          <a:prstGeom prst="noSmoking">
            <a:avLst>
              <a:gd name="adj" fmla="val 667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900F1-C84C-8A42-9E90-C82CAECD6152}"/>
              </a:ext>
            </a:extLst>
          </p:cNvPr>
          <p:cNvSpPr/>
          <p:nvPr/>
        </p:nvSpPr>
        <p:spPr>
          <a:xfrm>
            <a:off x="6540095" y="2006886"/>
            <a:ext cx="31332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Chill “pills”</a:t>
            </a:r>
          </a:p>
        </p:txBody>
      </p:sp>
      <p:pic>
        <p:nvPicPr>
          <p:cNvPr id="6" name="Picture 5" descr="A group of blank comic book layouts&#10;&#10;Description automatically generated">
            <a:extLst>
              <a:ext uri="{FF2B5EF4-FFF2-40B4-BE49-F238E27FC236}">
                <a16:creationId xmlns:a16="http://schemas.microsoft.com/office/drawing/2014/main" id="{4D675046-9BE1-85FC-6A02-7D1ED09F1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31240" y="4268939"/>
            <a:ext cx="1829510" cy="2371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55F7A4-3C7B-9B90-600B-90DC74C1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4">
            <a:extLst>
              <a:ext uri="{FF2B5EF4-FFF2-40B4-BE49-F238E27FC236}">
                <a16:creationId xmlns:a16="http://schemas.microsoft.com/office/drawing/2014/main" id="{8CC79307-629E-72A9-5F50-834AAC865240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170E9-3763-F843-A1B2-72069B36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41" y="274639"/>
            <a:ext cx="8157972" cy="654510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tx1"/>
                </a:solidFill>
              </a:rPr>
              <a:t>Mantener la constancia a pesar de los tropiezos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7A56-3BDB-2845-9F6C-4CE6CECDB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3" y="1160586"/>
            <a:ext cx="4728732" cy="19929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Las habilidades no se desarrollan de manera uniforme o al mismo ritmo a lo largo del tiempo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Recuerde tratar los tropiezos como situaciones de "no puede” en vez de “no quiere"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259C42D-8CD7-6A46-B7E0-CAE5975CA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675" t="16748" r="16654" b="17668"/>
          <a:stretch/>
        </p:blipFill>
        <p:spPr>
          <a:xfrm>
            <a:off x="5466523" y="1476088"/>
            <a:ext cx="3447412" cy="12572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02B5F8-ED43-AA48-A166-C98CB252F997}"/>
              </a:ext>
            </a:extLst>
          </p:cNvPr>
          <p:cNvSpPr txBox="1">
            <a:spLocks/>
          </p:cNvSpPr>
          <p:nvPr/>
        </p:nvSpPr>
        <p:spPr>
          <a:xfrm>
            <a:off x="437323" y="3153508"/>
            <a:ext cx="8476612" cy="3429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6961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solidFill>
                  <a:schemeClr val="tx1"/>
                </a:solidFill>
              </a:rPr>
              <a:t>Prepárate para ajustar las adaptaciones y los sistemas de refuerzo con frecuencia, ¡mantenlos frescos!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solidFill>
                  <a:schemeClr val="tx1"/>
                </a:solidFill>
              </a:rPr>
              <a:t>Usar un lenguaje transparente y trabaje con su hijo para invitar a la colaboración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2400" i="1" dirty="0">
                <a:solidFill>
                  <a:schemeClr val="tx1"/>
                </a:solidFill>
              </a:rPr>
              <a:t>Puedo ver que esto es un desafío hoy en día. ¿Qué puedes hacer hoy?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8EA74-B5E0-F57F-5F12-9C90ED94B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3638" y="264417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¿Preguntas?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928729"/>
            <a:ext cx="8825782" cy="577687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61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015" y="160047"/>
            <a:ext cx="84560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 Semana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057" y="975205"/>
            <a:ext cx="88403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lvl="0" algn="ctr" defTabSz="914400"/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lvl="0" algn="ctr" defTabSz="914400"/>
            <a:r>
              <a:rPr lang="es-ES" sz="2800" dirty="0">
                <a:solidFill>
                  <a:srgbClr val="000000"/>
                </a:solidFill>
              </a:rPr>
              <a:t>¡Por favor completa las evaluaciones que te enviamos! </a:t>
            </a:r>
          </a:p>
          <a:p>
            <a:pPr lvl="0" algn="ctr" defTabSz="914400"/>
            <a:endParaRPr lang="es-ES" sz="2800" dirty="0">
              <a:solidFill>
                <a:srgbClr val="000000"/>
              </a:solidFill>
            </a:endParaRPr>
          </a:p>
          <a:p>
            <a:pPr lvl="0" algn="ctr" defTabSz="914400"/>
            <a:endParaRPr lang="es-ES" sz="2800" dirty="0">
              <a:solidFill>
                <a:srgbClr val="000000"/>
              </a:solidFill>
            </a:endParaRPr>
          </a:p>
          <a:p>
            <a:pPr lvl="0" algn="ctr" defTabSz="914400"/>
            <a:endParaRPr lang="es-ES" sz="2800" dirty="0">
              <a:solidFill>
                <a:srgbClr val="000000"/>
              </a:solidFill>
            </a:endParaRPr>
          </a:p>
          <a:p>
            <a:pPr lvl="0" algn="ctr" defTabSz="914400"/>
            <a:r>
              <a:rPr lang="es-ES" sz="2800" dirty="0">
                <a:solidFill>
                  <a:srgbClr val="000000"/>
                </a:solidFill>
              </a:rPr>
              <a:t>Sus comentarios son muy útiles para que podamos mejorar los grupos la próxima vez que los hagamos</a:t>
            </a:r>
            <a:endParaRPr kumimoji="0" lang="es-E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26" name="Picture 2" descr="conseguir cientos de COMENTARIOS ...">
            <a:extLst>
              <a:ext uri="{FF2B5EF4-FFF2-40B4-BE49-F238E27FC236}">
                <a16:creationId xmlns:a16="http://schemas.microsoft.com/office/drawing/2014/main" id="{29A8E58C-9F06-70D1-38A3-37E0596CB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8"/>
          <a:stretch/>
        </p:blipFill>
        <p:spPr bwMode="auto">
          <a:xfrm>
            <a:off x="3424643" y="4854508"/>
            <a:ext cx="2927519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015" y="160047"/>
            <a:ext cx="84560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 Semana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057" y="975205"/>
            <a:ext cx="88403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su hijo está en el grupo en persona, </a:t>
            </a:r>
            <a:r>
              <a:rPr lang="es-ES" sz="2000" noProof="0" dirty="0">
                <a:solidFill>
                  <a:srgbClr val="000000"/>
                </a:solidFill>
              </a:rPr>
              <a:t>esta</a:t>
            </a:r>
            <a:r>
              <a:rPr lang="es-ES" sz="2000" dirty="0">
                <a:solidFill>
                  <a:srgbClr val="000000"/>
                </a:solidFill>
              </a:rPr>
              <a:t> semana están revisando todo y celebrando el logro de completar el grupo.</a:t>
            </a:r>
          </a:p>
          <a:p>
            <a:pPr lvl="0" defTabSz="914400"/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ustedes: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</a:rPr>
              <a:t>Elegir una actividad o tarea en la que le gustaría interactuar más positivamente con su hijo. Intenta dar 4 declaraciones de elogio positivas por cada 1 corrección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</a:rPr>
              <a:t>Seleccione una situación recurrente en la que tienda a quedarse "atascado en los detalles" (muchas correcciones) de cómo su hijo hace algo y considerar cómo puede darle a su hijo más control e independencia con la tarea sin dejar de cumplir con el objetivo más grande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Mirar el video de YouTube “Motivación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r>
              <a:rPr lang="en-US">
                <a:hlinkClick r:id="rId4" tooltip="Share link"/>
              </a:rPr>
              <a:t>https</a:t>
            </a:r>
            <a:r>
              <a:rPr lang="en-US" dirty="0">
                <a:hlinkClick r:id="rId4" tooltip="Share link"/>
              </a:rPr>
              <a:t>://youtu.be/eI-zYhX6Z64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Continuar modelando y elogiando la identificación de sentimientos, el uso de estrategias de afrontamiento, y el uso del vocabulario 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Unstuck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16896-DD9D-40A7-20E6-9605F2E31ABA}"/>
              </a:ext>
            </a:extLst>
          </p:cNvPr>
          <p:cNvSpPr txBox="1"/>
          <p:nvPr/>
        </p:nvSpPr>
        <p:spPr>
          <a:xfrm>
            <a:off x="795309" y="5564136"/>
            <a:ext cx="8348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“Ser flexible” 	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“Bloqueado y Desbloqueado”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914400"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“Acuerdo” 	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“Opción/No hay opción”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914400"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“Plan A/ Plan B” 	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“Problema grande/ problema pequeño”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928729"/>
            <a:ext cx="8825782" cy="577687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8A8A9-BFBA-853E-EBBE-18160B0A3C43}"/>
              </a:ext>
            </a:extLst>
          </p:cNvPr>
          <p:cNvSpPr txBox="1"/>
          <p:nvPr/>
        </p:nvSpPr>
        <p:spPr>
          <a:xfrm>
            <a:off x="1782788" y="448501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hlinkClick r:id="rId4"/>
              </a:rPr>
              <a:t>https://www.youtube.com/playlist?list=PL5BTxQpOpRVr-RPJWRZqNJZk4uOEBy_BX</a:t>
            </a:r>
            <a:r>
              <a:rPr lang="es-AR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EB6C56-C312-E8F0-B2D9-E9C8CF22C02D}"/>
              </a:ext>
            </a:extLst>
          </p:cNvPr>
          <p:cNvSpPr txBox="1">
            <a:spLocks/>
          </p:cNvSpPr>
          <p:nvPr/>
        </p:nvSpPr>
        <p:spPr>
          <a:xfrm>
            <a:off x="443467" y="126118"/>
            <a:ext cx="8157972" cy="654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Recursos videos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DA0B5-BAC2-7093-AE34-B3C05EA81C80}"/>
              </a:ext>
            </a:extLst>
          </p:cNvPr>
          <p:cNvSpPr txBox="1"/>
          <p:nvPr/>
        </p:nvSpPr>
        <p:spPr>
          <a:xfrm>
            <a:off x="1782788" y="2499286"/>
            <a:ext cx="6041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hlinkClick r:id="rId5"/>
              </a:rPr>
              <a:t>https://www.youtube.com/playlist?list=PLFji-AO8E8L4zTTQejCdxLkhb-DGuCTHr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38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015" y="160047"/>
            <a:ext cx="84560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Semana Pasada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990600"/>
            <a:ext cx="8458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 sugerencias para esta semana fueron: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Etiquetar y modelar intencionalmente tus propias metas y por qué son importantes para ti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Cuando algo le parezca importante a mi hijo, preguntarle sobre su meta, su motivo por hacerla y luego ofrecerle ayuda para elaborar un plan para alcanzarla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Completar un MMPAR juntos con su hijo sobre cualquier tema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Mirar el video de YouTube “Trabajar hacia metas”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Continuar modelando y elogiando la identificación de sentimientos, el uso de estrategias de afrontamiento, y el uso del vocabulario </a:t>
            </a:r>
            <a:r>
              <a:rPr lang="es-ES" i="1" dirty="0" err="1">
                <a:solidFill>
                  <a:srgbClr val="000000"/>
                </a:solidFill>
              </a:rPr>
              <a:t>Unstuck</a:t>
            </a:r>
            <a:endParaRPr lang="es-ES" i="1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¿Alguien pudo probarlas? ¿Cómo le fue?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63D94A-6A92-73A3-C646-F235FEAAE5B2}"/>
              </a:ext>
            </a:extLst>
          </p:cNvPr>
          <p:cNvSpPr txBox="1"/>
          <p:nvPr/>
        </p:nvSpPr>
        <p:spPr>
          <a:xfrm>
            <a:off x="795309" y="5233081"/>
            <a:ext cx="8348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“Ser flexible” 	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“Bloqueado y Desbloqueado”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914400"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“Acuerdo” 	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“Opción/No hay opción”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914400"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“Plan A/ Plan B” 	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“Problema grande/ problema pequeño”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4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4">
            <a:extLst>
              <a:ext uri="{FF2B5EF4-FFF2-40B4-BE49-F238E27FC236}">
                <a16:creationId xmlns:a16="http://schemas.microsoft.com/office/drawing/2014/main" id="{5E2C5BE6-2E4A-D349-BC91-8FB6968AD4DE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77618-FD33-4E23-8B98-435ACD6C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7805057" cy="885755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chemeClr val="tx1"/>
                </a:solidFill>
              </a:rPr>
              <a:t>Resumen de los temas semanales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C3195C-21F8-95EA-B75F-7C3B4376AC1D}"/>
              </a:ext>
            </a:extLst>
          </p:cNvPr>
          <p:cNvSpPr txBox="1">
            <a:spLocks/>
          </p:cNvSpPr>
          <p:nvPr/>
        </p:nvSpPr>
        <p:spPr>
          <a:xfrm>
            <a:off x="849841" y="1038156"/>
            <a:ext cx="3897257" cy="560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Sesión 1: 
</a:t>
            </a:r>
            <a:r>
              <a:rPr lang="es-ES" sz="2000" dirty="0">
                <a:solidFill>
                  <a:schemeClr val="tx1"/>
                </a:solidFill>
              </a:rPr>
              <a:t>Presentaciones y descripción general de la función ejecutiva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Sesión 2: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No puede vs. No quiere
</a:t>
            </a:r>
            <a:r>
              <a:rPr lang="es-ES" sz="2000" b="1" u="sng" dirty="0">
                <a:solidFill>
                  <a:schemeClr val="tx1"/>
                </a:solidFill>
              </a:rPr>
              <a:t>Sesión 3: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Las adaptaciones/ acomodaciones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Sesión 4: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Vocabulario para apoyar la flexibilidad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4C8F12D-1E2A-1068-C84A-C83F2B1A9208}"/>
              </a:ext>
            </a:extLst>
          </p:cNvPr>
          <p:cNvSpPr/>
          <p:nvPr/>
        </p:nvSpPr>
        <p:spPr>
          <a:xfrm>
            <a:off x="8294159" y="5071354"/>
            <a:ext cx="770021" cy="5895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1DA37-731D-F42B-D9B4-4F602303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8EC210-6AB3-759D-7117-4F65F3ADECCA}"/>
              </a:ext>
            </a:extLst>
          </p:cNvPr>
          <p:cNvSpPr txBox="1">
            <a:spLocks/>
          </p:cNvSpPr>
          <p:nvPr/>
        </p:nvSpPr>
        <p:spPr>
          <a:xfrm>
            <a:off x="5090668" y="997124"/>
            <a:ext cx="3994876" cy="560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Sesión 5: 
</a:t>
            </a:r>
            <a:r>
              <a:rPr lang="es-ES" sz="2000" dirty="0">
                <a:solidFill>
                  <a:schemeClr val="tx1"/>
                </a:solidFill>
              </a:rPr>
              <a:t>Identificando los sentimientos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Sesión 6: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Estrategias de afrontamiento
</a:t>
            </a:r>
            <a:r>
              <a:rPr lang="es-ES" sz="2000" b="1" u="sng" dirty="0">
                <a:solidFill>
                  <a:schemeClr val="tx1"/>
                </a:solidFill>
              </a:rPr>
              <a:t>Sesión 7: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Establecer y planificar metas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b="1" u="sng" dirty="0">
                <a:solidFill>
                  <a:schemeClr val="tx1"/>
                </a:solidFill>
              </a:rPr>
              <a:t>Sesión 8: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Motivación </a:t>
            </a:r>
            <a:r>
              <a:rPr lang="es-ES" sz="2000">
                <a:solidFill>
                  <a:schemeClr val="tx1"/>
                </a:solidFill>
              </a:rPr>
              <a:t>e integrando todo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5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B11D-204F-41E6-8FD6-49E434E3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74639"/>
            <a:ext cx="7594600" cy="747338"/>
          </a:xfrm>
        </p:spPr>
        <p:txBody>
          <a:bodyPr>
            <a:normAutofit/>
          </a:bodyPr>
          <a:lstStyle/>
          <a:p>
            <a:r>
              <a:rPr lang="es-ES" dirty="0"/>
              <a:t>¿Qué se necesita para hacer algo?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B1D8E6-4136-544E-A9CB-9D37C3BB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191987"/>
            <a:ext cx="7594600" cy="1463346"/>
          </a:xfrm>
        </p:spPr>
        <p:txBody>
          <a:bodyPr/>
          <a:lstStyle/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09A3C3-8797-884F-BCF2-8FB3B96F11C0}"/>
              </a:ext>
            </a:extLst>
          </p:cNvPr>
          <p:cNvSpPr/>
          <p:nvPr/>
        </p:nvSpPr>
        <p:spPr>
          <a:xfrm>
            <a:off x="4666777" y="1120872"/>
            <a:ext cx="3430621" cy="2896880"/>
          </a:xfrm>
          <a:prstGeom prst="ellipse">
            <a:avLst/>
          </a:prstGeom>
          <a:noFill/>
          <a:ln w="57150">
            <a:solidFill>
              <a:srgbClr val="E57C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7C2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Motivación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57C2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4CA05-E9B1-DD4F-BA96-D7EB0F510F93}"/>
              </a:ext>
            </a:extLst>
          </p:cNvPr>
          <p:cNvSpPr/>
          <p:nvPr/>
        </p:nvSpPr>
        <p:spPr>
          <a:xfrm>
            <a:off x="2170792" y="1206893"/>
            <a:ext cx="3118757" cy="2896880"/>
          </a:xfrm>
          <a:prstGeom prst="ellipse">
            <a:avLst/>
          </a:prstGeom>
          <a:noFill/>
          <a:ln w="57150">
            <a:solidFill>
              <a:srgbClr val="76BD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BD2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Interés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BD2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CE37DC-9801-894C-A0B3-1CCAC888EE4C}"/>
              </a:ext>
            </a:extLst>
          </p:cNvPr>
          <p:cNvSpPr/>
          <p:nvPr/>
        </p:nvSpPr>
        <p:spPr>
          <a:xfrm>
            <a:off x="4551419" y="2825343"/>
            <a:ext cx="4085805" cy="2896880"/>
          </a:xfrm>
          <a:prstGeom prst="ellipse">
            <a:avLst/>
          </a:prstGeom>
          <a:noFill/>
          <a:ln w="57150">
            <a:solidFill>
              <a:srgbClr val="0061A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1A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1A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1A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1A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Habilidad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D53827-387C-CEA1-8EA8-E0544C448B55}"/>
              </a:ext>
            </a:extLst>
          </p:cNvPr>
          <p:cNvSpPr/>
          <p:nvPr/>
        </p:nvSpPr>
        <p:spPr>
          <a:xfrm>
            <a:off x="1630966" y="2998108"/>
            <a:ext cx="3963922" cy="289688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1A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Recursos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0751F11C-37B4-43E9-B612-1C618DAFCA0F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65A2F-3DB8-2A43-9036-330AB722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40" y="19718"/>
            <a:ext cx="7594600" cy="814574"/>
          </a:xfrm>
        </p:spPr>
        <p:txBody>
          <a:bodyPr/>
          <a:lstStyle/>
          <a:p>
            <a:r>
              <a:rPr lang="es-AR" dirty="0"/>
              <a:t>¿Qué te motiva?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40103-DE27-3249-8A59-6563E5A5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640" y="1232642"/>
            <a:ext cx="8034719" cy="5120861"/>
          </a:xfrm>
        </p:spPr>
        <p:txBody>
          <a:bodyPr numCol="2">
            <a:normAutofit lnSpcReduction="1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dirty="0"/>
              <a:t>Satisfacción con el proceso
Presión social
Leer un buen libro
Ducha o bañera
Querer triunfar
Masaje/pedicura
Cheque de pago/recompensa financiera
Un alimento/bebida
Buenas relaciones familiares
Retribuir
Vacaciones
Salir a caminar/andar en bicicleta/nadar/caminar
Hacer feliz u orgulloso a alguien que me importa
Tiempo libre/a solas
Ejercicio
Ver un espectáculo, una película o un evento deportivo
Tiempo con amigos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47EA1-8DB1-1450-7539-4BF54A64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52420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6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4">
            <a:extLst>
              <a:ext uri="{FF2B5EF4-FFF2-40B4-BE49-F238E27FC236}">
                <a16:creationId xmlns:a16="http://schemas.microsoft.com/office/drawing/2014/main" id="{55A3033D-9610-5D46-FC98-FDEFA7346CA6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CFCF8-83C6-AF43-99FC-27F990AD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10" y="57293"/>
            <a:ext cx="7594600" cy="792162"/>
          </a:xfrm>
        </p:spPr>
        <p:txBody>
          <a:bodyPr>
            <a:normAutofit/>
          </a:bodyPr>
          <a:lstStyle/>
          <a:p>
            <a:r>
              <a:rPr lang="es-AR" dirty="0"/>
              <a:t>Conceptos básicos del refuerzo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37774-9143-6546-BAB7-247FCED1E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779" y="1066801"/>
            <a:ext cx="3869905" cy="5644873"/>
          </a:xfrm>
          <a:solidFill>
            <a:schemeClr val="bg1"/>
          </a:solidFill>
        </p:spPr>
        <p:txBody>
          <a:bodyPr/>
          <a:lstStyle/>
          <a:p>
            <a:r>
              <a:rPr lang="es-ES" b="1" u="sng" dirty="0"/>
              <a:t>Refuerzo Positivo/ "Obtener o Ganar": 
</a:t>
            </a:r>
            <a:r>
              <a:rPr lang="es-ES" b="1" dirty="0"/>
              <a:t>Objeto
Actividad / Privilegio
Atención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B28A3-0B8A-C440-AD7A-0D5A1C77F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8384" y="1066801"/>
            <a:ext cx="3967316" cy="5791199"/>
          </a:xfrm>
          <a:solidFill>
            <a:schemeClr val="bg1"/>
          </a:solidFill>
        </p:spPr>
        <p:txBody>
          <a:bodyPr/>
          <a:lstStyle/>
          <a:p>
            <a:r>
              <a:rPr lang="es-AR" b="1" u="sng" dirty="0"/>
              <a:t>Refuerzo Negativo / "Evitar o Escapar"
</a:t>
            </a:r>
            <a:r>
              <a:rPr lang="es-AR" b="1" dirty="0"/>
              <a:t>Una tarea molesta / desafiante
Un castigo (como una multa)
Una experiencia aversiva</a:t>
            </a:r>
            <a:endParaRPr lang="es-AR" dirty="0"/>
          </a:p>
        </p:txBody>
      </p:sp>
      <p:pic>
        <p:nvPicPr>
          <p:cNvPr id="6" name="Picture 5" descr="A cartoon of a police officer holding a clipboard&#10;&#10;Description automatically generated">
            <a:extLst>
              <a:ext uri="{FF2B5EF4-FFF2-40B4-BE49-F238E27FC236}">
                <a16:creationId xmlns:a16="http://schemas.microsoft.com/office/drawing/2014/main" id="{4ED15242-9F0D-0F13-6D94-2B1F7123D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22228" y="4879047"/>
            <a:ext cx="568982" cy="1261242"/>
          </a:xfrm>
          <a:prstGeom prst="rect">
            <a:avLst/>
          </a:prstGeom>
        </p:spPr>
      </p:pic>
      <p:pic>
        <p:nvPicPr>
          <p:cNvPr id="9" name="Picture 8" descr="Close-up of a passenger seat light&#10;&#10;Description automatically generated">
            <a:extLst>
              <a:ext uri="{FF2B5EF4-FFF2-40B4-BE49-F238E27FC236}">
                <a16:creationId xmlns:a16="http://schemas.microsoft.com/office/drawing/2014/main" id="{3C2F2969-144A-1CAD-046C-C3D3E143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76578" y="4362549"/>
            <a:ext cx="1517047" cy="1137785"/>
          </a:xfrm>
          <a:prstGeom prst="rect">
            <a:avLst/>
          </a:prstGeom>
        </p:spPr>
      </p:pic>
      <p:pic>
        <p:nvPicPr>
          <p:cNvPr id="12" name="Graphic 11" descr="Graph and note paper with pencils">
            <a:extLst>
              <a:ext uri="{FF2B5EF4-FFF2-40B4-BE49-F238E27FC236}">
                <a16:creationId xmlns:a16="http://schemas.microsoft.com/office/drawing/2014/main" id="{4BF6A6EE-54A3-05A7-D46F-3D78EBF67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2876" y="5065808"/>
            <a:ext cx="2148961" cy="2148961"/>
          </a:xfrm>
          <a:prstGeom prst="rect">
            <a:avLst/>
          </a:prstGeom>
        </p:spPr>
      </p:pic>
      <p:pic>
        <p:nvPicPr>
          <p:cNvPr id="14" name="Picture 13" descr="A picture containing electronics, cellphone&#10;&#10;Description automatically generated">
            <a:extLst>
              <a:ext uri="{FF2B5EF4-FFF2-40B4-BE49-F238E27FC236}">
                <a16:creationId xmlns:a16="http://schemas.microsoft.com/office/drawing/2014/main" id="{22E14EB8-F37A-38AF-53A3-DE12B3985C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9803" y="3997023"/>
            <a:ext cx="1176032" cy="882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100F39-A13F-2ED1-AFF5-93CC07BB37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9752" y="4696790"/>
            <a:ext cx="943972" cy="88202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B35A26E-3F82-1BC7-CA83-25448018A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53781" y="3881819"/>
            <a:ext cx="1049623" cy="1049623"/>
          </a:xfrm>
          <a:prstGeom prst="rect">
            <a:avLst/>
          </a:prstGeom>
        </p:spPr>
      </p:pic>
      <p:pic>
        <p:nvPicPr>
          <p:cNvPr id="18" name="Picture 17" descr="A child playing with a toy ship&#10;&#10;Description automatically generated">
            <a:extLst>
              <a:ext uri="{FF2B5EF4-FFF2-40B4-BE49-F238E27FC236}">
                <a16:creationId xmlns:a16="http://schemas.microsoft.com/office/drawing/2014/main" id="{BAC04BD9-43BA-F457-A6BD-99ED194D4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898008" y="5092844"/>
            <a:ext cx="1357705" cy="902482"/>
          </a:xfrm>
          <a:prstGeom prst="rect">
            <a:avLst/>
          </a:prstGeom>
        </p:spPr>
      </p:pic>
      <p:pic>
        <p:nvPicPr>
          <p:cNvPr id="21" name="Picture 20" descr="Donuts with colored frosting and sprinkles">
            <a:extLst>
              <a:ext uri="{FF2B5EF4-FFF2-40B4-BE49-F238E27FC236}">
                <a16:creationId xmlns:a16="http://schemas.microsoft.com/office/drawing/2014/main" id="{1A2126F4-95AB-DAA4-F260-BF99EC1AA4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1100" y="5791199"/>
            <a:ext cx="1213648" cy="809010"/>
          </a:xfrm>
          <a:prstGeom prst="rect">
            <a:avLst/>
          </a:prstGeom>
        </p:spPr>
      </p:pic>
      <p:pic>
        <p:nvPicPr>
          <p:cNvPr id="23" name="Picture 22" descr="Man pushing child on tire swing">
            <a:extLst>
              <a:ext uri="{FF2B5EF4-FFF2-40B4-BE49-F238E27FC236}">
                <a16:creationId xmlns:a16="http://schemas.microsoft.com/office/drawing/2014/main" id="{08F32082-8BEE-CF32-9F76-FA6A399A71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793" t="15302" r="9182"/>
          <a:stretch/>
        </p:blipFill>
        <p:spPr>
          <a:xfrm>
            <a:off x="2916226" y="3628508"/>
            <a:ext cx="1417943" cy="1250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7260A1-54CA-BB38-28BF-0D3A96D8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52420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6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4">
            <a:extLst>
              <a:ext uri="{FF2B5EF4-FFF2-40B4-BE49-F238E27FC236}">
                <a16:creationId xmlns:a16="http://schemas.microsoft.com/office/drawing/2014/main" id="{05936A2B-6803-6D6E-794A-82F29E5D6EFB}"/>
              </a:ext>
            </a:extLst>
          </p:cNvPr>
          <p:cNvSpPr>
            <a:spLocks/>
          </p:cNvSpPr>
          <p:nvPr/>
        </p:nvSpPr>
        <p:spPr bwMode="auto">
          <a:xfrm>
            <a:off x="0" y="111369"/>
            <a:ext cx="9144000" cy="684011"/>
          </a:xfrm>
          <a:custGeom>
            <a:avLst/>
            <a:gdLst>
              <a:gd name="T0" fmla="+- 0 729 729"/>
              <a:gd name="T1" fmla="*/ T0 w 10781"/>
              <a:gd name="T2" fmla="+- 0 1445 719"/>
              <a:gd name="T3" fmla="*/ 1445 h 726"/>
              <a:gd name="T4" fmla="+- 0 11510 729"/>
              <a:gd name="T5" fmla="*/ T4 w 10781"/>
              <a:gd name="T6" fmla="+- 0 1445 719"/>
              <a:gd name="T7" fmla="*/ 1445 h 726"/>
              <a:gd name="T8" fmla="+- 0 11510 729"/>
              <a:gd name="T9" fmla="*/ T8 w 10781"/>
              <a:gd name="T10" fmla="+- 0 719 719"/>
              <a:gd name="T11" fmla="*/ 719 h 726"/>
              <a:gd name="T12" fmla="+- 0 729 729"/>
              <a:gd name="T13" fmla="*/ T12 w 10781"/>
              <a:gd name="T14" fmla="+- 0 719 719"/>
              <a:gd name="T15" fmla="*/ 719 h 726"/>
              <a:gd name="T16" fmla="+- 0 729 729"/>
              <a:gd name="T17" fmla="*/ T16 w 10781"/>
              <a:gd name="T18" fmla="+- 0 1445 719"/>
              <a:gd name="T19" fmla="*/ 1445 h 7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781" h="726">
                <a:moveTo>
                  <a:pt x="0" y="726"/>
                </a:moveTo>
                <a:lnTo>
                  <a:pt x="10781" y="726"/>
                </a:lnTo>
                <a:lnTo>
                  <a:pt x="10781" y="0"/>
                </a:lnTo>
                <a:lnTo>
                  <a:pt x="0" y="0"/>
                </a:lnTo>
                <a:lnTo>
                  <a:pt x="0" y="726"/>
                </a:lnTo>
                <a:close/>
              </a:path>
            </a:pathLst>
          </a:custGeom>
          <a:solidFill>
            <a:srgbClr val="BDD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65A2F-3DB8-2A43-9036-330AB722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88" y="79477"/>
            <a:ext cx="6798734" cy="564713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motiva a su hijo?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40103-DE27-3249-8A59-6563E5A5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02264"/>
            <a:ext cx="4800600" cy="54740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es-ES" dirty="0"/>
              <a:t>¿Control/elección? 
¿Tiempo libre/a solas? 
¿Tiempo juntos? 
¿Comidas? 
¿Actividades?</a:t>
            </a:r>
            <a:endParaRPr lang="en-US" dirty="0"/>
          </a:p>
          <a:p>
            <a:pPr marL="0" lvl="0" indent="0">
              <a:buNone/>
            </a:pPr>
            <a:r>
              <a:rPr lang="en-US" b="1" dirty="0">
                <a:solidFill>
                  <a:srgbClr val="0061AB"/>
                </a:solidFill>
              </a:rPr>
              <a:t>¿</a:t>
            </a:r>
            <a:r>
              <a:rPr lang="en-US" b="1" dirty="0" err="1">
                <a:solidFill>
                  <a:srgbClr val="0061AB"/>
                </a:solidFill>
              </a:rPr>
              <a:t>Cómo</a:t>
            </a:r>
            <a:r>
              <a:rPr lang="en-US" b="1" dirty="0">
                <a:solidFill>
                  <a:srgbClr val="0061AB"/>
                </a:solidFill>
              </a:rPr>
              <a:t> lo sabes?</a:t>
            </a:r>
          </a:p>
          <a:p>
            <a:r>
              <a:rPr lang="es-ES" dirty="0"/>
              <a:t>¿Cuáles son sus intereses y fortalezas? 
¿Qué te piden que hagas y de qué te hablan con ellos?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6EEAAF-E14E-CD45-865F-B90F2B72D7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6240" y="916636"/>
            <a:ext cx="2108925" cy="1592602"/>
          </a:xfrm>
        </p:spPr>
      </p:pic>
      <p:pic>
        <p:nvPicPr>
          <p:cNvPr id="5" name="Picture 4" descr="Teacher explaining molecules to class">
            <a:extLst>
              <a:ext uri="{FF2B5EF4-FFF2-40B4-BE49-F238E27FC236}">
                <a16:creationId xmlns:a16="http://schemas.microsoft.com/office/drawing/2014/main" id="{B27C2BAB-4D8A-C5CE-4342-98ED50578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735" y="2801123"/>
            <a:ext cx="2284174" cy="1524641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3AA7A6-EE83-718F-69B6-1C81583740D9}"/>
              </a:ext>
            </a:extLst>
          </p:cNvPr>
          <p:cNvSpPr txBox="1">
            <a:spLocks/>
          </p:cNvSpPr>
          <p:nvPr/>
        </p:nvSpPr>
        <p:spPr>
          <a:xfrm>
            <a:off x="4986241" y="4394630"/>
            <a:ext cx="4157760" cy="2413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Motivar al "niño difícil de motivar": Piensa en el compromiso:</a:t>
            </a:r>
          </a:p>
          <a:p>
            <a:pPr marL="457200" indent="-457200">
              <a:buFontTx/>
              <a:buChar char="-"/>
            </a:pPr>
            <a:r>
              <a:rPr lang="es-ES" dirty="0"/>
              <a:t>Tiempo para enseñar a otros acerca de sus intereses especiales
"Tiempo de conversación" especial
Más opciones y controles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54BC2-27F7-A652-EC69-5F79BCF4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" y="42692"/>
            <a:ext cx="812745" cy="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34352546EFBC4FA38B0B0F69451FCB" ma:contentTypeVersion="1" ma:contentTypeDescription="Create a new document." ma:contentTypeScope="" ma:versionID="13dd8a8e41f9bd618289743b0661cac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63217D-FA9A-4966-A61C-D229382AD7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E398F6-6B22-455E-86E1-6BC85BA87B8B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DB3E07-3687-435C-83AC-049E51C149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20706</TotalTime>
  <Words>2403</Words>
  <Application>Microsoft Office PowerPoint</Application>
  <PresentationFormat>On-screen Show (4:3)</PresentationFormat>
  <Paragraphs>255</Paragraphs>
  <Slides>35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Candara</vt:lpstr>
      <vt:lpstr>Century Gothic</vt:lpstr>
      <vt:lpstr>Garamond</vt:lpstr>
      <vt:lpstr>Gill Sans MT</vt:lpstr>
      <vt:lpstr>Custom Design</vt:lpstr>
      <vt:lpstr>3_Custom Design</vt:lpstr>
      <vt:lpstr>2_Custom Design</vt:lpstr>
      <vt:lpstr>1_Custom Design</vt:lpstr>
      <vt:lpstr>Organic</vt:lpstr>
      <vt:lpstr>Office Theme</vt:lpstr>
      <vt:lpstr>1_Custom Design</vt:lpstr>
      <vt:lpstr>1_Office Theme</vt:lpstr>
      <vt:lpstr>Parcel</vt:lpstr>
      <vt:lpstr>Entender y manejar las dificultades del funcionamiento ejecutivo usando ‘Unstuck and On Target’</vt:lpstr>
      <vt:lpstr>Unstuck and On Target! </vt:lpstr>
      <vt:lpstr>PowerPoint Presentation</vt:lpstr>
      <vt:lpstr>PowerPoint Presentation</vt:lpstr>
      <vt:lpstr>Resumen de los temas semanales</vt:lpstr>
      <vt:lpstr>¿Qué se necesita para hacer algo?</vt:lpstr>
      <vt:lpstr>¿Qué te motiva?</vt:lpstr>
      <vt:lpstr>Conceptos básicos del refuerzo</vt:lpstr>
      <vt:lpstr>¿Qué motiva a su hijo?</vt:lpstr>
      <vt:lpstr>PowerPoint Presentation</vt:lpstr>
      <vt:lpstr>¡¡¡No!!! ¿¡OTRA TABLA DE CONDUCTA!?</vt:lpstr>
      <vt:lpstr>PowerPoint Presentation</vt:lpstr>
      <vt:lpstr>#2: Piense en el propósito de usar  motivadores con su hijo</vt:lpstr>
      <vt:lpstr>Recordar:</vt:lpstr>
      <vt:lpstr>Sistemas de fichas y contadores de recompensas</vt:lpstr>
      <vt:lpstr>Horarios de recompensas y "Primero, entonces"</vt:lpstr>
      <vt:lpstr>PowerPoint Presentation</vt:lpstr>
      <vt:lpstr>Otros errores comunes</vt:lpstr>
      <vt:lpstr>Manejar recompensas tecnológicas</vt:lpstr>
      <vt:lpstr>Apoye los sistemas de motivación con elogios frecuentes y específicos</vt:lpstr>
      <vt:lpstr>PowerPoint Presentation</vt:lpstr>
      <vt:lpstr>Mantener a los niños motivados</vt:lpstr>
      <vt:lpstr>Eliminación progresiva de los sistemas de recompensa</vt:lpstr>
      <vt:lpstr>PowerPoint Presentation</vt:lpstr>
      <vt:lpstr>PowerPoint Presentation</vt:lpstr>
      <vt:lpstr>PowerPoint Presentation</vt:lpstr>
      <vt:lpstr>Incluso con las mejores adaptaciones y los mejores planes, la vida no será perfecta... ¡O incluso casi!</vt:lpstr>
      <vt:lpstr>Lo que puede hacer para prepararse a sí mismo y a su hijo para el éxito:</vt:lpstr>
      <vt:lpstr>Compartir los conceptos de Unstuck y On Target con otras personas en la vida de tu hijo... en la escuela, en la familia extensa, etc.</vt:lpstr>
      <vt:lpstr>Manejo de la resistencia</vt:lpstr>
      <vt:lpstr>Mantener la constancia a pesar de los tropiezos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 eUnstuck and On Target group  Week 3</dc:title>
  <dc:creator>Barnes, Julia</dc:creator>
  <cp:lastModifiedBy>Safer, Jonathan</cp:lastModifiedBy>
  <cp:revision>108</cp:revision>
  <cp:lastPrinted>2023-09-01T16:17:07Z</cp:lastPrinted>
  <dcterms:created xsi:type="dcterms:W3CDTF">2020-12-02T00:43:35Z</dcterms:created>
  <dcterms:modified xsi:type="dcterms:W3CDTF">2024-09-30T19:37:47Z</dcterms:modified>
</cp:coreProperties>
</file>