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  <p:sldMasterId id="2147483716" r:id="rId5"/>
    <p:sldMasterId id="2147483704" r:id="rId6"/>
    <p:sldMasterId id="2147483692" r:id="rId7"/>
    <p:sldMasterId id="2147483871" r:id="rId8"/>
    <p:sldMasterId id="2147483889" r:id="rId9"/>
    <p:sldMasterId id="2147483901" r:id="rId10"/>
  </p:sldMasterIdLst>
  <p:notesMasterIdLst>
    <p:notesMasterId r:id="rId39"/>
  </p:notesMasterIdLst>
  <p:handoutMasterIdLst>
    <p:handoutMasterId r:id="rId40"/>
  </p:handoutMasterIdLst>
  <p:sldIdLst>
    <p:sldId id="577" r:id="rId11"/>
    <p:sldId id="321" r:id="rId12"/>
    <p:sldId id="578" r:id="rId13"/>
    <p:sldId id="262" r:id="rId14"/>
    <p:sldId id="589" r:id="rId15"/>
    <p:sldId id="518" r:id="rId16"/>
    <p:sldId id="579" r:id="rId17"/>
    <p:sldId id="533" r:id="rId18"/>
    <p:sldId id="580" r:id="rId19"/>
    <p:sldId id="588" r:id="rId20"/>
    <p:sldId id="590" r:id="rId21"/>
    <p:sldId id="595" r:id="rId22"/>
    <p:sldId id="591" r:id="rId23"/>
    <p:sldId id="592" r:id="rId24"/>
    <p:sldId id="535" r:id="rId25"/>
    <p:sldId id="581" r:id="rId26"/>
    <p:sldId id="562" r:id="rId27"/>
    <p:sldId id="583" r:id="rId28"/>
    <p:sldId id="585" r:id="rId29"/>
    <p:sldId id="586" r:id="rId30"/>
    <p:sldId id="587" r:id="rId31"/>
    <p:sldId id="565" r:id="rId32"/>
    <p:sldId id="544" r:id="rId33"/>
    <p:sldId id="528" r:id="rId34"/>
    <p:sldId id="575" r:id="rId35"/>
    <p:sldId id="594" r:id="rId36"/>
    <p:sldId id="593" r:id="rId37"/>
    <p:sldId id="566" r:id="rId3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Ament" initials="AA" lastIdx="1" clrIdx="0">
    <p:extLst>
      <p:ext uri="{19B8F6BF-5375-455C-9EA6-DF929625EA0E}">
        <p15:presenceInfo xmlns:p15="http://schemas.microsoft.com/office/powerpoint/2012/main" userId="S::Alexandra.Ament@childrenscolorado.org::04ae0eeb-11f8-43b8-845e-22a7b7394c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76BD23"/>
    <a:srgbClr val="0061AB"/>
    <a:srgbClr val="E57C23"/>
    <a:srgbClr val="696158"/>
    <a:srgbClr val="00C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20" autoAdjust="0"/>
  </p:normalViewPr>
  <p:slideViewPr>
    <p:cSldViewPr snapToGrid="0" snapToObjects="1">
      <p:cViewPr varScale="1">
        <p:scale>
          <a:sx n="105" d="100"/>
          <a:sy n="105" d="100"/>
        </p:scale>
        <p:origin x="199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0" Type="http://schemas.openxmlformats.org/officeDocument/2006/relationships/slide" Target="slides/slide10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/>
              <a:t>NOT FOR DISTRIBUTION OR REPRODUCTION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8/28/2023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Unstuck and On Target Webinar, Aug-Sept 2023 - Julia  Barnes, PhD BCBA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6EE9757-B330-3848-9E5C-AA438ED45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91791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/>
              <a:t>NOT FOR DISTRIBUTION OR REPRODUCTION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8/28/2023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Unstuck and On Target Webinar, Aug-Sept 2023 - Julia  Barnes, PhD BCBA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79A4498-2A8D-3745-9864-06552E124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1454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368851B-9C7F-A648-9859-E3C80B81A44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FOR DISTRUBUTION OR REPRODUCTION</a:t>
            </a:r>
          </a:p>
        </p:txBody>
      </p:sp>
    </p:spTree>
    <p:extLst>
      <p:ext uri="{BB962C8B-B14F-4D97-AF65-F5344CB8AC3E}">
        <p14:creationId xmlns:p14="http://schemas.microsoft.com/office/powerpoint/2010/main" val="1018930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 FOR DISTRIBUTION OR REPRODUCTION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Unstuck and On Target Webinar, Aug-Sept 2023 - Julia  Barnes, PhD BCBA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BAF1AA-66B7-BED4-C92C-DAE316D9571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8/28/2023</a:t>
            </a:r>
          </a:p>
        </p:txBody>
      </p:sp>
    </p:spTree>
    <p:extLst>
      <p:ext uri="{BB962C8B-B14F-4D97-AF65-F5344CB8AC3E}">
        <p14:creationId xmlns:p14="http://schemas.microsoft.com/office/powerpoint/2010/main" val="3773421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605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 FOR DISTRIBUTION OR REPRODUCTION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Unstuck and On Target Webinar, Aug-Sept 2023 - Julia  Barnes, PhD BCBA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15121A-A9CA-E906-7BB1-95EAFAD22E2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8/28/2023</a:t>
            </a:r>
          </a:p>
        </p:txBody>
      </p:sp>
    </p:spTree>
    <p:extLst>
      <p:ext uri="{BB962C8B-B14F-4D97-AF65-F5344CB8AC3E}">
        <p14:creationId xmlns:p14="http://schemas.microsoft.com/office/powerpoint/2010/main" val="2887045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 FOR DISTRIBUTION OR REPRODUCTION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Unstuck and On Target Webinar, Aug-Sept 2023 - Julia  Barnes, PhD BCBA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15121A-A9CA-E906-7BB1-95EAFAD22E2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8/28/2023</a:t>
            </a:r>
          </a:p>
        </p:txBody>
      </p:sp>
    </p:spTree>
    <p:extLst>
      <p:ext uri="{BB962C8B-B14F-4D97-AF65-F5344CB8AC3E}">
        <p14:creationId xmlns:p14="http://schemas.microsoft.com/office/powerpoint/2010/main" val="3836997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 FOR DISTRIBUTION OR REPRODUCTION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Unstuck and On Target Webinar, Aug-Sept 2023 - Julia  Barnes, PhD BCBA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15121A-A9CA-E906-7BB1-95EAFAD22E2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8/28/2023</a:t>
            </a:r>
          </a:p>
        </p:txBody>
      </p:sp>
    </p:spTree>
    <p:extLst>
      <p:ext uri="{BB962C8B-B14F-4D97-AF65-F5344CB8AC3E}">
        <p14:creationId xmlns:p14="http://schemas.microsoft.com/office/powerpoint/2010/main" val="2056077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 FOR DISTRIBUTION OR REPRODUCTION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Unstuck and On Target Webinar, Aug-Sept 2023 - Julia  Barnes, PhD BCBA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15121A-A9CA-E906-7BB1-95EAFAD22E2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8/28/2023</a:t>
            </a:r>
          </a:p>
        </p:txBody>
      </p:sp>
    </p:spTree>
    <p:extLst>
      <p:ext uri="{BB962C8B-B14F-4D97-AF65-F5344CB8AC3E}">
        <p14:creationId xmlns:p14="http://schemas.microsoft.com/office/powerpoint/2010/main" val="3720008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 FOR DISTRIBUTION OR REPRODUCTION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Unstuck and On Target Webinar, Aug-Sept 2023 - Julia  Barnes, PhD BCBA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15121A-A9CA-E906-7BB1-95EAFAD22E2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8/28/2023</a:t>
            </a:r>
          </a:p>
        </p:txBody>
      </p:sp>
    </p:spTree>
    <p:extLst>
      <p:ext uri="{BB962C8B-B14F-4D97-AF65-F5344CB8AC3E}">
        <p14:creationId xmlns:p14="http://schemas.microsoft.com/office/powerpoint/2010/main" val="1049972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 FOR DISTRIBUTION OR REPRODUCTION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Unstuck and On Target Webinar, Aug-Sept 2023 - Julia  Barnes, PhD BCBA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15121A-A9CA-E906-7BB1-95EAFAD22E2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8/28/2023</a:t>
            </a:r>
          </a:p>
        </p:txBody>
      </p:sp>
    </p:spTree>
    <p:extLst>
      <p:ext uri="{BB962C8B-B14F-4D97-AF65-F5344CB8AC3E}">
        <p14:creationId xmlns:p14="http://schemas.microsoft.com/office/powerpoint/2010/main" val="1024156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587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16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0A0FE-7F2D-4D12-AEBC-D9BED2965F34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8A1E8-ED3C-274E-9666-B9CD277C1C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Unstuck and On Target Webinar, Aug-Sept 2023 - Julia  Barnes, PhD BCBA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2EDE30B-C0C2-1641-BE31-F865680BF5C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 FOR DISTRIBUTION OR REPRODUCTION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77ACFF7-84BE-1525-FC36-8827D196D2C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8/28/2023</a:t>
            </a:r>
          </a:p>
        </p:txBody>
      </p:sp>
    </p:spTree>
    <p:extLst>
      <p:ext uri="{BB962C8B-B14F-4D97-AF65-F5344CB8AC3E}">
        <p14:creationId xmlns:p14="http://schemas.microsoft.com/office/powerpoint/2010/main" val="1450556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short : it takes a lot of variables aligning at some level.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FOR DISTRUBUTION OR REPRODUCTION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Barnes 2023 - Unstuck and On Target Webinar for Caregivers Aug-Sept 2023</a:t>
            </a:r>
          </a:p>
        </p:txBody>
      </p:sp>
    </p:spTree>
    <p:extLst>
      <p:ext uri="{BB962C8B-B14F-4D97-AF65-F5344CB8AC3E}">
        <p14:creationId xmlns:p14="http://schemas.microsoft.com/office/powerpoint/2010/main" val="2022447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 FOR DISTRIBUTION OR REPRODUCTION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Unstuck and On Target Webinar, Aug-Sept 2023 - Julia  Barnes, PhD BCBA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BAF1AA-66B7-BED4-C92C-DAE316D9571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8/28/2023</a:t>
            </a:r>
          </a:p>
        </p:txBody>
      </p:sp>
    </p:spTree>
    <p:extLst>
      <p:ext uri="{BB962C8B-B14F-4D97-AF65-F5344CB8AC3E}">
        <p14:creationId xmlns:p14="http://schemas.microsoft.com/office/powerpoint/2010/main" val="2801099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 FOR DISTRIBUTION OR REPRODUCTION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Unstuck and On Target Webinar, Aug-Sept 2023 - Julia  Barnes, PhD BCBA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BAF1AA-66B7-BED4-C92C-DAE316D9571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8/28/2023</a:t>
            </a:r>
          </a:p>
        </p:txBody>
      </p:sp>
    </p:spTree>
    <p:extLst>
      <p:ext uri="{BB962C8B-B14F-4D97-AF65-F5344CB8AC3E}">
        <p14:creationId xmlns:p14="http://schemas.microsoft.com/office/powerpoint/2010/main" val="1461027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short : it takes a lot of variables aligning at some level.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FOR DISTRUBUTION OR REPRODUCTION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Barnes 2023 - Unstuck and On Target Webinar for Caregivers Aug-Sept 2023</a:t>
            </a:r>
          </a:p>
        </p:txBody>
      </p:sp>
    </p:spTree>
    <p:extLst>
      <p:ext uri="{BB962C8B-B14F-4D97-AF65-F5344CB8AC3E}">
        <p14:creationId xmlns:p14="http://schemas.microsoft.com/office/powerpoint/2010/main" val="202244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14234" y="4240657"/>
            <a:ext cx="3143965" cy="703003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rgbClr val="E57C23"/>
                </a:solidFill>
              </a:rPr>
              <a:t>TITLE IN ALL CAPS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00033" y="4943660"/>
            <a:ext cx="2458166" cy="597169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rgbClr val="696158"/>
                </a:solidFill>
              </a:defRPr>
            </a:lvl1pPr>
          </a:lstStyle>
          <a:p>
            <a:pPr algn="r"/>
            <a:r>
              <a:rPr lang="en-US" sz="1600" b="1" dirty="0"/>
              <a:t>Subtitle in </a:t>
            </a:r>
            <a:r>
              <a:rPr lang="en-US" sz="1600" b="1" dirty="0" err="1"/>
              <a:t>calibri</a:t>
            </a:r>
            <a:r>
              <a:rPr lang="en-US" sz="1600" b="1" dirty="0"/>
              <a:t> bold 16pt</a:t>
            </a:r>
          </a:p>
        </p:txBody>
      </p:sp>
    </p:spTree>
    <p:extLst>
      <p:ext uri="{BB962C8B-B14F-4D97-AF65-F5344CB8AC3E}">
        <p14:creationId xmlns:p14="http://schemas.microsoft.com/office/powerpoint/2010/main" val="228732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61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18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36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15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16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9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89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9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48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71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65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44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98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77838"/>
            <a:ext cx="8229600" cy="10680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803401"/>
            <a:ext cx="8229600" cy="422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52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77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81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14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34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3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1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58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81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938"/>
            <a:ext cx="7924800" cy="10680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1"/>
            <a:ext cx="7924800" cy="422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86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1999"/>
            <a:ext cx="2057400" cy="52324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1999"/>
            <a:ext cx="6019800" cy="52324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700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100" y="86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4100" y="2489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55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600" y="63309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13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62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1100" y="1600201"/>
            <a:ext cx="3619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1600201"/>
            <a:ext cx="36957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35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535113"/>
            <a:ext cx="36195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1100" y="2174875"/>
            <a:ext cx="3619500" cy="3819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1901" y="1535113"/>
            <a:ext cx="36449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1901" y="2174875"/>
            <a:ext cx="3644900" cy="3819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016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363538"/>
            <a:ext cx="7594600" cy="109689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40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87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3050"/>
            <a:ext cx="2540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0" y="273051"/>
            <a:ext cx="4940299" cy="5695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1435101"/>
            <a:ext cx="2540000" cy="45651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530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96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253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732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7324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70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0340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07228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1953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9550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66735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80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2028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9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88469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8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958922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17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534669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30211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433925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97438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176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865606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53050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4077-A049-40C3-BC44-B819E1DC0EC9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397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C02-1A36-4317-ACEB-EFCF80392E7E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916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ACF1-2A62-413A-9F53-CC13C5EAD961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949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09BE-E025-4E7D-B0E1-CB4E11DBDCE4}" type="datetime1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42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9EB5-C218-4CF4-AE7A-987459415CAB}" type="datetime1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054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CE93-AC24-4C6C-9D21-0018DB67EF86}" type="datetime1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772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AB94-850E-48A0-A2E4-079A28BFAD76}" type="datetime1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411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2ADF-400D-4C6E-80B1-63DFBF942A76}" type="datetime1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2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254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0BCB-9692-474F-8404-6698BA293A8F}" type="datetime1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101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5B19-7328-4BD6-82F7-AD51C7537A10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695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685B-1FBD-4844-A031-1161053EEF58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373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86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9366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9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372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28172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111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9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934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371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270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630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1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E6B09-0E9D-914C-8F58-22804E1BE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0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1900" y="274638"/>
            <a:ext cx="726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900" y="1600201"/>
            <a:ext cx="7264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PPT_1_Cov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0ED3B-748A-2A4D-9D95-3C84F10AB7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PT_1_Questions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3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8938"/>
            <a:ext cx="8229600" cy="1068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01"/>
            <a:ext cx="82296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27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61AB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696158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6961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696158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6961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6961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594600" cy="1096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7594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4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61AB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696158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6961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696158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6961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6961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52D6F3-05B8-F948-8E30-62DB4B226F6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9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2D64C-90F0-489D-A28C-28DD158E8C85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2014, Brookes Publishing Co.,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9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2CCC54-70CC-A34C-B5EF-27300A3E26D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8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4.xml"/><Relationship Id="rId1" Type="http://schemas.openxmlformats.org/officeDocument/2006/relationships/video" Target="https://www.youtube.com/embed/JWM4p_GhJuE?feature=oembed" TargetMode="External"/><Relationship Id="rId5" Type="http://schemas.openxmlformats.org/officeDocument/2006/relationships/hyperlink" Target="https://www.youtube.com/watch?v=JWM4p_GhJuE" TargetMode="Externa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238204/American-Chinese-Food-Dishes-8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pixabay.com/en/lunchbox-lunch-box-meal-lunchtime-41973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24.png"/><Relationship Id="rId10" Type="http://schemas.openxmlformats.org/officeDocument/2006/relationships/image" Target="../media/image27.svg"/><Relationship Id="rId4" Type="http://schemas.openxmlformats.org/officeDocument/2006/relationships/hyperlink" Target="http://www.lgam.info/checklist" TargetMode="External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goally.co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hadd.org/understanding-adhd/recursos-en-espanol/" TargetMode="External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am02.safelinks.protection.outlook.com/?url=https%3A%2F%2Fthearcofco.org%2F&amp;data=05%7C02%7CJONATHAN.SAFER%40ol.ucdenver.edu%7C6367736f20ef4a244c8508dc583255d3%7C563337caa517421aaae01aa5b414fd7f%7C0%7C0%7C638482220414683982%7CUnknown%7CTWFpbGZsb3d8eyJWIjoiMC4wLjAwMDAiLCJQIjoiV2luMzIiLCJBTiI6Ik1haWwiLCJXVCI6Mn0%3D%7C0%7C%7C%7C&amp;sdata=nCAK5aRU%2Fc8dk4P6a%2BJcugBkWec2rnZQnTDEKbVx14E%3D&amp;reserved=0" TargetMode="External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Relationship Id="rId5" Type="http://schemas.openxmlformats.org/officeDocument/2006/relationships/hyperlink" Target="https://youtu.be/JWM4p_GhJuE" TargetMode="External"/><Relationship Id="rId4" Type="http://schemas.openxmlformats.org/officeDocument/2006/relationships/hyperlink" Target="https://youtu.be/lq8FxiYxmN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caterpillaryears.com/potty-training-gear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technofaq.org/posts/2018/07/tech-that-you-should-be-using-to-improve-efficiency/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nearsblankpuzzle.deviantart.com/art/Hipster-Glasses-Template-Clip-Art-277229560" TargetMode="Externa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4">
            <a:extLst>
              <a:ext uri="{FF2B5EF4-FFF2-40B4-BE49-F238E27FC236}">
                <a16:creationId xmlns:a16="http://schemas.microsoft.com/office/drawing/2014/main" id="{4D322797-45D6-A226-7272-301580B8D9C1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2" y="1223652"/>
            <a:ext cx="8809683" cy="246171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b="1" dirty="0"/>
              <a:t>Entender y manejar las dificultades del funcionamiento ejecutivo</a:t>
            </a:r>
            <a:br>
              <a:rPr lang="es-ES" b="1" dirty="0"/>
            </a:br>
            <a:r>
              <a:rPr lang="es-ES" b="1" dirty="0"/>
              <a:t>usando ‘</a:t>
            </a:r>
            <a:r>
              <a:rPr lang="es-ES" b="1" dirty="0" err="1"/>
              <a:t>Unstuck</a:t>
            </a:r>
            <a:r>
              <a:rPr lang="es-ES" b="1" dirty="0"/>
              <a:t> and </a:t>
            </a:r>
            <a:r>
              <a:rPr lang="es-ES" b="1" dirty="0" err="1"/>
              <a:t>On</a:t>
            </a:r>
            <a:r>
              <a:rPr lang="es-ES" b="1" dirty="0"/>
              <a:t> Target’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717" y="3685363"/>
            <a:ext cx="5502473" cy="77102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tx1"/>
                </a:solidFill>
              </a:rPr>
              <a:t>Jonathan Safer, PhD </a:t>
            </a:r>
          </a:p>
          <a:p>
            <a:pPr marL="0" indent="0" algn="ctr">
              <a:buNone/>
            </a:pPr>
            <a:r>
              <a:rPr lang="en-US" sz="7200" dirty="0"/>
              <a:t>University of Colorado School of Medicine</a:t>
            </a:r>
          </a:p>
          <a:p>
            <a:pPr marL="0" indent="0" algn="ctr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AutoShape 8" descr="hildren's Hospital Colorado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52F6DB10-D1B1-1695-8AE2-44E948AE5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369" y="5388204"/>
            <a:ext cx="3705225" cy="1105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63F3C1-AF4E-52D5-0389-169B22B12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6E8066-E13F-BDF8-D9D3-4489EF928962}"/>
              </a:ext>
            </a:extLst>
          </p:cNvPr>
          <p:cNvSpPr txBox="1"/>
          <p:nvPr/>
        </p:nvSpPr>
        <p:spPr>
          <a:xfrm>
            <a:off x="2209800" y="165137"/>
            <a:ext cx="632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Capacitación para cuidadores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14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4">
            <a:extLst>
              <a:ext uri="{FF2B5EF4-FFF2-40B4-BE49-F238E27FC236}">
                <a16:creationId xmlns:a16="http://schemas.microsoft.com/office/drawing/2014/main" id="{79CCED8F-12F8-70C8-24C8-F974F2FEF656}"/>
              </a:ext>
            </a:extLst>
          </p:cNvPr>
          <p:cNvSpPr>
            <a:spLocks/>
          </p:cNvSpPr>
          <p:nvPr/>
        </p:nvSpPr>
        <p:spPr bwMode="auto">
          <a:xfrm>
            <a:off x="37095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defTabSz="914400">
              <a:defRPr/>
            </a:pPr>
            <a:r>
              <a:rPr lang="es-AR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+mj-ea"/>
                <a:cs typeface="+mj-cs"/>
              </a:rPr>
              <a:t>¿Por qué las adaptaciones?</a:t>
            </a:r>
            <a:endParaRPr kumimoji="0" lang="es-AR" sz="160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65A29-EB46-5C4D-9328-C0660314F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300" y="1242417"/>
            <a:ext cx="8458311" cy="337068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  <a:ea typeface="Calibri" panose="020F0502020204030204" pitchFamily="34" charset="0"/>
              </a:rPr>
              <a:t>Dado que el desarrollo de habilidades lleva tiempo, primero queremos establecer apoyos para evitar la sobrecarga 
Las adaptaciones o apoyos muchas veces son vistos como una disminución de las expectativas, "ceder a las demandas" o no preparar adecuadamente a los estudiantes. 
Sin embargo, creemos que poder solicitar u usar este tipo de apoyos es necesario para preparar a los jóvenes para la independencia futura </a:t>
            </a:r>
            <a:endParaRPr lang="en-US" sz="36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4D47F-A1E1-2034-F3D3-330E63320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53DFD9-6EED-72CD-13DD-FB800FA714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94" t="9935" r="9251" b="9526"/>
          <a:stretch/>
        </p:blipFill>
        <p:spPr>
          <a:xfrm>
            <a:off x="6689890" y="4578207"/>
            <a:ext cx="2136722" cy="2028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68ED0A-8526-9C8C-4138-2092117B16FA}"/>
              </a:ext>
            </a:extLst>
          </p:cNvPr>
          <p:cNvSpPr txBox="1"/>
          <p:nvPr/>
        </p:nvSpPr>
        <p:spPr>
          <a:xfrm>
            <a:off x="443467" y="4601043"/>
            <a:ext cx="58956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  <a:ea typeface="Calibri" panose="020F0502020204030204" pitchFamily="34" charset="0"/>
              </a:rPr>
              <a:t>Ayuda a mostrar a los jóvenes que ser diferentes no significa que estén "rotos" y que este tipo de apoyos les ayudarán tener éxito en su entorno</a:t>
            </a:r>
            <a:endParaRPr lang="es-A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475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3638" y="160985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adaptaciones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638" y="185934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¿Preguntas?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¿Que han intentado?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¿Qué ha funcionado bien? ¿Qué no?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813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975B7-E2A2-5204-910A-D90B1F72F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18" y="1073830"/>
            <a:ext cx="7662441" cy="3260426"/>
          </a:xfrm>
        </p:spPr>
        <p:txBody>
          <a:bodyPr>
            <a:normAutofit fontScale="77500" lnSpcReduction="20000"/>
          </a:bodyPr>
          <a:lstStyle/>
          <a:p>
            <a:pPr marL="342900" indent="-342900"/>
            <a:r>
              <a:rPr lang="es-ES" sz="2800" dirty="0"/>
              <a:t>Esperar lo inesperado puede significar preparar a su hijo para los eventos que podrían suceder </a:t>
            </a:r>
            <a:r>
              <a:rPr lang="es-ES" sz="2800" i="1" dirty="0"/>
              <a:t>antes</a:t>
            </a:r>
            <a:r>
              <a:rPr lang="es-ES" sz="2800" dirty="0"/>
              <a:t> de que ocurran</a:t>
            </a:r>
          </a:p>
          <a:p>
            <a:pPr marL="342900" indent="-342900"/>
            <a:endParaRPr lang="es-ES" sz="2800" dirty="0"/>
          </a:p>
          <a:p>
            <a:pPr marL="342900" indent="-342900"/>
            <a:r>
              <a:rPr lang="es-ES" sz="2800" dirty="0"/>
              <a:t>Hablar sobre lo que podría suceder y cómo él y usted podrían manejar esa sorpresa</a:t>
            </a:r>
          </a:p>
          <a:p>
            <a:pPr marL="342900" indent="-342900"/>
            <a:endParaRPr lang="es-ES" sz="2800" dirty="0"/>
          </a:p>
          <a:p>
            <a:pPr marL="342900" indent="-342900"/>
            <a:r>
              <a:rPr lang="es-ES" sz="2800" dirty="0"/>
              <a:t>Tener en mente lo que podría suceder y comenzar a procesar los diferentes resultados puede reducir la sensación de agobio si estas cosas ocurren</a:t>
            </a:r>
            <a:endParaRPr lang="en-US" sz="2800" dirty="0"/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9926A08D-CE44-AAD1-DA7A-9AB1017B8118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06FFB-B3D7-0181-5F6B-C595F93952EB}"/>
              </a:ext>
            </a:extLst>
          </p:cNvPr>
          <p:cNvSpPr txBox="1"/>
          <p:nvPr/>
        </p:nvSpPr>
        <p:spPr>
          <a:xfrm>
            <a:off x="739149" y="132139"/>
            <a:ext cx="73307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prstClr val="black"/>
                </a:solidFill>
                <a:latin typeface="Calibri"/>
              </a:rPr>
              <a:t>“E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sperar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lo inesperado”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B3D7A-DBAF-EDFB-02FE-EB157FD9A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B03A5D-EE74-7C43-CB99-A670A3416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523" y="4544031"/>
            <a:ext cx="3313191" cy="206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86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975B7-E2A2-5204-910A-D90B1F72F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18" y="1073830"/>
            <a:ext cx="7662441" cy="2354987"/>
          </a:xfrm>
        </p:spPr>
        <p:txBody>
          <a:bodyPr>
            <a:normAutofit fontScale="92500"/>
          </a:bodyPr>
          <a:lstStyle/>
          <a:p>
            <a:pPr marL="342900" indent="-342900"/>
            <a:r>
              <a:rPr lang="es-ES" sz="2800" dirty="0"/>
              <a:t>Es difícil para los niños abrumados a usar su lenguaje, y escribir las cosas puede hacerlo más fácil </a:t>
            </a:r>
          </a:p>
          <a:p>
            <a:pPr marL="342900" indent="-342900"/>
            <a:r>
              <a:rPr lang="es-ES" sz="2800" dirty="0"/>
              <a:t>También puede ser útil hacer referencia a una lista o a algo más que el niño pueda ver en lugar de recordatorios constantes</a:t>
            </a:r>
          </a:p>
          <a:p>
            <a:pPr marL="342900" indent="-342900"/>
            <a:endParaRPr lang="en-US" sz="2800" dirty="0"/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9926A08D-CE44-AAD1-DA7A-9AB1017B8118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06FFB-B3D7-0181-5F6B-C595F93952EB}"/>
              </a:ext>
            </a:extLst>
          </p:cNvPr>
          <p:cNvSpPr txBox="1"/>
          <p:nvPr/>
        </p:nvSpPr>
        <p:spPr>
          <a:xfrm>
            <a:off x="739149" y="132139"/>
            <a:ext cx="73307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Hablar menos, escribir más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B3D7A-DBAF-EDFB-02FE-EB157FD9A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EDBD52-9B15-E225-0976-B43588F40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910" y="4481845"/>
            <a:ext cx="2209169" cy="2034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EC581C-8FCF-7DC6-5DA0-16FE60ED4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86" y="4481845"/>
            <a:ext cx="1798501" cy="19681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F236D0-B207-DD6D-50CC-AF5E71F39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8125" y="4290638"/>
            <a:ext cx="1590152" cy="22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03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4">
            <a:extLst>
              <a:ext uri="{FF2B5EF4-FFF2-40B4-BE49-F238E27FC236}">
                <a16:creationId xmlns:a16="http://schemas.microsoft.com/office/drawing/2014/main" id="{9926A08D-CE44-AAD1-DA7A-9AB1017B8118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06FFB-B3D7-0181-5F6B-C595F93952EB}"/>
              </a:ext>
            </a:extLst>
          </p:cNvPr>
          <p:cNvSpPr txBox="1"/>
          <p:nvPr/>
        </p:nvSpPr>
        <p:spPr>
          <a:xfrm>
            <a:off x="739149" y="132139"/>
            <a:ext cx="73307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Hablar menos, escribir más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B3D7A-DBAF-EDFB-02FE-EB157FD9A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nline Media 8" title="Habla Menos, Escríbelo">
            <a:hlinkClick r:id="" action="ppaction://media"/>
            <a:extLst>
              <a:ext uri="{FF2B5EF4-FFF2-40B4-BE49-F238E27FC236}">
                <a16:creationId xmlns:a16="http://schemas.microsoft.com/office/drawing/2014/main" id="{D62560FD-41BD-47FA-A12B-05112B6F17D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28800" y="2638425"/>
            <a:ext cx="5491163" cy="31019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F7FAC3-80FD-CA4A-D4D7-57C19AE9D73D}"/>
              </a:ext>
            </a:extLst>
          </p:cNvPr>
          <p:cNvSpPr txBox="1"/>
          <p:nvPr/>
        </p:nvSpPr>
        <p:spPr>
          <a:xfrm>
            <a:off x="1828800" y="1300152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hlinkClick r:id="rId5"/>
              </a:rPr>
              <a:t>https://www.youtube.com/watch?v=JWM4p_GhJuE</a:t>
            </a:r>
            <a:endParaRPr lang="es-AR" dirty="0"/>
          </a:p>
          <a:p>
            <a:endParaRPr lang="es-AR" dirty="0"/>
          </a:p>
          <a:p>
            <a:r>
              <a:rPr lang="es-AR" dirty="0"/>
              <a:t>2:27-3:43</a:t>
            </a:r>
          </a:p>
        </p:txBody>
      </p:sp>
    </p:spTree>
    <p:extLst>
      <p:ext uri="{BB962C8B-B14F-4D97-AF65-F5344CB8AC3E}">
        <p14:creationId xmlns:p14="http://schemas.microsoft.com/office/powerpoint/2010/main" val="73928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4">
            <a:extLst>
              <a:ext uri="{FF2B5EF4-FFF2-40B4-BE49-F238E27FC236}">
                <a16:creationId xmlns:a16="http://schemas.microsoft.com/office/drawing/2014/main" id="{AD4E7F2D-8C21-61F0-E72D-80DBA1D96F3F}"/>
              </a:ext>
            </a:extLst>
          </p:cNvPr>
          <p:cNvSpPr>
            <a:spLocks/>
          </p:cNvSpPr>
          <p:nvPr/>
        </p:nvSpPr>
        <p:spPr bwMode="auto">
          <a:xfrm>
            <a:off x="37095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defTabSz="914400">
              <a:defRPr/>
            </a:pPr>
            <a:r>
              <a:rPr kumimoji="0" lang="es-AR" sz="3600" i="0" u="none" strike="noStrike" kern="1200" cap="none" spc="0" normalizeH="0" baseline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No puede </a:t>
            </a:r>
            <a:r>
              <a:rPr kumimoji="0" lang="es-AR" sz="3600" i="0" u="none" strike="noStrike" kern="1200" cap="none" spc="0" normalizeH="0" baseline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  <a:sym typeface="Wingdings" panose="05000000000000000000" pitchFamily="2" charset="2"/>
              </a:rPr>
              <a:t> </a:t>
            </a:r>
            <a:r>
              <a:rPr kumimoji="0" lang="es-AR" sz="3600" i="0" u="none" strike="noStrike" kern="1200" cap="none" spc="0" normalizeH="0" baseline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Sí, puede</a:t>
            </a:r>
            <a:endParaRPr kumimoji="0" lang="es-AR" sz="160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C3CE2-3969-1C4F-8D3D-79A1874D0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606" y="1201020"/>
            <a:ext cx="3695700" cy="50728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100" b="1" u="sng" dirty="0" err="1">
                <a:solidFill>
                  <a:schemeClr val="tx1"/>
                </a:solidFill>
              </a:rPr>
              <a:t>Apoyos</a:t>
            </a:r>
            <a:r>
              <a:rPr lang="en-US" sz="4100" b="1" u="sng" dirty="0">
                <a:solidFill>
                  <a:schemeClr val="tx1"/>
                </a:solidFill>
              </a:rPr>
              <a:t> </a:t>
            </a:r>
            <a:r>
              <a:rPr lang="en-US" sz="4100" b="1" u="sng" dirty="0" err="1">
                <a:solidFill>
                  <a:schemeClr val="tx1"/>
                </a:solidFill>
              </a:rPr>
              <a:t>visuales</a:t>
            </a:r>
            <a:endParaRPr lang="en-US" sz="4100" b="1" u="sng" dirty="0">
              <a:solidFill>
                <a:schemeClr val="tx1"/>
              </a:solidFill>
            </a:endParaRPr>
          </a:p>
          <a:p>
            <a:r>
              <a:rPr lang="es-ES" sz="4100" dirty="0"/>
              <a:t>Reducir la sobrecarga de información verbal</a:t>
            </a:r>
          </a:p>
          <a:p>
            <a:r>
              <a:rPr lang="es-ES" sz="4100" dirty="0"/>
              <a:t>Aumentar la independencia / disminuir la necesidad de recordatorios repetidos de los demás</a:t>
            </a:r>
          </a:p>
          <a:p>
            <a:r>
              <a:rPr lang="es-ES" sz="4100" dirty="0"/>
              <a:t>Proporcionar tiempo adicional de procesamiento</a:t>
            </a:r>
          </a:p>
          <a:p>
            <a:pPr lvl="1"/>
            <a:r>
              <a:rPr lang="es-ES" sz="3300" dirty="0"/>
              <a:t>Es clave durante la sobrecarga y cuando están presentando opciones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980EF-7942-C242-BA2C-14F1AE897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01020"/>
            <a:ext cx="4324350" cy="3418469"/>
          </a:xfrm>
        </p:spPr>
        <p:txBody>
          <a:bodyPr>
            <a:normAutofit fontScale="62500" lnSpcReduction="20000"/>
          </a:bodyPr>
          <a:lstStyle/>
          <a:p>
            <a:r>
              <a:rPr lang="es-ES" sz="3800" dirty="0"/>
              <a:t>Pizarra blanca</a:t>
            </a:r>
          </a:p>
          <a:p>
            <a:pPr lvl="1"/>
            <a:r>
              <a:rPr lang="es-ES" sz="3400" dirty="0"/>
              <a:t>Mensajes / Opciones
Banco de ideas</a:t>
            </a:r>
          </a:p>
          <a:p>
            <a:r>
              <a:rPr lang="es-ES" sz="3800" dirty="0"/>
              <a:t>Listas de verificación/rutinas visuales
Señales de recordatorio</a:t>
            </a:r>
          </a:p>
          <a:p>
            <a:pPr lvl="1"/>
            <a:r>
              <a:rPr lang="es-ES" sz="3400" dirty="0"/>
              <a:t>Comportamientos esperados</a:t>
            </a:r>
            <a:endParaRPr lang="en-US" dirty="0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A4EBB821-CEB1-BE4A-8D11-0F558DB3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49618" y="876304"/>
            <a:ext cx="1099463" cy="113278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524DF73-8370-2EC5-B4AA-836C9B17FAC3}"/>
              </a:ext>
            </a:extLst>
          </p:cNvPr>
          <p:cNvGrpSpPr/>
          <p:nvPr/>
        </p:nvGrpSpPr>
        <p:grpSpPr>
          <a:xfrm>
            <a:off x="4794575" y="4695418"/>
            <a:ext cx="3489247" cy="2231317"/>
            <a:chOff x="5682342" y="4641262"/>
            <a:chExt cx="3489247" cy="2231317"/>
          </a:xfrm>
        </p:grpSpPr>
        <p:sp>
          <p:nvSpPr>
            <p:cNvPr id="11" name="Content Placeholder 3">
              <a:extLst>
                <a:ext uri="{FF2B5EF4-FFF2-40B4-BE49-F238E27FC236}">
                  <a16:creationId xmlns:a16="http://schemas.microsoft.com/office/drawing/2014/main" id="{0648E321-4EDC-B275-D4D9-4E61A8A6074D}"/>
                </a:ext>
              </a:extLst>
            </p:cNvPr>
            <p:cNvSpPr txBox="1">
              <a:spLocks/>
            </p:cNvSpPr>
            <p:nvPr/>
          </p:nvSpPr>
          <p:spPr>
            <a:xfrm>
              <a:off x="5682342" y="4641262"/>
              <a:ext cx="3489247" cy="185786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0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8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6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 typeface="Wingdings" panose="05000000000000000000" pitchFamily="2" charset="2"/>
                <a:buChar char="q"/>
              </a:pPr>
              <a:r>
                <a:rPr lang="es-AR" sz="2000" dirty="0"/>
                <a:t>Lonchera guardada</a:t>
              </a:r>
            </a:p>
            <a:p>
              <a:pPr>
                <a:buClrTx/>
                <a:buFont typeface="Wingdings" panose="05000000000000000000" pitchFamily="2" charset="2"/>
                <a:buChar char="q"/>
              </a:pPr>
              <a:r>
                <a:rPr lang="es-AR" sz="2000" dirty="0"/>
                <a:t>Mochila guardada</a:t>
              </a:r>
            </a:p>
            <a:p>
              <a:pPr>
                <a:buClrTx/>
                <a:buFont typeface="Wingdings" panose="05000000000000000000" pitchFamily="2" charset="2"/>
                <a:buChar char="q"/>
              </a:pPr>
              <a:r>
                <a:rPr lang="es-AR" sz="2000" dirty="0"/>
                <a:t> Zapatos guardada </a:t>
              </a:r>
            </a:p>
            <a:p>
              <a:pPr>
                <a:buClrTx/>
                <a:buFont typeface="Wingdings" panose="05000000000000000000" pitchFamily="2" charset="2"/>
                <a:buChar char="q"/>
              </a:pPr>
              <a:endParaRPr lang="es-AR" dirty="0"/>
            </a:p>
            <a:p>
              <a:endParaRPr lang="es-AR" dirty="0"/>
            </a:p>
          </p:txBody>
        </p:sp>
        <p:pic>
          <p:nvPicPr>
            <p:cNvPr id="13" name="Picture 12" descr="A green and red suitcase&#10;&#10;Description automatically generated">
              <a:extLst>
                <a:ext uri="{FF2B5EF4-FFF2-40B4-BE49-F238E27FC236}">
                  <a16:creationId xmlns:a16="http://schemas.microsoft.com/office/drawing/2014/main" id="{9F6D649D-92BC-9B85-F846-889F60565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8502853" y="4666667"/>
              <a:ext cx="486509" cy="427278"/>
            </a:xfrm>
            <a:prstGeom prst="rect">
              <a:avLst/>
            </a:prstGeom>
          </p:spPr>
        </p:pic>
        <p:pic>
          <p:nvPicPr>
            <p:cNvPr id="8" name="Picture 7" descr="A blue and orange backpack&#10;&#10;Description automatically generated">
              <a:extLst>
                <a:ext uri="{FF2B5EF4-FFF2-40B4-BE49-F238E27FC236}">
                  <a16:creationId xmlns:a16="http://schemas.microsoft.com/office/drawing/2014/main" id="{EB308FD7-9973-FAF0-2D86-A8D458CC8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8124526" y="5194622"/>
              <a:ext cx="549645" cy="507421"/>
            </a:xfrm>
            <a:prstGeom prst="rect">
              <a:avLst/>
            </a:prstGeom>
          </p:spPr>
        </p:pic>
        <p:pic>
          <p:nvPicPr>
            <p:cNvPr id="15" name="Graphic 14" descr="A pair of sneakers">
              <a:extLst>
                <a:ext uri="{FF2B5EF4-FFF2-40B4-BE49-F238E27FC236}">
                  <a16:creationId xmlns:a16="http://schemas.microsoft.com/office/drawing/2014/main" id="{0CAC252D-E334-C921-7DAC-8D8FAC4AA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619580" y="5296327"/>
              <a:ext cx="1276770" cy="157625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F1976C-4C6D-1A4D-19C3-101814A8E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2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4">
            <a:extLst>
              <a:ext uri="{FF2B5EF4-FFF2-40B4-BE49-F238E27FC236}">
                <a16:creationId xmlns:a16="http://schemas.microsoft.com/office/drawing/2014/main" id="{AD4E7F2D-8C21-61F0-E72D-80DBA1D96F3F}"/>
              </a:ext>
            </a:extLst>
          </p:cNvPr>
          <p:cNvSpPr>
            <a:spLocks/>
          </p:cNvSpPr>
          <p:nvPr/>
        </p:nvSpPr>
        <p:spPr bwMode="auto">
          <a:xfrm>
            <a:off x="37095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defTabSz="914400">
              <a:defRPr/>
            </a:pPr>
            <a:r>
              <a:rPr kumimoji="0" lang="es-AR" sz="3600" i="0" u="none" strike="noStrike" kern="1200" cap="none" spc="0" normalizeH="0" baseline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No puede </a:t>
            </a:r>
            <a:r>
              <a:rPr kumimoji="0" lang="es-AR" sz="3600" i="0" u="none" strike="noStrike" kern="1200" cap="none" spc="0" normalizeH="0" baseline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  <a:sym typeface="Wingdings" panose="05000000000000000000" pitchFamily="2" charset="2"/>
              </a:rPr>
              <a:t> </a:t>
            </a:r>
            <a:r>
              <a:rPr kumimoji="0" lang="es-AR" sz="3600" i="0" u="none" strike="noStrike" kern="1200" cap="none" spc="0" normalizeH="0" baseline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Sí, puede</a:t>
            </a:r>
            <a:endParaRPr kumimoji="0" lang="es-AR" sz="160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1976C-4C6D-1A4D-19C3-101814A8E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2A24759-8ED9-4690-3C09-7D2222775ED5}"/>
              </a:ext>
            </a:extLst>
          </p:cNvPr>
          <p:cNvSpPr txBox="1">
            <a:spLocks/>
          </p:cNvSpPr>
          <p:nvPr/>
        </p:nvSpPr>
        <p:spPr>
          <a:xfrm>
            <a:off x="530942" y="1371533"/>
            <a:ext cx="4391756" cy="544377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AR" sz="2800" u="sng" dirty="0">
                <a:solidFill>
                  <a:schemeClr val="tx1"/>
                </a:solidFill>
              </a:rPr>
              <a:t>Descomponer las cosas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chemeClr val="tx1"/>
                </a:solidFill>
              </a:rPr>
              <a:t>Grandes tareas en pasos más pequeños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tx1"/>
                </a:solidFill>
              </a:rPr>
              <a:t>Tareas de varios pasos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tx1"/>
                </a:solidFill>
              </a:rPr>
              <a:t>Completar rutinas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chemeClr val="tx1"/>
                </a:solidFill>
              </a:rPr>
              <a:t>Por tiempo y tarea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tx1"/>
                </a:solidFill>
              </a:rPr>
              <a:t>Diagramas de flujo/"horarios visuales“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chemeClr val="tx1"/>
                </a:solidFill>
              </a:rPr>
              <a:t>"Primero, luego“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Hacer que las situaciones preocupantes parezcan más manejables</a:t>
            </a:r>
            <a:endParaRPr lang="es-AR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EDC140-2050-EA59-326C-CA7AEAB67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082" y="2108354"/>
            <a:ext cx="25050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8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975B7-E2A2-5204-910A-D90B1F72F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18" y="1073831"/>
            <a:ext cx="7662441" cy="1925962"/>
          </a:xfrm>
        </p:spPr>
        <p:txBody>
          <a:bodyPr>
            <a:normAutofit fontScale="70000" lnSpcReduction="20000"/>
          </a:bodyPr>
          <a:lstStyle/>
          <a:p>
            <a:pPr marL="342900" indent="-342900"/>
            <a:r>
              <a:rPr lang="es-ES" sz="2800" dirty="0">
                <a:latin typeface="Garamond" panose="02020404030301010803" pitchFamily="18" charset="0"/>
              </a:rPr>
              <a:t>Divida las tareas complejas en pasos más pequeños y discretos (lo que se conoce como completar un análisis de tareas) y observe al niño completando la tarea
Puede iluminar dónde y por qué se producen problemas con una tarea, posiblemente debido a una dificultad de EF
Ejemplos: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9926A08D-CE44-AAD1-DA7A-9AB1017B8118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06FFB-B3D7-0181-5F6B-C595F93952EB}"/>
              </a:ext>
            </a:extLst>
          </p:cNvPr>
          <p:cNvSpPr txBox="1"/>
          <p:nvPr/>
        </p:nvSpPr>
        <p:spPr>
          <a:xfrm>
            <a:off x="463638" y="160985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Descomponer los pasos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B3D7A-DBAF-EDFB-02FE-EB157FD9A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43C301-3376-3A4A-B7D1-F1E3A75B809C}"/>
              </a:ext>
            </a:extLst>
          </p:cNvPr>
          <p:cNvSpPr txBox="1"/>
          <p:nvPr/>
        </p:nvSpPr>
        <p:spPr>
          <a:xfrm>
            <a:off x="4595234" y="2931118"/>
            <a:ext cx="478591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Lavar la ropa: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Saca la ropa sucia del cesto
Separe en 2 pilas: 1 para colores oscuros (negro, azul oscuro, rojo) y 1 para colores claros (blanco, rosa claro, azul claro)
Lleva una pila a la lavadora
Gire el dial para elegir el ciclo de lavado y la temperatura del agua
.....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etc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D632E6-859C-CD12-5788-A516334AF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45" y="3429000"/>
            <a:ext cx="3858526" cy="25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95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4">
            <a:extLst>
              <a:ext uri="{FF2B5EF4-FFF2-40B4-BE49-F238E27FC236}">
                <a16:creationId xmlns:a16="http://schemas.microsoft.com/office/drawing/2014/main" id="{AD4E7F2D-8C21-61F0-E72D-80DBA1D96F3F}"/>
              </a:ext>
            </a:extLst>
          </p:cNvPr>
          <p:cNvSpPr>
            <a:spLocks/>
          </p:cNvSpPr>
          <p:nvPr/>
        </p:nvSpPr>
        <p:spPr bwMode="auto">
          <a:xfrm>
            <a:off x="37095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defTabSz="914400">
              <a:defRPr/>
            </a:pPr>
            <a:r>
              <a:rPr kumimoji="0" lang="es-AR" sz="3600" i="0" u="none" strike="noStrike" kern="1200" cap="none" spc="0" normalizeH="0" baseline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No puede </a:t>
            </a:r>
            <a:r>
              <a:rPr kumimoji="0" lang="es-AR" sz="3600" i="0" u="none" strike="noStrike" kern="1200" cap="none" spc="0" normalizeH="0" baseline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  <a:sym typeface="Wingdings" panose="05000000000000000000" pitchFamily="2" charset="2"/>
              </a:rPr>
              <a:t> </a:t>
            </a:r>
            <a:r>
              <a:rPr kumimoji="0" lang="es-AR" sz="3600" i="0" u="none" strike="noStrike" kern="1200" cap="none" spc="0" normalizeH="0" baseline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Sí, puede</a:t>
            </a:r>
            <a:endParaRPr kumimoji="0" lang="es-AR" sz="160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1976C-4C6D-1A4D-19C3-101814A8E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1A02892-4E50-A6F1-23C2-26E253050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300" y="1096895"/>
            <a:ext cx="4317249" cy="5447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err="1">
                <a:solidFill>
                  <a:schemeClr val="tx1"/>
                </a:solidFill>
              </a:rPr>
              <a:t>Aplicación</a:t>
            </a:r>
            <a:r>
              <a:rPr lang="en-US" sz="2800" u="sng" dirty="0">
                <a:solidFill>
                  <a:schemeClr val="tx1"/>
                </a:solidFill>
              </a:rPr>
              <a:t> de la </a:t>
            </a:r>
            <a:r>
              <a:rPr lang="en-US" sz="2800" u="sng" dirty="0" err="1">
                <a:solidFill>
                  <a:schemeClr val="tx1"/>
                </a:solidFill>
              </a:rPr>
              <a:t>tecnología</a:t>
            </a:r>
            <a:endParaRPr lang="en-US" sz="2800" u="sng" dirty="0">
              <a:solidFill>
                <a:schemeClr val="tx1"/>
              </a:solidFill>
            </a:endParaRPr>
          </a:p>
          <a:p>
            <a:r>
              <a:rPr lang="es-AR" sz="2800" dirty="0"/>
              <a:t>Temporizadores / Alarmas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AR" i="1" dirty="0"/>
              <a:t>Tienes ___ minutos para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AR" sz="2400" i="1" dirty="0"/>
              <a:t>¿Qué tan rápido puedes...?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AR" sz="2800" dirty="0"/>
              <a:t>Relojes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sz="2800" dirty="0"/>
              <a:t>Aplicaciones de calendario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AR" dirty="0"/>
              <a:t>Actividades rutinarias y eventos no rutinarios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sz="2800" dirty="0"/>
              <a:t>Software de voz a texto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6744CED-D9A2-1C13-1613-2C9B8139C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1662" y="1309185"/>
            <a:ext cx="3405272" cy="46678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u="sng" dirty="0"/>
          </a:p>
          <a:p>
            <a:pPr marL="0" indent="0">
              <a:buNone/>
            </a:pPr>
            <a:r>
              <a:rPr lang="en-US" sz="3200" u="sng" dirty="0" err="1"/>
              <a:t>Ejemplos</a:t>
            </a:r>
            <a:r>
              <a:rPr lang="en-US" sz="3200" u="sng" dirty="0"/>
              <a:t>:</a:t>
            </a:r>
          </a:p>
          <a:p>
            <a:r>
              <a:rPr lang="en-US" sz="3200" dirty="0"/>
              <a:t>Watchminder.com</a:t>
            </a:r>
            <a:endParaRPr lang="en-US" sz="2000" dirty="0"/>
          </a:p>
          <a:p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GOALLY</a:t>
            </a:r>
            <a:r>
              <a:rPr lang="en-US" sz="31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https://goally.co/</a:t>
            </a:r>
            <a:endParaRPr lang="en-US" sz="31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2F5666-2F8D-DE4D-8853-DFEE880ED252}"/>
              </a:ext>
            </a:extLst>
          </p:cNvPr>
          <p:cNvGrpSpPr/>
          <p:nvPr/>
        </p:nvGrpSpPr>
        <p:grpSpPr>
          <a:xfrm>
            <a:off x="5051394" y="4189716"/>
            <a:ext cx="4217758" cy="2589644"/>
            <a:chOff x="4740442" y="3803651"/>
            <a:chExt cx="5065600" cy="2763796"/>
          </a:xfrm>
        </p:grpSpPr>
        <p:pic>
          <p:nvPicPr>
            <p:cNvPr id="7" name="Picture 6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87E2A162-76CA-360E-8BE0-C2D86EF85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91363" y="3803651"/>
              <a:ext cx="3405272" cy="23257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38A8CF-16A8-EEA3-2A66-FCF659A06672}"/>
                </a:ext>
              </a:extLst>
            </p:cNvPr>
            <p:cNvSpPr txBox="1"/>
            <p:nvPr/>
          </p:nvSpPr>
          <p:spPr>
            <a:xfrm>
              <a:off x="4740442" y="6206125"/>
              <a:ext cx="5065600" cy="361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Retrieved from: https://goally.co/pages/therapists</a:t>
              </a:r>
            </a:p>
          </p:txBody>
        </p:sp>
      </p:grpSp>
      <p:pic>
        <p:nvPicPr>
          <p:cNvPr id="9" name="Picture 8" descr="A close up of a watch&#10;&#10;Description automatically generated">
            <a:extLst>
              <a:ext uri="{FF2B5EF4-FFF2-40B4-BE49-F238E27FC236}">
                <a16:creationId xmlns:a16="http://schemas.microsoft.com/office/drawing/2014/main" id="{D3F9DF2D-FF00-B702-9D75-EABE993DB4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7300" y="992808"/>
            <a:ext cx="941372" cy="125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9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4">
            <a:extLst>
              <a:ext uri="{FF2B5EF4-FFF2-40B4-BE49-F238E27FC236}">
                <a16:creationId xmlns:a16="http://schemas.microsoft.com/office/drawing/2014/main" id="{AD4E7F2D-8C21-61F0-E72D-80DBA1D96F3F}"/>
              </a:ext>
            </a:extLst>
          </p:cNvPr>
          <p:cNvSpPr>
            <a:spLocks/>
          </p:cNvSpPr>
          <p:nvPr/>
        </p:nvSpPr>
        <p:spPr bwMode="auto">
          <a:xfrm>
            <a:off x="37095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defTabSz="914400">
              <a:defRPr/>
            </a:pPr>
            <a:r>
              <a:rPr kumimoji="0" lang="es-AR" sz="3600" i="0" u="none" strike="noStrike" kern="1200" cap="none" spc="0" normalizeH="0" baseline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No puede </a:t>
            </a:r>
            <a:r>
              <a:rPr kumimoji="0" lang="es-AR" sz="3600" i="0" u="none" strike="noStrike" kern="1200" cap="none" spc="0" normalizeH="0" baseline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  <a:sym typeface="Wingdings" panose="05000000000000000000" pitchFamily="2" charset="2"/>
              </a:rPr>
              <a:t> </a:t>
            </a:r>
            <a:r>
              <a:rPr kumimoji="0" lang="es-AR" sz="3600" i="0" u="none" strike="noStrike" kern="1200" cap="none" spc="0" normalizeH="0" baseline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Sí, puede</a:t>
            </a:r>
            <a:endParaRPr kumimoji="0" lang="es-AR" sz="160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1976C-4C6D-1A4D-19C3-101814A8E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27AE5D2-1B93-E84E-6973-1720F19996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298" y="1096895"/>
            <a:ext cx="8448155" cy="5276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u="sng" dirty="0">
                <a:solidFill>
                  <a:schemeClr val="tx1"/>
                </a:solidFill>
              </a:rPr>
              <a:t>Aplicación de la tecnología para la enseñanza de nuevas habilidades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sz="2800" dirty="0"/>
              <a:t>Modelando con videos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AR" dirty="0"/>
              <a:t>P.ej. Grabar un video de usted o su niño completando alguna tarea o usando alguna estrategia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sz="2800" dirty="0"/>
              <a:t>Desarrollo de habilidades mediante aplicaciones/ </a:t>
            </a:r>
            <a:r>
              <a:rPr lang="es-AR" sz="2800" dirty="0" err="1"/>
              <a:t>jugeos</a:t>
            </a:r>
            <a:endParaRPr lang="es-A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AR" dirty="0"/>
              <a:t>P.ej.</a:t>
            </a:r>
            <a:r>
              <a:rPr lang="es-AR" sz="2800" dirty="0">
                <a:solidFill>
                  <a:srgbClr val="0070C0"/>
                </a:solidFill>
              </a:rPr>
              <a:t> </a:t>
            </a:r>
            <a:r>
              <a:rPr lang="es-AR" sz="2800" dirty="0" err="1">
                <a:solidFill>
                  <a:srgbClr val="0070C0"/>
                </a:solidFill>
              </a:rPr>
              <a:t>Mightier</a:t>
            </a:r>
            <a:r>
              <a:rPr lang="es-AR" sz="2800" dirty="0">
                <a:solidFill>
                  <a:srgbClr val="0070C0"/>
                </a:solidFill>
              </a:rPr>
              <a:t> </a:t>
            </a:r>
            <a:r>
              <a:rPr lang="es-AR" dirty="0"/>
              <a:t>https://www.mightier.com/</a:t>
            </a:r>
          </a:p>
          <a:p>
            <a:endParaRPr lang="en-US" sz="2200" dirty="0"/>
          </a:p>
          <a:p>
            <a:pPr marL="457200" indent="-457200">
              <a:buFontTx/>
              <a:buChar char="-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797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07" y="2264030"/>
            <a:ext cx="7772400" cy="1470025"/>
          </a:xfrm>
        </p:spPr>
        <p:txBody>
          <a:bodyPr/>
          <a:lstStyle/>
          <a:p>
            <a:r>
              <a:rPr lang="es-ES" b="1" i="1" dirty="0" err="1">
                <a:latin typeface="Century Gothic" pitchFamily="34" charset="0"/>
              </a:rPr>
              <a:t>Unstuck</a:t>
            </a:r>
            <a:r>
              <a:rPr lang="es-ES" b="1" i="1" dirty="0">
                <a:latin typeface="Century Gothic" pitchFamily="34" charset="0"/>
              </a:rPr>
              <a:t> and </a:t>
            </a:r>
            <a:r>
              <a:rPr lang="es-ES" b="1" i="1" dirty="0" err="1">
                <a:latin typeface="Century Gothic" pitchFamily="34" charset="0"/>
              </a:rPr>
              <a:t>On</a:t>
            </a:r>
            <a:r>
              <a:rPr lang="es-ES" b="1" i="1" dirty="0">
                <a:latin typeface="Century Gothic" pitchFamily="34" charset="0"/>
              </a:rPr>
              <a:t> Target!</a:t>
            </a:r>
            <a:br>
              <a:rPr lang="es-ES" b="1" i="1" dirty="0">
                <a:latin typeface="Century Gothic" pitchFamily="34" charset="0"/>
              </a:rPr>
            </a:br>
            <a:endParaRPr lang="es-ES" i="1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90500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Century Gothic" pitchFamily="34" charset="0"/>
              </a:rPr>
              <a:t>Sesión Familiar #3</a:t>
            </a: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"/>
          <p:cNvGrpSpPr>
            <a:grpSpLocks/>
          </p:cNvGrpSpPr>
          <p:nvPr/>
        </p:nvGrpSpPr>
        <p:grpSpPr bwMode="auto">
          <a:xfrm flipV="1">
            <a:off x="307473" y="4114800"/>
            <a:ext cx="1785937" cy="2411412"/>
            <a:chOff x="6589" y="2087"/>
            <a:chExt cx="3372" cy="4379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9" y="2087"/>
              <a:ext cx="3372" cy="4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Group 4"/>
            <p:cNvGrpSpPr>
              <a:grpSpLocks/>
            </p:cNvGrpSpPr>
            <p:nvPr/>
          </p:nvGrpSpPr>
          <p:grpSpPr bwMode="auto">
            <a:xfrm>
              <a:off x="8887" y="3201"/>
              <a:ext cx="2" cy="80"/>
              <a:chOff x="-106290113" y="-105152799"/>
              <a:chExt cx="2" cy="80"/>
            </a:xfrm>
          </p:grpSpPr>
          <p:sp>
            <p:nvSpPr>
              <p:cNvPr id="38" name="Freeform 5"/>
              <p:cNvSpPr>
                <a:spLocks/>
              </p:cNvSpPr>
              <p:nvPr/>
            </p:nvSpPr>
            <p:spPr bwMode="auto">
              <a:xfrm>
                <a:off x="-106290113" y="-105152799"/>
                <a:ext cx="2" cy="80"/>
              </a:xfrm>
              <a:custGeom>
                <a:avLst/>
                <a:gdLst>
                  <a:gd name="T0" fmla="+- 0 1685 1685"/>
                  <a:gd name="T1" fmla="*/ 1685 h 80"/>
                  <a:gd name="T2" fmla="+- 0 1765 1685"/>
                  <a:gd name="T3" fmla="*/ 1765 h 8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80">
                    <a:moveTo>
                      <a:pt x="0" y="0"/>
                    </a:moveTo>
                    <a:lnTo>
                      <a:pt x="0" y="8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6"/>
            <p:cNvGrpSpPr>
              <a:grpSpLocks/>
            </p:cNvGrpSpPr>
            <p:nvPr/>
          </p:nvGrpSpPr>
          <p:grpSpPr bwMode="auto">
            <a:xfrm>
              <a:off x="7703" y="2095"/>
              <a:ext cx="80" cy="2"/>
              <a:chOff x="-106291297" y="-105153905"/>
              <a:chExt cx="80" cy="2"/>
            </a:xfrm>
          </p:grpSpPr>
          <p:sp>
            <p:nvSpPr>
              <p:cNvPr id="37" name="Freeform 7"/>
              <p:cNvSpPr>
                <a:spLocks/>
              </p:cNvSpPr>
              <p:nvPr/>
            </p:nvSpPr>
            <p:spPr bwMode="auto">
              <a:xfrm>
                <a:off x="-106291297" y="-105153905"/>
                <a:ext cx="80" cy="2"/>
              </a:xfrm>
              <a:custGeom>
                <a:avLst/>
                <a:gdLst>
                  <a:gd name="T0" fmla="+- 0 9157 9157"/>
                  <a:gd name="T1" fmla="*/ T0 w 80"/>
                  <a:gd name="T2" fmla="+- 0 9237 9157"/>
                  <a:gd name="T3" fmla="*/ T2 w 8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">
                    <a:moveTo>
                      <a:pt x="0" y="0"/>
                    </a:moveTo>
                    <a:lnTo>
                      <a:pt x="80" y="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8"/>
            <p:cNvGrpSpPr>
              <a:grpSpLocks/>
            </p:cNvGrpSpPr>
            <p:nvPr/>
          </p:nvGrpSpPr>
          <p:grpSpPr bwMode="auto">
            <a:xfrm>
              <a:off x="6596" y="3199"/>
              <a:ext cx="2" cy="80"/>
              <a:chOff x="-106292404" y="-105152801"/>
              <a:chExt cx="2" cy="80"/>
            </a:xfrm>
          </p:grpSpPr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-106292404" y="-105152801"/>
                <a:ext cx="2" cy="80"/>
              </a:xfrm>
              <a:custGeom>
                <a:avLst/>
                <a:gdLst>
                  <a:gd name="T0" fmla="+- 0 1683 1683"/>
                  <a:gd name="T1" fmla="*/ 1683 h 80"/>
                  <a:gd name="T2" fmla="+- 0 1763 1683"/>
                  <a:gd name="T3" fmla="*/ 1763 h 8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80">
                    <a:moveTo>
                      <a:pt x="0" y="0"/>
                    </a:moveTo>
                    <a:lnTo>
                      <a:pt x="0" y="8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10"/>
            <p:cNvGrpSpPr>
              <a:grpSpLocks/>
            </p:cNvGrpSpPr>
            <p:nvPr/>
          </p:nvGrpSpPr>
          <p:grpSpPr bwMode="auto">
            <a:xfrm>
              <a:off x="7701" y="4386"/>
              <a:ext cx="80" cy="2"/>
              <a:chOff x="-106291299" y="-105151614"/>
              <a:chExt cx="80" cy="2"/>
            </a:xfrm>
          </p:grpSpPr>
          <p:sp>
            <p:nvSpPr>
              <p:cNvPr id="35" name="Freeform 11"/>
              <p:cNvSpPr>
                <a:spLocks/>
              </p:cNvSpPr>
              <p:nvPr/>
            </p:nvSpPr>
            <p:spPr bwMode="auto">
              <a:xfrm>
                <a:off x="-106291299" y="-105151614"/>
                <a:ext cx="80" cy="2"/>
              </a:xfrm>
              <a:custGeom>
                <a:avLst/>
                <a:gdLst>
                  <a:gd name="T0" fmla="+- 0 9155 9155"/>
                  <a:gd name="T1" fmla="*/ T0 w 80"/>
                  <a:gd name="T2" fmla="+- 0 9235 9155"/>
                  <a:gd name="T3" fmla="*/ T2 w 8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">
                    <a:moveTo>
                      <a:pt x="0" y="0"/>
                    </a:moveTo>
                    <a:lnTo>
                      <a:pt x="80" y="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7102439" y="1137228"/>
            <a:ext cx="1785937" cy="2411412"/>
            <a:chOff x="6589" y="2087"/>
            <a:chExt cx="3372" cy="437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9" y="2087"/>
              <a:ext cx="3372" cy="4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4"/>
            <p:cNvGrpSpPr>
              <a:grpSpLocks/>
            </p:cNvGrpSpPr>
            <p:nvPr/>
          </p:nvGrpSpPr>
          <p:grpSpPr bwMode="auto">
            <a:xfrm>
              <a:off x="8887" y="3201"/>
              <a:ext cx="2" cy="80"/>
              <a:chOff x="-106290113" y="-105152799"/>
              <a:chExt cx="2" cy="80"/>
            </a:xfrm>
          </p:grpSpPr>
          <p:sp>
            <p:nvSpPr>
              <p:cNvPr id="26" name="Freeform 5"/>
              <p:cNvSpPr>
                <a:spLocks/>
              </p:cNvSpPr>
              <p:nvPr/>
            </p:nvSpPr>
            <p:spPr bwMode="auto">
              <a:xfrm>
                <a:off x="-106290113" y="-105152799"/>
                <a:ext cx="2" cy="80"/>
              </a:xfrm>
              <a:custGeom>
                <a:avLst/>
                <a:gdLst>
                  <a:gd name="T0" fmla="+- 0 1685 1685"/>
                  <a:gd name="T1" fmla="*/ 1685 h 80"/>
                  <a:gd name="T2" fmla="+- 0 1765 1685"/>
                  <a:gd name="T3" fmla="*/ 1765 h 8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80">
                    <a:moveTo>
                      <a:pt x="0" y="0"/>
                    </a:moveTo>
                    <a:lnTo>
                      <a:pt x="0" y="8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6"/>
            <p:cNvGrpSpPr>
              <a:grpSpLocks/>
            </p:cNvGrpSpPr>
            <p:nvPr/>
          </p:nvGrpSpPr>
          <p:grpSpPr bwMode="auto">
            <a:xfrm>
              <a:off x="7703" y="2095"/>
              <a:ext cx="80" cy="2"/>
              <a:chOff x="-106291297" y="-105153905"/>
              <a:chExt cx="80" cy="2"/>
            </a:xfrm>
          </p:grpSpPr>
          <p:sp>
            <p:nvSpPr>
              <p:cNvPr id="25" name="Freeform 7"/>
              <p:cNvSpPr>
                <a:spLocks/>
              </p:cNvSpPr>
              <p:nvPr/>
            </p:nvSpPr>
            <p:spPr bwMode="auto">
              <a:xfrm>
                <a:off x="-106291297" y="-105153905"/>
                <a:ext cx="80" cy="2"/>
              </a:xfrm>
              <a:custGeom>
                <a:avLst/>
                <a:gdLst>
                  <a:gd name="T0" fmla="+- 0 9157 9157"/>
                  <a:gd name="T1" fmla="*/ T0 w 80"/>
                  <a:gd name="T2" fmla="+- 0 9237 9157"/>
                  <a:gd name="T3" fmla="*/ T2 w 8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">
                    <a:moveTo>
                      <a:pt x="0" y="0"/>
                    </a:moveTo>
                    <a:lnTo>
                      <a:pt x="80" y="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6596" y="3199"/>
              <a:ext cx="2" cy="80"/>
              <a:chOff x="-106292404" y="-105152801"/>
              <a:chExt cx="2" cy="80"/>
            </a:xfrm>
          </p:grpSpPr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-106292404" y="-105152801"/>
                <a:ext cx="2" cy="80"/>
              </a:xfrm>
              <a:custGeom>
                <a:avLst/>
                <a:gdLst>
                  <a:gd name="T0" fmla="+- 0 1683 1683"/>
                  <a:gd name="T1" fmla="*/ 1683 h 80"/>
                  <a:gd name="T2" fmla="+- 0 1763 1683"/>
                  <a:gd name="T3" fmla="*/ 1763 h 8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80">
                    <a:moveTo>
                      <a:pt x="0" y="0"/>
                    </a:moveTo>
                    <a:lnTo>
                      <a:pt x="0" y="8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10"/>
            <p:cNvGrpSpPr>
              <a:grpSpLocks/>
            </p:cNvGrpSpPr>
            <p:nvPr/>
          </p:nvGrpSpPr>
          <p:grpSpPr bwMode="auto">
            <a:xfrm>
              <a:off x="7701" y="4386"/>
              <a:ext cx="80" cy="2"/>
              <a:chOff x="-106291299" y="-105151614"/>
              <a:chExt cx="80" cy="2"/>
            </a:xfrm>
          </p:grpSpPr>
          <p:sp>
            <p:nvSpPr>
              <p:cNvPr id="23" name="Freeform 11"/>
              <p:cNvSpPr>
                <a:spLocks/>
              </p:cNvSpPr>
              <p:nvPr/>
            </p:nvSpPr>
            <p:spPr bwMode="auto">
              <a:xfrm>
                <a:off x="-106291299" y="-105151614"/>
                <a:ext cx="80" cy="2"/>
              </a:xfrm>
              <a:custGeom>
                <a:avLst/>
                <a:gdLst>
                  <a:gd name="T0" fmla="+- 0 9155 9155"/>
                  <a:gd name="T1" fmla="*/ T0 w 80"/>
                  <a:gd name="T2" fmla="+- 0 9235 9155"/>
                  <a:gd name="T3" fmla="*/ T2 w 8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">
                    <a:moveTo>
                      <a:pt x="0" y="0"/>
                    </a:moveTo>
                    <a:lnTo>
                      <a:pt x="80" y="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Subtitle 2"/>
          <p:cNvSpPr txBox="1">
            <a:spLocks/>
          </p:cNvSpPr>
          <p:nvPr/>
        </p:nvSpPr>
        <p:spPr>
          <a:xfrm>
            <a:off x="1174391" y="4038600"/>
            <a:ext cx="67818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64008" indent="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adaptaciones (acomodaciones)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7ED2DA-1B05-CDEC-311D-8160E09841CD}"/>
              </a:ext>
            </a:extLst>
          </p:cNvPr>
          <p:cNvSpPr txBox="1"/>
          <p:nvPr/>
        </p:nvSpPr>
        <p:spPr>
          <a:xfrm>
            <a:off x="2631194" y="5377679"/>
            <a:ext cx="4576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¡BIENVENIDOS!</a:t>
            </a:r>
          </a:p>
        </p:txBody>
      </p:sp>
    </p:spTree>
    <p:extLst>
      <p:ext uri="{BB962C8B-B14F-4D97-AF65-F5344CB8AC3E}">
        <p14:creationId xmlns:p14="http://schemas.microsoft.com/office/powerpoint/2010/main" val="756576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4">
            <a:extLst>
              <a:ext uri="{FF2B5EF4-FFF2-40B4-BE49-F238E27FC236}">
                <a16:creationId xmlns:a16="http://schemas.microsoft.com/office/drawing/2014/main" id="{AD4E7F2D-8C21-61F0-E72D-80DBA1D96F3F}"/>
              </a:ext>
            </a:extLst>
          </p:cNvPr>
          <p:cNvSpPr>
            <a:spLocks/>
          </p:cNvSpPr>
          <p:nvPr/>
        </p:nvSpPr>
        <p:spPr bwMode="auto">
          <a:xfrm>
            <a:off x="37095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defTabSz="914400">
              <a:defRPr/>
            </a:pPr>
            <a:r>
              <a:rPr kumimoji="0" lang="es-AR" sz="3600" i="0" u="none" strike="noStrike" kern="1200" cap="none" spc="0" normalizeH="0" baseline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No puede </a:t>
            </a:r>
            <a:r>
              <a:rPr kumimoji="0" lang="es-AR" sz="3600" i="0" u="none" strike="noStrike" kern="1200" cap="none" spc="0" normalizeH="0" baseline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  <a:sym typeface="Wingdings" panose="05000000000000000000" pitchFamily="2" charset="2"/>
              </a:rPr>
              <a:t> </a:t>
            </a:r>
            <a:r>
              <a:rPr kumimoji="0" lang="es-AR" sz="3600" i="0" u="none" strike="noStrike" kern="1200" cap="none" spc="0" normalizeH="0" baseline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Sí, puede</a:t>
            </a:r>
            <a:endParaRPr kumimoji="0" lang="es-AR" sz="160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1976C-4C6D-1A4D-19C3-101814A8E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73D0FA-480D-B195-7654-AE6EE34A6680}"/>
              </a:ext>
            </a:extLst>
          </p:cNvPr>
          <p:cNvSpPr txBox="1">
            <a:spLocks/>
          </p:cNvSpPr>
          <p:nvPr/>
        </p:nvSpPr>
        <p:spPr>
          <a:xfrm>
            <a:off x="354842" y="996287"/>
            <a:ext cx="4844954" cy="53638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AR" sz="2800" b="1" u="sng" dirty="0">
                <a:solidFill>
                  <a:schemeClr val="tx1"/>
                </a:solidFill>
              </a:rPr>
              <a:t>Manejar la imprevisibilidad:</a:t>
            </a:r>
          </a:p>
          <a:p>
            <a:r>
              <a:rPr lang="es-ES" sz="2800" dirty="0"/>
              <a:t>Usa rutinas cuando sea posible</a:t>
            </a:r>
            <a:endParaRPr lang="en-US" dirty="0"/>
          </a:p>
          <a:p>
            <a:r>
              <a:rPr lang="es-ES" sz="2800" dirty="0"/>
              <a:t>Prepárese para el cambio y las actividades no rutinarias:</a:t>
            </a:r>
          </a:p>
          <a:p>
            <a:pPr lvl="1"/>
            <a:r>
              <a:rPr lang="es-ES" sz="2400" dirty="0"/>
              <a:t>Objetivo del evento
Entorno físico 
Entorno social
Expectativas sociales
Tiempo de descanso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00F0EC-0B0A-F577-C0ED-041AD662407D}"/>
              </a:ext>
            </a:extLst>
          </p:cNvPr>
          <p:cNvSpPr txBox="1"/>
          <p:nvPr/>
        </p:nvSpPr>
        <p:spPr>
          <a:xfrm>
            <a:off x="5327429" y="1232725"/>
            <a:ext cx="358936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Primero:____________________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Luego:____________________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AR" dirty="0"/>
              <a:t>Después</a:t>
            </a:r>
            <a:r>
              <a:rPr lang="en-US" dirty="0"/>
              <a:t>:____________________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943A32-B0B8-26A6-C236-C7358C8C0AEF}"/>
              </a:ext>
            </a:extLst>
          </p:cNvPr>
          <p:cNvSpPr txBox="1">
            <a:spLocks/>
          </p:cNvSpPr>
          <p:nvPr/>
        </p:nvSpPr>
        <p:spPr>
          <a:xfrm>
            <a:off x="5100221" y="2790663"/>
            <a:ext cx="3944203" cy="30710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accent6"/>
                </a:solidFill>
              </a:rPr>
              <a:t>¿Por qué? ... </a:t>
            </a:r>
            <a:r>
              <a:rPr lang="es-ES" dirty="0">
                <a:solidFill>
                  <a:schemeClr val="tx1"/>
                </a:solidFill>
              </a:rPr>
              <a:t>¿estamos yendo?</a:t>
            </a:r>
            <a:r>
              <a:rPr lang="es-ES" dirty="0">
                <a:solidFill>
                  <a:schemeClr val="accent6"/>
                </a:solidFill>
              </a:rPr>
              <a:t>
¿Qué? ... </a:t>
            </a:r>
            <a:r>
              <a:rPr lang="es-ES" dirty="0">
                <a:solidFill>
                  <a:schemeClr val="tx1"/>
                </a:solidFill>
              </a:rPr>
              <a:t>¿vamos a hacer?.... ¿comeremos nosotros?... etc.</a:t>
            </a:r>
            <a:r>
              <a:rPr lang="es-ES" dirty="0">
                <a:solidFill>
                  <a:schemeClr val="accent6"/>
                </a:solidFill>
              </a:rPr>
              <a:t>
¿Quién?... </a:t>
            </a:r>
            <a:r>
              <a:rPr lang="es-ES" dirty="0">
                <a:solidFill>
                  <a:schemeClr val="tx1"/>
                </a:solidFill>
              </a:rPr>
              <a:t>¿estará allí? </a:t>
            </a:r>
            <a:r>
              <a:rPr lang="es-ES" dirty="0">
                <a:solidFill>
                  <a:schemeClr val="accent6"/>
                </a:solidFill>
              </a:rPr>
              <a:t>
¿Dónde?.... </a:t>
            </a:r>
            <a:r>
              <a:rPr lang="es-ES" dirty="0">
                <a:solidFill>
                  <a:schemeClr val="tx1"/>
                </a:solidFill>
              </a:rPr>
              <a:t>¿puedo ir si necesito un descanso?</a:t>
            </a:r>
            <a:r>
              <a:rPr lang="es-ES" dirty="0">
                <a:solidFill>
                  <a:schemeClr val="accent6"/>
                </a:solidFill>
              </a:rPr>
              <a:t>
¿Cuándo?... </a:t>
            </a:r>
            <a:r>
              <a:rPr lang="es-ES" dirty="0">
                <a:solidFill>
                  <a:schemeClr val="tx1"/>
                </a:solidFill>
              </a:rPr>
              <a:t>¿llegaremos y nos iremos?</a:t>
            </a:r>
            <a:r>
              <a:rPr lang="es-ES" dirty="0">
                <a:solidFill>
                  <a:schemeClr val="accent6"/>
                </a:solidFill>
              </a:rPr>
              <a:t>
¿Cómo? ..... </a:t>
            </a:r>
            <a:r>
              <a:rPr lang="es-ES" dirty="0">
                <a:solidFill>
                  <a:schemeClr val="tx1"/>
                </a:solidFill>
              </a:rPr>
              <a:t>¿Cuánto tiempo estaremos allí?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4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4">
            <a:extLst>
              <a:ext uri="{FF2B5EF4-FFF2-40B4-BE49-F238E27FC236}">
                <a16:creationId xmlns:a16="http://schemas.microsoft.com/office/drawing/2014/main" id="{AD4E7F2D-8C21-61F0-E72D-80DBA1D96F3F}"/>
              </a:ext>
            </a:extLst>
          </p:cNvPr>
          <p:cNvSpPr>
            <a:spLocks/>
          </p:cNvSpPr>
          <p:nvPr/>
        </p:nvSpPr>
        <p:spPr bwMode="auto">
          <a:xfrm>
            <a:off x="37095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defTabSz="914400">
              <a:defRPr/>
            </a:pPr>
            <a:r>
              <a:rPr kumimoji="0" lang="es-AR" sz="3600" i="0" u="none" strike="noStrike" kern="1200" cap="none" spc="0" normalizeH="0" baseline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No puede </a:t>
            </a:r>
            <a:r>
              <a:rPr kumimoji="0" lang="es-AR" sz="3600" i="0" u="none" strike="noStrike" kern="1200" cap="none" spc="0" normalizeH="0" baseline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  <a:sym typeface="Wingdings" panose="05000000000000000000" pitchFamily="2" charset="2"/>
              </a:rPr>
              <a:t> </a:t>
            </a:r>
            <a:r>
              <a:rPr kumimoji="0" lang="es-AR" sz="3600" i="0" u="none" strike="noStrike" kern="1200" cap="none" spc="0" normalizeH="0" baseline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Sí, puede</a:t>
            </a:r>
            <a:endParaRPr kumimoji="0" lang="es-AR" sz="160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1976C-4C6D-1A4D-19C3-101814A8E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2545593-19D4-5F52-5FA4-9E6C2FF79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036014"/>
            <a:ext cx="4430697" cy="516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800" u="sng" dirty="0">
                <a:solidFill>
                  <a:schemeClr val="tx1"/>
                </a:solidFill>
              </a:rPr>
              <a:t>Reducir la estimulación</a:t>
            </a:r>
            <a:r>
              <a:rPr lang="es-AR" sz="2800" dirty="0">
                <a:solidFill>
                  <a:schemeClr val="tx1"/>
                </a:solidFill>
              </a:rPr>
              <a:t> </a:t>
            </a:r>
          </a:p>
          <a:p>
            <a:r>
              <a:rPr lang="es-ES" sz="2800" dirty="0"/>
              <a:t>Equipamiento personal para cambiar la experiencia sensorial del entorno</a:t>
            </a:r>
          </a:p>
          <a:p>
            <a:r>
              <a:rPr lang="es-ES" sz="2800" dirty="0"/>
              <a:t>Cambiar la estructura física del entorno</a:t>
            </a:r>
          </a:p>
          <a:p>
            <a:r>
              <a:rPr lang="es-ES" sz="2800" dirty="0"/>
              <a:t>Dejar tiempo de rutina para el descanso de la regulación </a:t>
            </a:r>
          </a:p>
          <a:p>
            <a:pPr lvl="1"/>
            <a:r>
              <a:rPr lang="es-AR" dirty="0"/>
              <a:t>Y tal vez designar un espacio para hacerlo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D61F9-35E2-94C7-1E1D-823A50404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90" y="3027236"/>
            <a:ext cx="1439911" cy="14399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660445-2684-8EA9-F5BF-D81186E01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046" y="1011174"/>
            <a:ext cx="2438400" cy="1876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452442-F729-1D4F-06DA-4428CB4D7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5760" y="3174937"/>
            <a:ext cx="1089770" cy="11445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921FC4-9BF3-0707-4A5D-84D36C8D9B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7106" y="4619916"/>
            <a:ext cx="1557307" cy="207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11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3638" y="160985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adaptaciones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638" y="185934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¿Preguntas?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prstClr val="black"/>
                </a:solidFill>
                <a:latin typeface="Calibri"/>
              </a:rPr>
              <a:t>¿Que han intentado?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prstClr val="black"/>
                </a:solidFill>
                <a:latin typeface="Calibri"/>
              </a:rPr>
              <a:t>¿Qué ha funcionado bien? ¿Qué no?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266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0EAC6DB1-AFE1-87B8-66E9-10A871C25E69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6CC3A-A863-C74F-A867-17A4F6D7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424" y="86520"/>
            <a:ext cx="5937755" cy="694132"/>
          </a:xfrm>
        </p:spPr>
        <p:txBody>
          <a:bodyPr>
            <a:normAutofit fontScale="90000"/>
          </a:bodyPr>
          <a:lstStyle/>
          <a:p>
            <a:r>
              <a:rPr lang="es-AR" dirty="0"/>
              <a:t>Abogacía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06D8C-10F3-944C-9140-A155E1F29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85" y="1088021"/>
            <a:ext cx="8422541" cy="5376306"/>
          </a:xfrm>
          <a:solidFill>
            <a:srgbClr val="FFFFFF"/>
          </a:solidFill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342900" indent="-342900"/>
            <a:r>
              <a:rPr lang="es-ES" sz="2400" dirty="0"/>
              <a:t>Comenzar con la identificación de fortalezas, intereses y preferencias</a:t>
            </a:r>
          </a:p>
          <a:p>
            <a:pPr marL="342900" indent="-342900"/>
            <a:endParaRPr lang="es-ES" sz="1600" dirty="0"/>
          </a:p>
          <a:p>
            <a:pPr marL="342900" indent="-342900"/>
            <a:r>
              <a:rPr lang="es-ES" sz="2400" dirty="0"/>
              <a:t>Proporcionar sugerencias concretas para usar las fortalezas e intereses para mejorar el funcionamiento y abordar el comportamiento problemático</a:t>
            </a:r>
          </a:p>
          <a:p>
            <a:pPr marL="342900" indent="-342900"/>
            <a:endParaRPr lang="es-ES" sz="1600" dirty="0"/>
          </a:p>
          <a:p>
            <a:pPr marL="342900" indent="-342900"/>
            <a:r>
              <a:rPr lang="es-ES" sz="2400" dirty="0"/>
              <a:t>Explicar cómo las conductas problemáticas específicas se relacionan con las diferencias en el procesamiento de la información y la resolución de problemas en niños neurodivergentes</a:t>
            </a:r>
          </a:p>
          <a:p>
            <a:pPr marL="342900" indent="-342900"/>
            <a:endParaRPr lang="es-ES" sz="1600" dirty="0"/>
          </a:p>
          <a:p>
            <a:pPr marL="342900" indent="-342900"/>
            <a:r>
              <a:rPr lang="es-ES" sz="2400" dirty="0"/>
              <a:t>Especificar cómo el niño aprende mejor y qué adaptaciones se necesitan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855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09192D88-614F-C8E4-2E0E-65B9681DFD9D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6CC3A-A863-C74F-A867-17A4F6D7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404" y="161924"/>
            <a:ext cx="7594600" cy="576261"/>
          </a:xfrm>
        </p:spPr>
        <p:txBody>
          <a:bodyPr anchor="ctr">
            <a:normAutofit fontScale="90000"/>
          </a:bodyPr>
          <a:lstStyle/>
          <a:p>
            <a:r>
              <a:rPr lang="es-AR" dirty="0"/>
              <a:t>Auto-Abogacía (por el niño)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06D8C-10F3-944C-9140-A155E1F29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1900" y="1075764"/>
            <a:ext cx="5003800" cy="54012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342900" indent="-342900"/>
            <a:r>
              <a:rPr lang="es-ES" sz="2600" dirty="0"/>
              <a:t>Enséñele al niño a dar información específica sobre sus luchas 
Ayude al niño a entender cómo los demás perciben la información no específica (cerrarse, "no puedo", "esto es aburrido", etc.) y cómo esto no les ayudará a alcanzar sus metas</a:t>
            </a:r>
            <a:endParaRPr lang="en-US" sz="2600" i="1" dirty="0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5517A49-E018-D02D-0970-4DCEDA029644}"/>
              </a:ext>
            </a:extLst>
          </p:cNvPr>
          <p:cNvSpPr/>
          <p:nvPr/>
        </p:nvSpPr>
        <p:spPr>
          <a:xfrm>
            <a:off x="58737" y="941292"/>
            <a:ext cx="2390848" cy="1515597"/>
          </a:xfrm>
          <a:prstGeom prst="wedgeEllipseCallout">
            <a:avLst>
              <a:gd name="adj1" fmla="val 68056"/>
              <a:gd name="adj2" fmla="val 362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 sé por dónde empezar. Necesito ayuda para hacer un plan</a:t>
            </a:r>
            <a:endParaRPr lang="en-US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1D3B3ABE-2078-0CA4-918C-055875FB0E69}"/>
              </a:ext>
            </a:extLst>
          </p:cNvPr>
          <p:cNvSpPr/>
          <p:nvPr/>
        </p:nvSpPr>
        <p:spPr>
          <a:xfrm>
            <a:off x="1536700" y="2437559"/>
            <a:ext cx="1803400" cy="1381125"/>
          </a:xfrm>
          <a:prstGeom prst="wedgeEllipseCallout">
            <a:avLst>
              <a:gd name="adj1" fmla="val 68056"/>
              <a:gd name="adj2" fmla="val 362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Esto se siente como demasiado</a:t>
            </a:r>
            <a:endParaRPr lang="en-US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A0CA8B46-13BA-2C8F-7354-BD208FACFE29}"/>
              </a:ext>
            </a:extLst>
          </p:cNvPr>
          <p:cNvSpPr/>
          <p:nvPr/>
        </p:nvSpPr>
        <p:spPr>
          <a:xfrm flipH="1">
            <a:off x="403224" y="4124326"/>
            <a:ext cx="1904969" cy="1381125"/>
          </a:xfrm>
          <a:prstGeom prst="wedgeEllipseCallout">
            <a:avLst>
              <a:gd name="adj1" fmla="val 52211"/>
              <a:gd name="adj2" fmla="val 562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parece</a:t>
            </a:r>
            <a:r>
              <a:rPr lang="en-US" dirty="0"/>
              <a:t> </a:t>
            </a:r>
            <a:r>
              <a:rPr lang="en-US" dirty="0" err="1"/>
              <a:t>demasiados</a:t>
            </a:r>
            <a:r>
              <a:rPr lang="en-US" dirty="0"/>
              <a:t> pasos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5B63D47-B88C-790A-C970-52F82EE5D10F}"/>
              </a:ext>
            </a:extLst>
          </p:cNvPr>
          <p:cNvSpPr/>
          <p:nvPr/>
        </p:nvSpPr>
        <p:spPr>
          <a:xfrm flipH="1">
            <a:off x="1860550" y="5314951"/>
            <a:ext cx="2018992" cy="1381125"/>
          </a:xfrm>
          <a:prstGeom prst="wedgeEllipseCallout">
            <a:avLst>
              <a:gd name="adj1" fmla="val 52211"/>
              <a:gd name="adj2" fmla="val 562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</a:t>
            </a:r>
            <a:r>
              <a:rPr lang="en-US" dirty="0" err="1"/>
              <a:t>entiendo</a:t>
            </a:r>
            <a:r>
              <a:rPr lang="en-US" dirty="0"/>
              <a:t> las </a:t>
            </a:r>
            <a:r>
              <a:rPr lang="en-US" dirty="0" err="1"/>
              <a:t>instrucciones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CF9608-F0D3-D233-0082-CDFAAC878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13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4">
            <a:extLst>
              <a:ext uri="{FF2B5EF4-FFF2-40B4-BE49-F238E27FC236}">
                <a16:creationId xmlns:a16="http://schemas.microsoft.com/office/drawing/2014/main" id="{8668F265-270B-535F-8DFD-D3CEE19B940D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E0C6-434C-2554-F0E8-433C0F2C0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025" y="895149"/>
            <a:ext cx="4304722" cy="576760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u="sng" dirty="0"/>
              <a:t>Abogar por su hijo:</a:t>
            </a:r>
          </a:p>
          <a:p>
            <a:r>
              <a:rPr lang="es-AR" dirty="0"/>
              <a:t>Planes 504</a:t>
            </a:r>
          </a:p>
          <a:p>
            <a:r>
              <a:rPr lang="es-AR" dirty="0"/>
              <a:t>Programa Individualizado de Educación (IEP)</a:t>
            </a:r>
          </a:p>
          <a:p>
            <a:pPr marL="0" indent="0">
              <a:buNone/>
            </a:pPr>
            <a:endParaRPr lang="en-US" dirty="0"/>
          </a:p>
          <a:p>
            <a:r>
              <a:rPr lang="es-AR" dirty="0"/>
              <a:t>adaptaciones comunes para el salón:</a:t>
            </a:r>
          </a:p>
          <a:p>
            <a:pPr lvl="1"/>
            <a:r>
              <a:rPr lang="es-ES" dirty="0"/>
              <a:t>Niños y adultos con trastorno por déficit de atención e hiperactividad</a:t>
            </a:r>
            <a:r>
              <a:rPr lang="en-US" dirty="0"/>
              <a:t>(CHADD) </a:t>
            </a:r>
            <a:r>
              <a:rPr lang="en-US" dirty="0">
                <a:hlinkClick r:id="rId2"/>
              </a:rPr>
              <a:t>https://chadd.org/understanding-adhd/recursos-en-espanol/</a:t>
            </a:r>
            <a:r>
              <a:rPr lang="en-US" dirty="0"/>
              <a:t>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9E810-37BC-F532-A063-85303DC4A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2037" y="940187"/>
            <a:ext cx="4120938" cy="548639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u="sng" dirty="0"/>
              <a:t>Preparar a su hijo para que abogue por sí mismo:</a:t>
            </a:r>
          </a:p>
          <a:p>
            <a:pPr marL="0" indent="0">
              <a:buNone/>
            </a:pPr>
            <a:r>
              <a:rPr lang="es-ES" dirty="0"/>
              <a:t>Ensaya QUÉ pedir, CÓMO pedir y POR QUÉ es importante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i="1" dirty="0"/>
              <a:t>Me cuesta empezar porque no entiendo las instrucciones. ¿Puede ayudarme a entender lo que tengo que hacer?</a:t>
            </a:r>
          </a:p>
          <a:p>
            <a:pPr marL="0" indent="0">
              <a:buNone/>
            </a:pPr>
            <a:endParaRPr lang="es-ES" i="1" dirty="0"/>
          </a:p>
          <a:p>
            <a:pPr marL="0" indent="0">
              <a:buNone/>
            </a:pPr>
            <a:r>
              <a:rPr lang="es-ES" i="1" dirty="0"/>
              <a:t>Esto es importante porque: me siento menos atascado, menos frustrado y hago mi trabajo más rápido para tener más tiempo libre</a:t>
            </a:r>
            <a:endParaRPr lang="en-US" i="1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B5FAE-9D28-F912-2A09-B24288D21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2ADB89-40C2-305D-04B0-F122EB54C05F}"/>
              </a:ext>
            </a:extLst>
          </p:cNvPr>
          <p:cNvSpPr txBox="1"/>
          <p:nvPr/>
        </p:nvSpPr>
        <p:spPr>
          <a:xfrm>
            <a:off x="2073177" y="264168"/>
            <a:ext cx="6023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/>
              <a:t>Nota final: Abogar por adaptaciones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57233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4">
            <a:extLst>
              <a:ext uri="{FF2B5EF4-FFF2-40B4-BE49-F238E27FC236}">
                <a16:creationId xmlns:a16="http://schemas.microsoft.com/office/drawing/2014/main" id="{8668F265-270B-535F-8DFD-D3CEE19B940D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E0C6-434C-2554-F0E8-433C0F2C0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025" y="895149"/>
            <a:ext cx="8901954" cy="576760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u="sng" dirty="0">
              <a:solidFill>
                <a:srgbClr val="A8BF4D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u="sng" dirty="0">
              <a:solidFill>
                <a:schemeClr val="tx1"/>
              </a:solidFill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u="sng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https://elgrupovida.org/en/home/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u="sng" dirty="0">
              <a:solidFill>
                <a:srgbClr val="0070C0"/>
              </a:solidFill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u="sng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https://coparentcoalition.org/grupo-de-apoyo/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u="sng" dirty="0">
              <a:solidFill>
                <a:srgbClr val="0070C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u="sng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https://thearcofco.org/</a:t>
            </a:r>
            <a:endParaRPr lang="en-US" sz="18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B5FAE-9D28-F912-2A09-B24288D21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2ADB89-40C2-305D-04B0-F122EB54C05F}"/>
              </a:ext>
            </a:extLst>
          </p:cNvPr>
          <p:cNvSpPr txBox="1"/>
          <p:nvPr/>
        </p:nvSpPr>
        <p:spPr>
          <a:xfrm>
            <a:off x="2073177" y="264168"/>
            <a:ext cx="6023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/>
              <a:t>Organizaciones comunitarias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4067080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3638" y="160985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adaptaciones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638" y="185934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¿Preguntas?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¿Que han intentado?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¿Qué ha funcionado bien? ¿Qué no?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006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6015" y="160047"/>
            <a:ext cx="84560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 Semana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990600"/>
            <a:ext cx="84582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su hijo está en el grupo en persona, </a:t>
            </a:r>
            <a:r>
              <a:rPr lang="es-ES" sz="2000" dirty="0">
                <a:solidFill>
                  <a:srgbClr val="000000"/>
                </a:solidFill>
              </a:rPr>
              <a:t>esta semana están aprendiendo lo que significa pensar con flexibilidad o evitar quedarse bloqueados (</a:t>
            </a:r>
            <a:r>
              <a:rPr lang="es-ES" sz="2000" i="1" dirty="0" err="1">
                <a:solidFill>
                  <a:srgbClr val="000000"/>
                </a:solidFill>
              </a:rPr>
              <a:t>stuck</a:t>
            </a:r>
            <a:r>
              <a:rPr lang="es-ES" sz="2000" dirty="0">
                <a:solidFill>
                  <a:srgbClr val="000000"/>
                </a:solidFill>
              </a:rPr>
              <a:t>)... hablaremos más sobre estos conceptos la próxima semana</a:t>
            </a:r>
          </a:p>
          <a:p>
            <a:pPr lvl="0" defTabSz="914400"/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ustedes: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</a:rPr>
              <a:t>Continuar identificando dificultades relacionadas con las funciones ejecutivas y las cosas de “no puede” vs. “no quiere”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</a:rPr>
              <a:t>Elegir al menos una adaptación para discutirla y probarla con su hijo; ver qué funciona y qué no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Mirar los videos de YouTube “Descomponer las cosas” </a:t>
            </a:r>
            <a:r>
              <a:rPr lang="en-US" dirty="0">
                <a:hlinkClick r:id="rId4"/>
              </a:rPr>
              <a:t>https://youtu.be/lq8FxiYxmNw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“</a:t>
            </a:r>
            <a:r>
              <a:rPr lang="es-ES" sz="2000" dirty="0">
                <a:solidFill>
                  <a:srgbClr val="000000"/>
                </a:solidFill>
              </a:rPr>
              <a:t>Hablar menos, escribir más </a:t>
            </a:r>
            <a:r>
              <a:rPr lang="en-US" dirty="0">
                <a:hlinkClick r:id="rId5" tooltip="Share link"/>
              </a:rPr>
              <a:t>https://youtu.be/JWM4p_GhJuE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09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6015" y="160047"/>
            <a:ext cx="84560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Resumen de sesión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430" y="990600"/>
            <a:ext cx="90566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00"/>
                </a:solidFill>
              </a:rPr>
              <a:t>Muchas veces, niños con problemas con funcionamiento ejecutivo parecen que están portándose mal a propósito, cuando en realidad están haciendo lo mejor que pueden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00"/>
                </a:solidFill>
              </a:rPr>
              <a:t>Podría parecer que </a:t>
            </a:r>
            <a:r>
              <a:rPr lang="es-ES" sz="2400" b="1" dirty="0">
                <a:solidFill>
                  <a:srgbClr val="000000"/>
                </a:solidFill>
              </a:rPr>
              <a:t>no quieren </a:t>
            </a:r>
            <a:r>
              <a:rPr lang="es-ES" sz="2400" dirty="0">
                <a:solidFill>
                  <a:srgbClr val="000000"/>
                </a:solidFill>
              </a:rPr>
              <a:t>hacer algo, cuando en realidad </a:t>
            </a:r>
            <a:r>
              <a:rPr lang="es-ES" sz="2400" b="1" dirty="0">
                <a:solidFill>
                  <a:srgbClr val="000000"/>
                </a:solidFill>
              </a:rPr>
              <a:t>no pueden </a:t>
            </a:r>
            <a:r>
              <a:rPr lang="es-ES" sz="2400" dirty="0">
                <a:solidFill>
                  <a:srgbClr val="000000"/>
                </a:solidFill>
              </a:rPr>
              <a:t>hacerlo</a:t>
            </a:r>
          </a:p>
          <a:p>
            <a:pPr lvl="0"/>
            <a:endParaRPr lang="es-ES" sz="2400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00"/>
                </a:solidFill>
              </a:rPr>
              <a:t>Puede cambiar la forma en que usted, otros adultos y su propio hijo ven sus desafíos y pueden ayudar a abogar por sus necesidades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8C8CF3-C11D-4C96-7726-41C956C95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092766"/>
              </p:ext>
            </p:extLst>
          </p:nvPr>
        </p:nvGraphicFramePr>
        <p:xfrm>
          <a:off x="807360" y="4625612"/>
          <a:ext cx="7529280" cy="2202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4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210">
                <a:tc>
                  <a:txBody>
                    <a:bodyPr/>
                    <a:lstStyle/>
                    <a:p>
                      <a:r>
                        <a:rPr lang="es-ES" noProof="0" dirty="0"/>
                        <a:t>Cómo los niños pueden</a:t>
                      </a:r>
                      <a:r>
                        <a:rPr lang="es-ES" baseline="0" noProof="0" dirty="0"/>
                        <a:t> parecer</a:t>
                      </a:r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dirty="0"/>
                        <a:t>Qué está pasando</a:t>
                      </a:r>
                      <a:r>
                        <a:rPr lang="es-ES" baseline="0" noProof="0" dirty="0"/>
                        <a:t> de verdad</a:t>
                      </a:r>
                      <a:endParaRPr lang="es-E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21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noProof="0" dirty="0"/>
                        <a:t>Terco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noProof="0" dirty="0"/>
                        <a:t>El cerebro de su hijo está atascado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56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noProof="0" dirty="0"/>
                        <a:t>Perezoso</a:t>
                      </a:r>
                      <a:r>
                        <a:rPr lang="es-ES" baseline="0" noProof="0" dirty="0"/>
                        <a:t> </a:t>
                      </a:r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noProof="0" dirty="0"/>
                        <a:t>El cerebro está desorganizado</a:t>
                      </a:r>
                      <a:r>
                        <a:rPr lang="es-ES" baseline="0" noProof="0" dirty="0"/>
                        <a:t> y no sabe cómo empezar</a:t>
                      </a:r>
                      <a:endParaRPr lang="es-E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21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noProof="0" dirty="0"/>
                        <a:t>Desafiante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noProof="0" dirty="0"/>
                        <a:t>El cerebro está actuando impulsivamente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72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6015" y="160047"/>
            <a:ext cx="84560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Semana Pasada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990600"/>
            <a:ext cx="8458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sugerencias para esta semana fueron: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Pensar en los desafíos que su hijo podría tener que son cosas que no pueden hacer, en vez de no quieren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Prestar atención a las etiquetas (perezoso, descuidado, etc.) que usted y otras personas aplican a su hijo que podrían representar áreas de lucha de FE/ situaciones de “no puede”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y cómo podría intentar reformularlos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Ayudar a su hijo a aprender lo que puede decir para comunicarse cuando está teniendo dificultades y necesita apoyo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Mirar el video de YouTube “No puede o no quiere”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¿Alguien pudo probarlas? ¿Como le fue?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41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4">
            <a:extLst>
              <a:ext uri="{FF2B5EF4-FFF2-40B4-BE49-F238E27FC236}">
                <a16:creationId xmlns:a16="http://schemas.microsoft.com/office/drawing/2014/main" id="{5E2C5BE6-2E4A-D349-BC91-8FB6968AD4DE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77618-FD33-4E23-8B98-435ACD6C9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0"/>
            <a:ext cx="7805057" cy="885755"/>
          </a:xfrm>
        </p:spPr>
        <p:txBody>
          <a:bodyPr>
            <a:normAutofit/>
          </a:bodyPr>
          <a:lstStyle/>
          <a:p>
            <a:r>
              <a:rPr lang="es-ES" sz="4000" dirty="0"/>
              <a:t>Resumen de los temas semanales</a:t>
            </a:r>
            <a:endParaRPr lang="en-US" sz="4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C3195C-21F8-95EA-B75F-7C3B4376AC1D}"/>
              </a:ext>
            </a:extLst>
          </p:cNvPr>
          <p:cNvSpPr txBox="1">
            <a:spLocks/>
          </p:cNvSpPr>
          <p:nvPr/>
        </p:nvSpPr>
        <p:spPr>
          <a:xfrm>
            <a:off x="849841" y="1038156"/>
            <a:ext cx="3917468" cy="5606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S" sz="2000" b="1" u="sng" dirty="0">
                <a:solidFill>
                  <a:schemeClr val="tx1"/>
                </a:solidFill>
              </a:rPr>
              <a:t>Sesión 1: 
</a:t>
            </a:r>
            <a:r>
              <a:rPr lang="es-ES" sz="2000" dirty="0">
                <a:solidFill>
                  <a:schemeClr val="tx1"/>
                </a:solidFill>
              </a:rPr>
              <a:t>Presentaciones y descripción general de la función ejecutiva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b="1" u="sng" dirty="0">
                <a:solidFill>
                  <a:schemeClr val="tx1"/>
                </a:solidFill>
              </a:rPr>
              <a:t>Sesión 2: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</a:rPr>
              <a:t>No puede vs. No quiere
</a:t>
            </a:r>
            <a:r>
              <a:rPr lang="es-ES" sz="2000" b="1" u="sng" dirty="0">
                <a:solidFill>
                  <a:schemeClr val="tx1"/>
                </a:solidFill>
              </a:rPr>
              <a:t>Sesión 3: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</a:rPr>
              <a:t>Las adaptaciones/ acomodaciones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b="1" u="sng" dirty="0">
                <a:solidFill>
                  <a:schemeClr val="tx1"/>
                </a:solidFill>
              </a:rPr>
              <a:t>Sesión 4: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</a:rPr>
              <a:t>Vocabulario para apoyar la flexibilidad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94C8F12D-1E2A-1068-C84A-C83F2B1A9208}"/>
              </a:ext>
            </a:extLst>
          </p:cNvPr>
          <p:cNvSpPr/>
          <p:nvPr/>
        </p:nvSpPr>
        <p:spPr>
          <a:xfrm>
            <a:off x="58456" y="4331154"/>
            <a:ext cx="770021" cy="5895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1DA37-731D-F42B-D9B4-4F6023038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8EC210-6AB3-759D-7117-4F65F3ADECCA}"/>
              </a:ext>
            </a:extLst>
          </p:cNvPr>
          <p:cNvSpPr txBox="1">
            <a:spLocks/>
          </p:cNvSpPr>
          <p:nvPr/>
        </p:nvSpPr>
        <p:spPr>
          <a:xfrm>
            <a:off x="5090668" y="997124"/>
            <a:ext cx="3994876" cy="5606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S" sz="2000" b="1" u="sng" dirty="0">
                <a:solidFill>
                  <a:schemeClr val="tx1"/>
                </a:solidFill>
              </a:rPr>
              <a:t>Sesión 5: 
</a:t>
            </a:r>
            <a:r>
              <a:rPr lang="es-ES" sz="2000" dirty="0">
                <a:solidFill>
                  <a:schemeClr val="tx1"/>
                </a:solidFill>
              </a:rPr>
              <a:t>Identificando los sentimientos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b="1" u="sng" dirty="0">
                <a:solidFill>
                  <a:schemeClr val="tx1"/>
                </a:solidFill>
              </a:rPr>
              <a:t>Sesión 6: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</a:rPr>
              <a:t>Estrategias de afrontamiento
</a:t>
            </a:r>
            <a:r>
              <a:rPr lang="es-ES" sz="2000" b="1" u="sng" dirty="0">
                <a:solidFill>
                  <a:schemeClr val="tx1"/>
                </a:solidFill>
              </a:rPr>
              <a:t>Sesión 7: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</a:rPr>
              <a:t>Establecer y planificar metas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b="1" u="sng" dirty="0">
                <a:solidFill>
                  <a:schemeClr val="tx1"/>
                </a:solidFill>
              </a:rPr>
              <a:t>Sesión 8: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>
                <a:solidFill>
                  <a:schemeClr val="tx1"/>
                </a:solidFill>
              </a:rPr>
              <a:t>Motivación </a:t>
            </a:r>
            <a:r>
              <a:rPr lang="es-ES" sz="1800">
                <a:solidFill>
                  <a:schemeClr val="tx1"/>
                </a:solidFill>
              </a:rPr>
              <a:t>e integrando todo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09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B1D8E6-4136-544E-A9CB-9D37C3BBB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0" y="1191987"/>
            <a:ext cx="7594600" cy="1463346"/>
          </a:xfrm>
        </p:spPr>
        <p:txBody>
          <a:bodyPr/>
          <a:lstStyle/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409A3C3-8797-884F-BCF2-8FB3B96F11C0}"/>
              </a:ext>
            </a:extLst>
          </p:cNvPr>
          <p:cNvSpPr/>
          <p:nvPr/>
        </p:nvSpPr>
        <p:spPr>
          <a:xfrm>
            <a:off x="4666777" y="1120872"/>
            <a:ext cx="3430621" cy="2896880"/>
          </a:xfrm>
          <a:prstGeom prst="ellipse">
            <a:avLst/>
          </a:prstGeom>
          <a:noFill/>
          <a:ln w="57150">
            <a:solidFill>
              <a:srgbClr val="E57C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57C23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Motivación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57C23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54CA05-E9B1-DD4F-BA96-D7EB0F510F93}"/>
              </a:ext>
            </a:extLst>
          </p:cNvPr>
          <p:cNvSpPr/>
          <p:nvPr/>
        </p:nvSpPr>
        <p:spPr>
          <a:xfrm>
            <a:off x="2170792" y="1206893"/>
            <a:ext cx="3118757" cy="2896880"/>
          </a:xfrm>
          <a:prstGeom prst="ellipse">
            <a:avLst/>
          </a:prstGeom>
          <a:noFill/>
          <a:ln w="57150">
            <a:solidFill>
              <a:srgbClr val="76B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6BD23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Interés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6BD23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CE37DC-9801-894C-A0B3-1CCAC888EE4C}"/>
              </a:ext>
            </a:extLst>
          </p:cNvPr>
          <p:cNvSpPr/>
          <p:nvPr/>
        </p:nvSpPr>
        <p:spPr>
          <a:xfrm>
            <a:off x="4551419" y="2825343"/>
            <a:ext cx="4085805" cy="2896880"/>
          </a:xfrm>
          <a:prstGeom prst="ellipse">
            <a:avLst/>
          </a:prstGeom>
          <a:noFill/>
          <a:ln w="57150">
            <a:solidFill>
              <a:srgbClr val="0061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61AB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61AB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61AB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1AB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Habilidad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D53827-387C-CEA1-8EA8-E0544C448B55}"/>
              </a:ext>
            </a:extLst>
          </p:cNvPr>
          <p:cNvSpPr/>
          <p:nvPr/>
        </p:nvSpPr>
        <p:spPr>
          <a:xfrm>
            <a:off x="1630966" y="2998108"/>
            <a:ext cx="3963922" cy="289688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61AB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Recursos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Freeform 14">
            <a:extLst>
              <a:ext uri="{FF2B5EF4-FFF2-40B4-BE49-F238E27FC236}">
                <a16:creationId xmlns:a16="http://schemas.microsoft.com/office/drawing/2014/main" id="{CEC80CF3-B1FE-1488-90E6-03C8799F1BEC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defTabSz="914400">
              <a:defRPr/>
            </a:pP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Las </a:t>
            </a:r>
            <a:r>
              <a:rPr kumimoji="0" lang="es-AR" sz="3200" b="1" i="0" u="none" strike="noStrike" kern="1200" cap="none" spc="0" normalizeH="0" baseline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adaptaciones (acomodaciones)</a:t>
            </a:r>
            <a:endParaRPr kumimoji="0" lang="es-AR" sz="14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ADE7A0-A362-04FD-D842-70831CC4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55765D-86CE-28D6-A0E1-5D0839139E74}"/>
              </a:ext>
            </a:extLst>
          </p:cNvPr>
          <p:cNvCxnSpPr/>
          <p:nvPr/>
        </p:nvCxnSpPr>
        <p:spPr>
          <a:xfrm>
            <a:off x="506027" y="3429000"/>
            <a:ext cx="1873189" cy="13205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09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4">
            <a:extLst>
              <a:ext uri="{FF2B5EF4-FFF2-40B4-BE49-F238E27FC236}">
                <a16:creationId xmlns:a16="http://schemas.microsoft.com/office/drawing/2014/main" id="{79CCED8F-12F8-70C8-24C8-F974F2FEF656}"/>
              </a:ext>
            </a:extLst>
          </p:cNvPr>
          <p:cNvSpPr>
            <a:spLocks/>
          </p:cNvSpPr>
          <p:nvPr/>
        </p:nvSpPr>
        <p:spPr bwMode="auto">
          <a:xfrm>
            <a:off x="37095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defTabSz="914400">
              <a:defRPr/>
            </a:pPr>
            <a:r>
              <a:rPr kumimoji="0" lang="es-AR" sz="3600" b="1" i="0" u="none" strike="noStrike" kern="1200" cap="none" spc="0" normalizeH="0" baseline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Las adaptaciones</a:t>
            </a:r>
            <a:endParaRPr kumimoji="0" lang="es-AR" sz="16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11E0D-C325-2749-A470-D157D319F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718" y="4010107"/>
            <a:ext cx="7367955" cy="2081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800" b="1" dirty="0">
                <a:solidFill>
                  <a:schemeClr val="accent6"/>
                </a:solidFill>
              </a:rPr>
              <a:t>¿Cuáles son los ejemplos en tu vida diaria?</a:t>
            </a:r>
          </a:p>
          <a:p>
            <a:r>
              <a:rPr lang="es-ES" sz="2800" dirty="0"/>
              <a:t>¿Lentes?
¿Aplicaciones de calendario?
¿Taburetes?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65A29-EB46-5C4D-9328-C0660314F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300" y="1242417"/>
            <a:ext cx="8458311" cy="2850814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Cerrar brechas
Elimina los obstáculos y despeja el camino hacia el logro de los objetivos
Herramientas o cambios que apoyan el éxito / encuéntrenos donde estemos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619A1-6AFB-4803-C976-100F78E0C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25621" y="4776495"/>
            <a:ext cx="1492607" cy="548924"/>
          </a:xfrm>
          <a:prstGeom prst="rect">
            <a:avLst/>
          </a:prstGeom>
        </p:spPr>
      </p:pic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478DA13-7569-255C-BC01-C6E49E9D8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949646" y="4647111"/>
            <a:ext cx="1826054" cy="1351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3DF4C9-1756-EBB2-8CBA-8C0D9CA378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113538" y="5717839"/>
            <a:ext cx="1023791" cy="1013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C4D47F-A1E1-2034-F3D3-330E63320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032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4">
            <a:extLst>
              <a:ext uri="{FF2B5EF4-FFF2-40B4-BE49-F238E27FC236}">
                <a16:creationId xmlns:a16="http://schemas.microsoft.com/office/drawing/2014/main" id="{79CCED8F-12F8-70C8-24C8-F974F2FEF656}"/>
              </a:ext>
            </a:extLst>
          </p:cNvPr>
          <p:cNvSpPr>
            <a:spLocks/>
          </p:cNvSpPr>
          <p:nvPr/>
        </p:nvSpPr>
        <p:spPr bwMode="auto">
          <a:xfrm>
            <a:off x="37095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defTabSz="914400">
              <a:defRPr/>
            </a:pPr>
            <a:r>
              <a:rPr kumimoji="0" lang="es-AR" sz="3600" i="0" u="none" strike="noStrike" kern="1200" cap="none" spc="0" normalizeH="0" baseline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Las adaptaciones</a:t>
            </a:r>
            <a:endParaRPr kumimoji="0" lang="es-AR" sz="160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65A29-EB46-5C4D-9328-C0660314F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300" y="1242417"/>
            <a:ext cx="8458311" cy="2850814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Para los niños, las adaptaciones se utilizan como una estrategia PREVENTIVA para tratar de reducir los desafíos antes de que ocurran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Se utilizan para ayudar cuando las habilidades de un niño no pueden satisfacer las demandas de una situación o entorno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4D47F-A1E1-2034-F3D3-330E63320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AB48DF-273D-D57C-DE48-709552546B33}"/>
              </a:ext>
            </a:extLst>
          </p:cNvPr>
          <p:cNvSpPr txBox="1"/>
          <p:nvPr/>
        </p:nvSpPr>
        <p:spPr>
          <a:xfrm>
            <a:off x="550416" y="4518734"/>
            <a:ext cx="138491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Antecedente</a:t>
            </a:r>
            <a:endParaRPr lang="en-US" dirty="0"/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1309C1-68E1-298C-A83C-D7D53BB80F5D}"/>
              </a:ext>
            </a:extLst>
          </p:cNvPr>
          <p:cNvSpPr txBox="1"/>
          <p:nvPr/>
        </p:nvSpPr>
        <p:spPr>
          <a:xfrm>
            <a:off x="3333197" y="4526121"/>
            <a:ext cx="186209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Comportamiento</a:t>
            </a:r>
            <a:endParaRPr lang="en-US" dirty="0"/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CDA28E-B03A-6D9B-E061-8CC488264F62}"/>
              </a:ext>
            </a:extLst>
          </p:cNvPr>
          <p:cNvSpPr txBox="1"/>
          <p:nvPr/>
        </p:nvSpPr>
        <p:spPr>
          <a:xfrm>
            <a:off x="6593152" y="4541124"/>
            <a:ext cx="155359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Consecuencia</a:t>
            </a:r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697E26-81A4-9CE5-372B-959494D246E9}"/>
              </a:ext>
            </a:extLst>
          </p:cNvPr>
          <p:cNvCxnSpPr/>
          <p:nvPr/>
        </p:nvCxnSpPr>
        <p:spPr>
          <a:xfrm>
            <a:off x="2148396" y="4841899"/>
            <a:ext cx="8966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33C95F8-C637-8D20-8E48-449E6F9B2DD9}"/>
              </a:ext>
            </a:extLst>
          </p:cNvPr>
          <p:cNvCxnSpPr/>
          <p:nvPr/>
        </p:nvCxnSpPr>
        <p:spPr>
          <a:xfrm>
            <a:off x="5407981" y="4864289"/>
            <a:ext cx="8966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Arrow: Down 22">
            <a:extLst>
              <a:ext uri="{FF2B5EF4-FFF2-40B4-BE49-F238E27FC236}">
                <a16:creationId xmlns:a16="http://schemas.microsoft.com/office/drawing/2014/main" id="{66A88D89-B4BE-D95B-BB62-9E001641DA32}"/>
              </a:ext>
            </a:extLst>
          </p:cNvPr>
          <p:cNvSpPr/>
          <p:nvPr/>
        </p:nvSpPr>
        <p:spPr>
          <a:xfrm flipV="1">
            <a:off x="849840" y="5326602"/>
            <a:ext cx="579465" cy="7279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2A5109-7DCF-751C-F108-E2F1D17275E9}"/>
              </a:ext>
            </a:extLst>
          </p:cNvPr>
          <p:cNvSpPr txBox="1"/>
          <p:nvPr/>
        </p:nvSpPr>
        <p:spPr>
          <a:xfrm>
            <a:off x="368300" y="5625771"/>
            <a:ext cx="4594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kumimoji="0" lang="es-AR" sz="1800" b="1" i="0" u="none" strike="noStrike" kern="1200" cap="none" spc="0" normalizeH="0" baseline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Las adaptaciones</a:t>
            </a:r>
            <a:endParaRPr kumimoji="0" lang="es-AR" sz="10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86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DB11D-204F-41E6-8FD6-49E434E3A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274639"/>
            <a:ext cx="7594600" cy="747338"/>
          </a:xfrm>
        </p:spPr>
        <p:txBody>
          <a:bodyPr>
            <a:normAutofit/>
          </a:bodyPr>
          <a:lstStyle/>
          <a:p>
            <a:r>
              <a:rPr lang="es-ES" dirty="0"/>
              <a:t>¿Qué se necesita para hacer algo?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B1D8E6-4136-544E-A9CB-9D37C3BBB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0" y="1191987"/>
            <a:ext cx="7594600" cy="1463346"/>
          </a:xfrm>
        </p:spPr>
        <p:txBody>
          <a:bodyPr/>
          <a:lstStyle/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409A3C3-8797-884F-BCF2-8FB3B96F11C0}"/>
              </a:ext>
            </a:extLst>
          </p:cNvPr>
          <p:cNvSpPr/>
          <p:nvPr/>
        </p:nvSpPr>
        <p:spPr>
          <a:xfrm>
            <a:off x="4666777" y="1120872"/>
            <a:ext cx="3430621" cy="2896880"/>
          </a:xfrm>
          <a:prstGeom prst="ellipse">
            <a:avLst/>
          </a:prstGeom>
          <a:noFill/>
          <a:ln w="57150">
            <a:solidFill>
              <a:srgbClr val="E57C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57C23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Motivación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57C23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54CA05-E9B1-DD4F-BA96-D7EB0F510F93}"/>
              </a:ext>
            </a:extLst>
          </p:cNvPr>
          <p:cNvSpPr/>
          <p:nvPr/>
        </p:nvSpPr>
        <p:spPr>
          <a:xfrm>
            <a:off x="2170792" y="1206893"/>
            <a:ext cx="3118757" cy="2896880"/>
          </a:xfrm>
          <a:prstGeom prst="ellipse">
            <a:avLst/>
          </a:prstGeom>
          <a:noFill/>
          <a:ln w="57150">
            <a:solidFill>
              <a:srgbClr val="76B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6BD23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Interés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6BD23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CE37DC-9801-894C-A0B3-1CCAC888EE4C}"/>
              </a:ext>
            </a:extLst>
          </p:cNvPr>
          <p:cNvSpPr/>
          <p:nvPr/>
        </p:nvSpPr>
        <p:spPr>
          <a:xfrm>
            <a:off x="4551419" y="2825343"/>
            <a:ext cx="4085805" cy="2896880"/>
          </a:xfrm>
          <a:prstGeom prst="ellipse">
            <a:avLst/>
          </a:prstGeom>
          <a:noFill/>
          <a:ln w="57150">
            <a:solidFill>
              <a:srgbClr val="0061A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61AB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61AB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61AB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1AB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Habilidad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D53827-387C-CEA1-8EA8-E0544C448B55}"/>
              </a:ext>
            </a:extLst>
          </p:cNvPr>
          <p:cNvSpPr/>
          <p:nvPr/>
        </p:nvSpPr>
        <p:spPr>
          <a:xfrm>
            <a:off x="1630966" y="2998108"/>
            <a:ext cx="3963922" cy="289688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61AB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Recursos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EE764F4-501A-EB63-29A1-7668A461BA47}"/>
              </a:ext>
            </a:extLst>
          </p:cNvPr>
          <p:cNvCxnSpPr>
            <a:cxnSpLocks/>
          </p:cNvCxnSpPr>
          <p:nvPr/>
        </p:nvCxnSpPr>
        <p:spPr>
          <a:xfrm flipH="1">
            <a:off x="5379869" y="5648257"/>
            <a:ext cx="516844" cy="470208"/>
          </a:xfrm>
          <a:prstGeom prst="straightConnector1">
            <a:avLst/>
          </a:prstGeom>
          <a:ln w="57150">
            <a:solidFill>
              <a:srgbClr val="0061AB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7DDB3A6-71D8-E4E1-8210-AC3323CD5B44}"/>
              </a:ext>
            </a:extLst>
          </p:cNvPr>
          <p:cNvCxnSpPr>
            <a:cxnSpLocks/>
          </p:cNvCxnSpPr>
          <p:nvPr/>
        </p:nvCxnSpPr>
        <p:spPr>
          <a:xfrm>
            <a:off x="4137691" y="5828863"/>
            <a:ext cx="484749" cy="23613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3D23843-35B0-F8F5-F788-5B848CACE0A3}"/>
              </a:ext>
            </a:extLst>
          </p:cNvPr>
          <p:cNvSpPr txBox="1"/>
          <p:nvPr/>
        </p:nvSpPr>
        <p:spPr>
          <a:xfrm>
            <a:off x="2756517" y="611846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dirty="0">
                <a:solidFill>
                  <a:srgbClr val="0061AB"/>
                </a:solidFill>
              </a:rPr>
              <a:t>Cambiar el entorno:  las adaptaciones
Enseñar nuevas habilidades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1ED560-4E61-2AC4-BEB0-0E13A1D5C059}"/>
              </a:ext>
            </a:extLst>
          </p:cNvPr>
          <p:cNvSpPr/>
          <p:nvPr/>
        </p:nvSpPr>
        <p:spPr>
          <a:xfrm>
            <a:off x="2627790" y="6118464"/>
            <a:ext cx="4492101" cy="342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183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8" grpId="0" animBg="1"/>
    </p:bld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34352546EFBC4FA38B0B0F69451FCB" ma:contentTypeVersion="1" ma:contentTypeDescription="Create a new document." ma:contentTypeScope="" ma:versionID="13dd8a8e41f9bd618289743b0661cac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9DB3E07-3687-435C-83AC-049E51C149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63217D-FA9A-4966-A61C-D229382AD7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E398F6-6B22-455E-86E1-6BC85BA87B8B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21026</TotalTime>
  <Words>1956</Words>
  <Application>Microsoft Office PowerPoint</Application>
  <PresentationFormat>On-screen Show (4:3)</PresentationFormat>
  <Paragraphs>270</Paragraphs>
  <Slides>28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Aptos</vt:lpstr>
      <vt:lpstr>Arial</vt:lpstr>
      <vt:lpstr>Calibri</vt:lpstr>
      <vt:lpstr>Century Gothic</vt:lpstr>
      <vt:lpstr>Garamond</vt:lpstr>
      <vt:lpstr>Georgia</vt:lpstr>
      <vt:lpstr>Gill Sans MT</vt:lpstr>
      <vt:lpstr>Symbol</vt:lpstr>
      <vt:lpstr>Wingdings</vt:lpstr>
      <vt:lpstr>Custom Design</vt:lpstr>
      <vt:lpstr>3_Custom Design</vt:lpstr>
      <vt:lpstr>2_Custom Design</vt:lpstr>
      <vt:lpstr>1_Custom Design</vt:lpstr>
      <vt:lpstr>Organic</vt:lpstr>
      <vt:lpstr>Office Theme</vt:lpstr>
      <vt:lpstr>Parcel</vt:lpstr>
      <vt:lpstr>Entender y manejar las dificultades del funcionamiento ejecutivo usando ‘Unstuck and On Target’</vt:lpstr>
      <vt:lpstr>Unstuck and On Target! </vt:lpstr>
      <vt:lpstr>PowerPoint Presentation</vt:lpstr>
      <vt:lpstr>PowerPoint Presentation</vt:lpstr>
      <vt:lpstr>Resumen de los temas semanales</vt:lpstr>
      <vt:lpstr>PowerPoint Presentation</vt:lpstr>
      <vt:lpstr>PowerPoint Presentation</vt:lpstr>
      <vt:lpstr>PowerPoint Presentation</vt:lpstr>
      <vt:lpstr>¿Qué se necesita para hacer algo?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Abogacía</vt:lpstr>
      <vt:lpstr>Auto-Abogacía (por el niño)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 eUnstuck and On Target group  Week 3</dc:title>
  <dc:creator>Barnes, Julia</dc:creator>
  <cp:lastModifiedBy>Safer, Jonathan</cp:lastModifiedBy>
  <cp:revision>118</cp:revision>
  <cp:lastPrinted>2023-09-01T16:17:07Z</cp:lastPrinted>
  <dcterms:created xsi:type="dcterms:W3CDTF">2020-12-02T00:43:35Z</dcterms:created>
  <dcterms:modified xsi:type="dcterms:W3CDTF">2024-09-30T19:21:55Z</dcterms:modified>
</cp:coreProperties>
</file>