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313" r:id="rId2"/>
    <p:sldId id="321" r:id="rId3"/>
    <p:sldId id="550" r:id="rId4"/>
    <p:sldId id="555" r:id="rId5"/>
    <p:sldId id="261" r:id="rId6"/>
    <p:sldId id="519" r:id="rId7"/>
    <p:sldId id="554" r:id="rId8"/>
    <p:sldId id="259" r:id="rId9"/>
    <p:sldId id="308" r:id="rId10"/>
    <p:sldId id="325" r:id="rId11"/>
    <p:sldId id="562" r:id="rId12"/>
    <p:sldId id="331" r:id="rId13"/>
    <p:sldId id="312" r:id="rId14"/>
    <p:sldId id="476" r:id="rId15"/>
    <p:sldId id="344" r:id="rId16"/>
    <p:sldId id="567" r:id="rId17"/>
    <p:sldId id="508" r:id="rId18"/>
    <p:sldId id="563" r:id="rId19"/>
    <p:sldId id="564" r:id="rId20"/>
    <p:sldId id="502" r:id="rId21"/>
    <p:sldId id="503" r:id="rId22"/>
    <p:sldId id="504" r:id="rId23"/>
    <p:sldId id="505" r:id="rId24"/>
    <p:sldId id="506" r:id="rId25"/>
    <p:sldId id="556" r:id="rId26"/>
    <p:sldId id="566" r:id="rId27"/>
    <p:sldId id="511" r:id="rId28"/>
    <p:sldId id="514" r:id="rId29"/>
    <p:sldId id="561" r:id="rId30"/>
    <p:sldId id="516" r:id="rId31"/>
    <p:sldId id="469" r:id="rId32"/>
    <p:sldId id="565" r:id="rId33"/>
    <p:sldId id="26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 Kenworth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9D89"/>
    <a:srgbClr val="A06C7C"/>
    <a:srgbClr val="6BE329"/>
    <a:srgbClr val="3D97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9516" autoAdjust="0"/>
  </p:normalViewPr>
  <p:slideViewPr>
    <p:cSldViewPr>
      <p:cViewPr varScale="1">
        <p:scale>
          <a:sx n="56" d="100"/>
          <a:sy n="56" d="100"/>
        </p:scale>
        <p:origin x="1720" y="48"/>
      </p:cViewPr>
      <p:guideLst>
        <p:guide orient="horz" pos="2160"/>
        <p:guide pos="2880"/>
      </p:guideLst>
    </p:cSldViewPr>
  </p:slideViewPr>
  <p:notesTextViewPr>
    <p:cViewPr>
      <p:scale>
        <a:sx n="1" d="1"/>
        <a:sy n="1" d="1"/>
      </p:scale>
      <p:origin x="0" y="0"/>
    </p:cViewPr>
  </p:notesTextViewPr>
  <p:sorterViewPr>
    <p:cViewPr>
      <p:scale>
        <a:sx n="150" d="100"/>
        <a:sy n="150" d="100"/>
      </p:scale>
      <p:origin x="0" y="6736"/>
    </p:cViewPr>
  </p:sorterViewPr>
  <p:notesViewPr>
    <p:cSldViewPr snapToGrid="0" snapToObjects="1">
      <p:cViewPr varScale="1">
        <p:scale>
          <a:sx n="83" d="100"/>
          <a:sy n="83" d="100"/>
        </p:scale>
        <p:origin x="-272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59AC62-B6BA-4884-92EE-6EFCBBA4B5FC}" type="datetimeFigureOut">
              <a:rPr lang="en-US" smtClean="0"/>
              <a:t>5/3/2024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C2306C-E237-4FEE-80E2-895A6607D8D7}" type="slidenum">
              <a:rPr lang="en-US" smtClean="0"/>
              <a:t>‹#›</a:t>
            </a:fld>
            <a:endParaRPr lang="en-US"/>
          </a:p>
        </p:txBody>
      </p:sp>
    </p:spTree>
    <p:extLst>
      <p:ext uri="{BB962C8B-B14F-4D97-AF65-F5344CB8AC3E}">
        <p14:creationId xmlns:p14="http://schemas.microsoft.com/office/powerpoint/2010/main" val="2362191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1368851B-9C7F-A648-9859-E3C80B81A447}"/>
              </a:ext>
            </a:extLst>
          </p:cNvPr>
          <p:cNvSpPr>
            <a:spLocks noGrp="1"/>
          </p:cNvSpPr>
          <p:nvPr>
            <p:ph type="hdr" sz="quarter"/>
          </p:nvPr>
        </p:nvSpPr>
        <p:spPr/>
        <p:txBody>
          <a:bodyPr/>
          <a:lstStyle/>
          <a:p>
            <a:r>
              <a:rPr lang="en-US"/>
              <a:t>NOT FOR DISTRUBUTION OR REPRODUCTION</a:t>
            </a:r>
          </a:p>
        </p:txBody>
      </p:sp>
    </p:spTree>
    <p:extLst>
      <p:ext uri="{BB962C8B-B14F-4D97-AF65-F5344CB8AC3E}">
        <p14:creationId xmlns:p14="http://schemas.microsoft.com/office/powerpoint/2010/main" val="1018930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our family meetings we</a:t>
            </a:r>
            <a:r>
              <a:rPr lang="en-US" baseline="0" dirty="0"/>
              <a:t> will be discussing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t>The Unstuck approach to flexibility, planning and organization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i="0" baseline="0" dirty="0"/>
          </a:p>
          <a:p>
            <a:pPr marL="228600" indent="-228600">
              <a:buFont typeface="+mj-lt"/>
              <a:buAutoNum type="arabicPeriod"/>
            </a:pPr>
            <a:endParaRPr lang="en-US" baseline="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How to help your child calm down when he gets upset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Ways to reduce stress at home for you and your child</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9C2306C-E237-4FEE-80E2-895A6607D8D7}" type="slidenum">
              <a:rPr lang="en-US" smtClean="0"/>
              <a:t>10</a:t>
            </a:fld>
            <a:endParaRPr lang="en-US"/>
          </a:p>
        </p:txBody>
      </p:sp>
    </p:spTree>
    <p:extLst>
      <p:ext uri="{BB962C8B-B14F-4D97-AF65-F5344CB8AC3E}">
        <p14:creationId xmlns:p14="http://schemas.microsoft.com/office/powerpoint/2010/main" val="3273101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9C2306C-E237-4FEE-80E2-895A6607D8D7}" type="slidenum">
              <a:rPr lang="en-US" smtClean="0"/>
              <a:t>11</a:t>
            </a:fld>
            <a:endParaRPr lang="en-US"/>
          </a:p>
        </p:txBody>
      </p:sp>
    </p:spTree>
    <p:extLst>
      <p:ext uri="{BB962C8B-B14F-4D97-AF65-F5344CB8AC3E}">
        <p14:creationId xmlns:p14="http://schemas.microsoft.com/office/powerpoint/2010/main" val="1083154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2306C-E237-4FEE-80E2-895A6607D8D7}" type="slidenum">
              <a:rPr lang="en-US" smtClean="0"/>
              <a:pPr/>
              <a:t>12</a:t>
            </a:fld>
            <a:endParaRPr lang="en-US"/>
          </a:p>
        </p:txBody>
      </p:sp>
    </p:spTree>
    <p:extLst>
      <p:ext uri="{BB962C8B-B14F-4D97-AF65-F5344CB8AC3E}">
        <p14:creationId xmlns:p14="http://schemas.microsoft.com/office/powerpoint/2010/main" val="2407991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488806E9-12FF-4398-A514-67A4B43F01F6}" type="slidenum">
              <a:rPr lang="en-US" smtClean="0"/>
              <a:pPr/>
              <a:t>13</a:t>
            </a:fld>
            <a:endParaRPr lang="en-US"/>
          </a:p>
        </p:txBody>
      </p:sp>
      <p:sp>
        <p:nvSpPr>
          <p:cNvPr id="184323" name="Rectangle 2"/>
          <p:cNvSpPr>
            <a:spLocks noGrp="1" noRot="1" noChangeAspect="1" noChangeArrowheads="1" noTextEdit="1"/>
          </p:cNvSpPr>
          <p:nvPr>
            <p:ph type="sldImg"/>
          </p:nvPr>
        </p:nvSpPr>
        <p:spPr>
          <a:xfrm>
            <a:off x="1154113" y="692150"/>
            <a:ext cx="4551362" cy="3414713"/>
          </a:xfrm>
          <a:ln/>
        </p:spPr>
      </p:sp>
      <p:sp>
        <p:nvSpPr>
          <p:cNvPr id="184324" name="Rectangle 3"/>
          <p:cNvSpPr>
            <a:spLocks noGrp="1" noChangeArrowheads="1"/>
          </p:cNvSpPr>
          <p:nvPr>
            <p:ph type="body" idx="1"/>
          </p:nvPr>
        </p:nvSpPr>
        <p:spPr>
          <a:xfrm>
            <a:off x="914400" y="4344029"/>
            <a:ext cx="5029200" cy="4112926"/>
          </a:xfrm>
          <a:noFill/>
          <a:ln/>
        </p:spPr>
        <p:txBody>
          <a:bodyPr/>
          <a:lstStyle/>
          <a:p>
            <a:pPr eaLnBrk="1" hangingPunct="1"/>
            <a:r>
              <a:rPr lang="en-US" dirty="0"/>
              <a:t>Just</a:t>
            </a:r>
            <a:r>
              <a:rPr lang="en-US" baseline="0" dirty="0"/>
              <a:t> like our brains help us learn to talk, read and write, they help us to get things done and behave correctly through something called executive function.</a:t>
            </a:r>
          </a:p>
          <a:p>
            <a:pPr eaLnBrk="1" hangingPunct="1"/>
            <a:r>
              <a:rPr lang="en-US" baseline="0" dirty="0"/>
              <a:t>Executive Functions are like the conductor, the athletic coach or the police chief in our brains.  </a:t>
            </a:r>
          </a:p>
          <a:p>
            <a:pPr eaLnBrk="1" hangingPunct="1"/>
            <a:r>
              <a:rPr lang="en-US" baseline="0" dirty="0"/>
              <a:t>They guide all the other parts of the brain to listen or talk, to work or rest, to run or stop, at the right time.</a:t>
            </a:r>
          </a:p>
          <a:p>
            <a:pPr eaLnBrk="1" hangingPunct="1"/>
            <a:r>
              <a:rPr lang="en-US" baseline="0" dirty="0"/>
              <a:t>As kids grow up their executive functions get stronger and stronger—because their brains are still developing and changing.</a:t>
            </a:r>
          </a:p>
          <a:p>
            <a:pPr eaLnBrk="1" hangingPunct="1"/>
            <a:r>
              <a:rPr lang="en-US" baseline="0" dirty="0"/>
              <a:t>For some kids executive functions are slower to develop in the brain, and just like a kid who is slow to learn to read, they need a little extra help and teaching to learn good executive functions. </a:t>
            </a:r>
          </a:p>
          <a:p>
            <a:pPr eaLnBrk="1" hangingPunct="1"/>
            <a:r>
              <a:rPr lang="en-US" baseline="0" dirty="0"/>
              <a:t>That is what Unstuck is for.  Because children can learn good executive function and that will help them do better at school and behave better at home.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9C2306C-E237-4FEE-80E2-895A6607D8D7}" type="slidenum">
              <a:rPr lang="en-US" smtClean="0"/>
              <a:t>15</a:t>
            </a:fld>
            <a:endParaRPr lang="en-US"/>
          </a:p>
        </p:txBody>
      </p:sp>
    </p:spTree>
    <p:extLst>
      <p:ext uri="{BB962C8B-B14F-4D97-AF65-F5344CB8AC3E}">
        <p14:creationId xmlns:p14="http://schemas.microsoft.com/office/powerpoint/2010/main" val="2040346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9C2306C-E237-4FEE-80E2-895A6607D8D7}" type="slidenum">
              <a:rPr lang="en-US" smtClean="0"/>
              <a:t>16</a:t>
            </a:fld>
            <a:endParaRPr lang="en-US"/>
          </a:p>
        </p:txBody>
      </p:sp>
    </p:spTree>
    <p:extLst>
      <p:ext uri="{BB962C8B-B14F-4D97-AF65-F5344CB8AC3E}">
        <p14:creationId xmlns:p14="http://schemas.microsoft.com/office/powerpoint/2010/main" val="46138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NOT FOR DISTRUBUTION OR REPRODUCTION</a:t>
            </a:r>
          </a:p>
        </p:txBody>
      </p:sp>
      <p:sp>
        <p:nvSpPr>
          <p:cNvPr id="6" name="Footer Placeholder 5"/>
          <p:cNvSpPr>
            <a:spLocks noGrp="1"/>
          </p:cNvSpPr>
          <p:nvPr>
            <p:ph type="ftr" sz="quarter" idx="4"/>
          </p:nvPr>
        </p:nvSpPr>
        <p:spPr/>
        <p:txBody>
          <a:bodyPr/>
          <a:lstStyle/>
          <a:p>
            <a:r>
              <a:rPr lang="en-US"/>
              <a:t>J. Barnes 2023 - Unstuck and On Target Webinar for Caregivers Aug-Sept 2023</a:t>
            </a:r>
          </a:p>
        </p:txBody>
      </p:sp>
    </p:spTree>
    <p:extLst>
      <p:ext uri="{BB962C8B-B14F-4D97-AF65-F5344CB8AC3E}">
        <p14:creationId xmlns:p14="http://schemas.microsoft.com/office/powerpoint/2010/main" val="662720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9C2306C-E237-4FEE-80E2-895A6607D8D7}" type="slidenum">
              <a:rPr lang="en-US" smtClean="0"/>
              <a:t>26</a:t>
            </a:fld>
            <a:endParaRPr lang="en-US"/>
          </a:p>
        </p:txBody>
      </p:sp>
    </p:spTree>
    <p:extLst>
      <p:ext uri="{BB962C8B-B14F-4D97-AF65-F5344CB8AC3E}">
        <p14:creationId xmlns:p14="http://schemas.microsoft.com/office/powerpoint/2010/main" val="2516909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NOT FOR DISTRUBUTION OR REPRODUCTION</a:t>
            </a:r>
          </a:p>
        </p:txBody>
      </p:sp>
      <p:sp>
        <p:nvSpPr>
          <p:cNvPr id="6" name="Footer Placeholder 5"/>
          <p:cNvSpPr>
            <a:spLocks noGrp="1"/>
          </p:cNvSpPr>
          <p:nvPr>
            <p:ph type="ftr" sz="quarter" idx="4"/>
          </p:nvPr>
        </p:nvSpPr>
        <p:spPr/>
        <p:txBody>
          <a:bodyPr/>
          <a:lstStyle/>
          <a:p>
            <a:r>
              <a:rPr lang="en-US"/>
              <a:t>J. Barnes 2023 - Unstuck and On Target Webinar for Caregivers Aug-Sept 2023</a:t>
            </a:r>
          </a:p>
        </p:txBody>
      </p:sp>
    </p:spTree>
    <p:extLst>
      <p:ext uri="{BB962C8B-B14F-4D97-AF65-F5344CB8AC3E}">
        <p14:creationId xmlns:p14="http://schemas.microsoft.com/office/powerpoint/2010/main" val="3644502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9C2306C-E237-4FEE-80E2-895A6607D8D7}" type="slidenum">
              <a:rPr lang="en-US" smtClean="0"/>
              <a:t>32</a:t>
            </a:fld>
            <a:endParaRPr lang="en-US"/>
          </a:p>
        </p:txBody>
      </p:sp>
    </p:spTree>
    <p:extLst>
      <p:ext uri="{BB962C8B-B14F-4D97-AF65-F5344CB8AC3E}">
        <p14:creationId xmlns:p14="http://schemas.microsoft.com/office/powerpoint/2010/main" val="396958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2306C-E237-4FEE-80E2-895A6607D8D7}" type="slidenum">
              <a:rPr lang="en-US" smtClean="0"/>
              <a:t>2</a:t>
            </a:fld>
            <a:endParaRPr lang="en-US" dirty="0"/>
          </a:p>
        </p:txBody>
      </p:sp>
    </p:spTree>
    <p:extLst>
      <p:ext uri="{BB962C8B-B14F-4D97-AF65-F5344CB8AC3E}">
        <p14:creationId xmlns:p14="http://schemas.microsoft.com/office/powerpoint/2010/main" val="3273101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2306C-E237-4FEE-80E2-895A6607D8D7}" type="slidenum">
              <a:rPr lang="en-US" smtClean="0"/>
              <a:t>33</a:t>
            </a:fld>
            <a:endParaRPr lang="en-US"/>
          </a:p>
        </p:txBody>
      </p:sp>
    </p:spTree>
    <p:extLst>
      <p:ext uri="{BB962C8B-B14F-4D97-AF65-F5344CB8AC3E}">
        <p14:creationId xmlns:p14="http://schemas.microsoft.com/office/powerpoint/2010/main" val="3273101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NOT FOR DISTRUBUTION OR REPRODUCTION</a:t>
            </a:r>
          </a:p>
        </p:txBody>
      </p:sp>
      <p:sp>
        <p:nvSpPr>
          <p:cNvPr id="6" name="Footer Placeholder 5"/>
          <p:cNvSpPr>
            <a:spLocks noGrp="1"/>
          </p:cNvSpPr>
          <p:nvPr>
            <p:ph type="ftr" sz="quarter" idx="4"/>
          </p:nvPr>
        </p:nvSpPr>
        <p:spPr/>
        <p:txBody>
          <a:bodyPr/>
          <a:lstStyle/>
          <a:p>
            <a:r>
              <a:rPr lang="en-US"/>
              <a:t>J. Barnes 2023 - Unstuck and On Target Webinar for Caregivers Aug-Sept 2023</a:t>
            </a:r>
          </a:p>
        </p:txBody>
      </p:sp>
    </p:spTree>
    <p:extLst>
      <p:ext uri="{BB962C8B-B14F-4D97-AF65-F5344CB8AC3E}">
        <p14:creationId xmlns:p14="http://schemas.microsoft.com/office/powerpoint/2010/main" val="3558999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NOT FOR DISTRUBUTION OR REPRODUCTION</a:t>
            </a:r>
          </a:p>
        </p:txBody>
      </p:sp>
      <p:sp>
        <p:nvSpPr>
          <p:cNvPr id="6" name="Footer Placeholder 5"/>
          <p:cNvSpPr>
            <a:spLocks noGrp="1"/>
          </p:cNvSpPr>
          <p:nvPr>
            <p:ph type="ftr" sz="quarter" idx="4"/>
          </p:nvPr>
        </p:nvSpPr>
        <p:spPr/>
        <p:txBody>
          <a:bodyPr/>
          <a:lstStyle/>
          <a:p>
            <a:r>
              <a:rPr lang="en-US"/>
              <a:t>J. Barnes 2023 - Unstuck and On Target Webinar for Caregivers Aug-Sept 2023</a:t>
            </a:r>
          </a:p>
        </p:txBody>
      </p:sp>
    </p:spTree>
    <p:extLst>
      <p:ext uri="{BB962C8B-B14F-4D97-AF65-F5344CB8AC3E}">
        <p14:creationId xmlns:p14="http://schemas.microsoft.com/office/powerpoint/2010/main" val="239538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Unstuck and On Target is made up of</a:t>
            </a:r>
            <a:r>
              <a:rPr lang="en-US" baseline="0" dirty="0"/>
              <a:t> several components.  The primary component consists of the 20 classes that your child will experience in school. These sessions are 30 minutes (??) long and are taught by ????  They include some  home practice activities that will help you and your child get comfortable in using new skills. These classes focus on what is called Executive Functioning and three specific skills –flexibility, planning and organization  (we will discuss that in more detail later tonight.)  As this is taking place, we are planning for coordination between the school, the research team and the families to assure the best delivery of the program [</a:t>
            </a:r>
            <a:r>
              <a:rPr lang="en-US" b="1" baseline="0" dirty="0"/>
              <a:t>intervention? – what word should we use?] </a:t>
            </a:r>
            <a:r>
              <a:rPr lang="en-US" baseline="0" dirty="0"/>
              <a:t>as possible.</a:t>
            </a:r>
          </a:p>
          <a:p>
            <a:endParaRPr lang="en-US" baseline="0" dirty="0"/>
          </a:p>
          <a:p>
            <a:r>
              <a:rPr lang="en-US" baseline="0" dirty="0"/>
              <a:t>This meeting is an example of our efforts to support and promote that coordination and collaboration. This is the first of four meetings. This one is designed to provide a general orientation to the program.  The following three meetings will go into more depth on each of the three major skills that your child will be learning.</a:t>
            </a:r>
          </a:p>
          <a:p>
            <a:endParaRPr lang="en-US" baseline="0" dirty="0"/>
          </a:p>
          <a:p>
            <a:r>
              <a:rPr lang="en-US" baseline="0" dirty="0"/>
              <a:t>In addition, you will be receiving calls from persons we call “parent navigators”.  These are members of our team who will be available to you to support you - as you help your child learn the new skills.  Of course, any time you are working on something different, there will be challenges. The parent navigators will help provide tips for you to overcome the challenges that we can all expect in doing something new.</a:t>
            </a:r>
          </a:p>
          <a:p>
            <a:endParaRPr lang="en-US" baseline="0" dirty="0"/>
          </a:p>
          <a:p>
            <a:r>
              <a:rPr lang="en-US" baseline="0" dirty="0"/>
              <a:t>Another component is the workbook.  This workbook includes a description of Executive Functioning, the three major skills that your child will be learning, a section that helps you help your child when he or she is experiencing bad feelings, and a section that offers pointers on how to create a household environment that might work better for you, your child and other members of the household.  You will also see examples of the type of home practice that your child will be bringing home. </a:t>
            </a:r>
          </a:p>
          <a:p>
            <a:endParaRPr lang="en-US" baseline="0" dirty="0"/>
          </a:p>
          <a:p>
            <a:r>
              <a:rPr lang="en-US" baseline="0" dirty="0"/>
              <a:t>And finally, there will be a closing celebration..</a:t>
            </a:r>
          </a:p>
          <a:p>
            <a:endParaRPr lang="en-US" baseline="0" dirty="0"/>
          </a:p>
          <a:p>
            <a:r>
              <a:rPr lang="en-US" baseline="0" dirty="0"/>
              <a:t>Of course there will be follow up assessments to see how well this program worked for your child.</a:t>
            </a:r>
          </a:p>
          <a:p>
            <a:endParaRPr lang="en-US" baseline="0" dirty="0"/>
          </a:p>
          <a:p>
            <a:r>
              <a:rPr lang="en-US" baseline="0" dirty="0"/>
              <a:t>Any questions….</a:t>
            </a:r>
          </a:p>
          <a:p>
            <a:endParaRPr lang="en-US" dirty="0"/>
          </a:p>
        </p:txBody>
      </p:sp>
      <p:sp>
        <p:nvSpPr>
          <p:cNvPr id="4" name="Slide Number Placeholder 3"/>
          <p:cNvSpPr>
            <a:spLocks noGrp="1"/>
          </p:cNvSpPr>
          <p:nvPr>
            <p:ph type="sldNum" sz="quarter" idx="10"/>
          </p:nvPr>
        </p:nvSpPr>
        <p:spPr/>
        <p:txBody>
          <a:bodyPr/>
          <a:lstStyle/>
          <a:p>
            <a:fld id="{89C2306C-E237-4FEE-80E2-895A6607D8D7}" type="slidenum">
              <a:rPr lang="en-US" smtClean="0"/>
              <a:t>5</a:t>
            </a:fld>
            <a:endParaRPr lang="en-US"/>
          </a:p>
        </p:txBody>
      </p:sp>
    </p:spTree>
    <p:extLst>
      <p:ext uri="{BB962C8B-B14F-4D97-AF65-F5344CB8AC3E}">
        <p14:creationId xmlns:p14="http://schemas.microsoft.com/office/powerpoint/2010/main" val="327310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1720A0FE-7F2D-4D12-AEBC-D9BED2965F34}" type="slidenum">
              <a:rPr lang="en-US" smtClean="0"/>
              <a:t>6</a:t>
            </a:fld>
            <a:endParaRPr lang="en-US"/>
          </a:p>
        </p:txBody>
      </p:sp>
      <p:sp>
        <p:nvSpPr>
          <p:cNvPr id="5" name="Footer Placeholder 4">
            <a:extLst>
              <a:ext uri="{FF2B5EF4-FFF2-40B4-BE49-F238E27FC236}">
                <a16:creationId xmlns:a16="http://schemas.microsoft.com/office/drawing/2014/main" id="{5C68A1E8-ED3C-274E-9666-B9CD277C1C1F}"/>
              </a:ext>
            </a:extLst>
          </p:cNvPr>
          <p:cNvSpPr>
            <a:spLocks noGrp="1"/>
          </p:cNvSpPr>
          <p:nvPr>
            <p:ph type="ftr" sz="quarter" idx="4"/>
          </p:nvPr>
        </p:nvSpPr>
        <p:spPr/>
        <p:txBody>
          <a:bodyPr/>
          <a:lstStyle/>
          <a:p>
            <a:r>
              <a:rPr lang="en-US"/>
              <a:t>Unstuck and On Target Webinar, Aug-Sept 2023 - Julia  Barnes, PhD BCBA</a:t>
            </a:r>
          </a:p>
        </p:txBody>
      </p:sp>
      <p:sp>
        <p:nvSpPr>
          <p:cNvPr id="6" name="Header Placeholder 5">
            <a:extLst>
              <a:ext uri="{FF2B5EF4-FFF2-40B4-BE49-F238E27FC236}">
                <a16:creationId xmlns:a16="http://schemas.microsoft.com/office/drawing/2014/main" id="{42EDE30B-C0C2-1641-BE31-F865680BF5CD}"/>
              </a:ext>
            </a:extLst>
          </p:cNvPr>
          <p:cNvSpPr>
            <a:spLocks noGrp="1"/>
          </p:cNvSpPr>
          <p:nvPr>
            <p:ph type="hdr" sz="quarter"/>
          </p:nvPr>
        </p:nvSpPr>
        <p:spPr/>
        <p:txBody>
          <a:bodyPr/>
          <a:lstStyle/>
          <a:p>
            <a:r>
              <a:rPr lang="en-US"/>
              <a:t>NOT FOR DISTRIBUTION OR REPRODUCTION</a:t>
            </a:r>
          </a:p>
        </p:txBody>
      </p:sp>
      <p:sp>
        <p:nvSpPr>
          <p:cNvPr id="8" name="Date Placeholder 7">
            <a:extLst>
              <a:ext uri="{FF2B5EF4-FFF2-40B4-BE49-F238E27FC236}">
                <a16:creationId xmlns:a16="http://schemas.microsoft.com/office/drawing/2014/main" id="{E77ACFF7-84BE-1525-FC36-8827D196D2C2}"/>
              </a:ext>
            </a:extLst>
          </p:cNvPr>
          <p:cNvSpPr>
            <a:spLocks noGrp="1"/>
          </p:cNvSpPr>
          <p:nvPr>
            <p:ph type="dt" idx="1"/>
          </p:nvPr>
        </p:nvSpPr>
        <p:spPr/>
        <p:txBody>
          <a:bodyPr/>
          <a:lstStyle/>
          <a:p>
            <a:r>
              <a:rPr lang="en-US"/>
              <a:t>8/28/2023</a:t>
            </a:r>
          </a:p>
        </p:txBody>
      </p:sp>
    </p:spTree>
    <p:extLst>
      <p:ext uri="{BB962C8B-B14F-4D97-AF65-F5344CB8AC3E}">
        <p14:creationId xmlns:p14="http://schemas.microsoft.com/office/powerpoint/2010/main" val="1450556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NOT FOR DISTRUBUTION OR REPRODUCTION</a:t>
            </a:r>
          </a:p>
        </p:txBody>
      </p:sp>
      <p:sp>
        <p:nvSpPr>
          <p:cNvPr id="6" name="Footer Placeholder 5"/>
          <p:cNvSpPr>
            <a:spLocks noGrp="1"/>
          </p:cNvSpPr>
          <p:nvPr>
            <p:ph type="ftr" sz="quarter" idx="4"/>
          </p:nvPr>
        </p:nvSpPr>
        <p:spPr/>
        <p:txBody>
          <a:bodyPr/>
          <a:lstStyle/>
          <a:p>
            <a:r>
              <a:rPr lang="en-US"/>
              <a:t>J. Barnes 2023 - Unstuck and On Target Webinar for Caregivers Aug-Sept 2023</a:t>
            </a:r>
          </a:p>
        </p:txBody>
      </p:sp>
    </p:spTree>
    <p:extLst>
      <p:ext uri="{BB962C8B-B14F-4D97-AF65-F5344CB8AC3E}">
        <p14:creationId xmlns:p14="http://schemas.microsoft.com/office/powerpoint/2010/main" val="413038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To review….these family meetings are designed to help you</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1200" dirty="0"/>
              <a:t>Understand what your child is experiencing</a:t>
            </a:r>
          </a:p>
          <a:p>
            <a:pPr marL="342900" indent="-342900">
              <a:buFont typeface="Arial" panose="020B0604020202020204" pitchFamily="34" charset="0"/>
              <a:buChar char="•"/>
            </a:pPr>
            <a:r>
              <a:rPr lang="en-US" sz="1200" dirty="0"/>
              <a:t>Learn how you can be supportive</a:t>
            </a:r>
          </a:p>
          <a:p>
            <a:pPr marL="342900" indent="-342900">
              <a:buFont typeface="Arial" panose="020B0604020202020204" pitchFamily="34" charset="0"/>
              <a:buChar char="•"/>
            </a:pPr>
            <a:r>
              <a:rPr lang="en-US" sz="1200" dirty="0"/>
              <a:t>Learn strategies that will help you at home</a:t>
            </a:r>
          </a:p>
          <a:p>
            <a:pPr marL="342900" indent="-342900">
              <a:buFont typeface="Arial" panose="020B0604020202020204" pitchFamily="34" charset="0"/>
              <a:buChar char="•"/>
            </a:pPr>
            <a:r>
              <a:rPr lang="en-US" sz="1200" dirty="0"/>
              <a:t>Get  your questions answered</a:t>
            </a:r>
          </a:p>
          <a:p>
            <a:pPr marL="342900" indent="-342900">
              <a:buFont typeface="Arial" panose="020B0604020202020204" pitchFamily="34" charset="0"/>
              <a:buChar char="•"/>
            </a:pPr>
            <a:endParaRPr lang="en-US" sz="1200" dirty="0"/>
          </a:p>
          <a:p>
            <a:pPr marL="0" indent="0">
              <a:buFont typeface="Arial" panose="020B0604020202020204" pitchFamily="34" charset="0"/>
              <a:buNone/>
            </a:pPr>
            <a:r>
              <a:rPr lang="en-US" sz="1200" dirty="0"/>
              <a:t>Any questions????</a:t>
            </a:r>
          </a:p>
          <a:p>
            <a:endParaRPr lang="en-US" dirty="0"/>
          </a:p>
        </p:txBody>
      </p:sp>
      <p:sp>
        <p:nvSpPr>
          <p:cNvPr id="4" name="Slide Number Placeholder 3"/>
          <p:cNvSpPr>
            <a:spLocks noGrp="1"/>
          </p:cNvSpPr>
          <p:nvPr>
            <p:ph type="sldNum" sz="quarter" idx="10"/>
          </p:nvPr>
        </p:nvSpPr>
        <p:spPr/>
        <p:txBody>
          <a:bodyPr/>
          <a:lstStyle/>
          <a:p>
            <a:fld id="{89C2306C-E237-4FEE-80E2-895A6607D8D7}" type="slidenum">
              <a:rPr lang="en-US" smtClean="0"/>
              <a:t>8</a:t>
            </a:fld>
            <a:endParaRPr lang="en-US"/>
          </a:p>
        </p:txBody>
      </p:sp>
    </p:spTree>
    <p:extLst>
      <p:ext uri="{BB962C8B-B14F-4D97-AF65-F5344CB8AC3E}">
        <p14:creationId xmlns:p14="http://schemas.microsoft.com/office/powerpoint/2010/main" val="327310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our family meetings we</a:t>
            </a:r>
            <a:r>
              <a:rPr lang="en-US" baseline="0" dirty="0"/>
              <a:t> will be discussing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t>The Unstuck approach to flexibility, planning and organization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i="0" baseline="0" dirty="0"/>
          </a:p>
          <a:p>
            <a:pPr marL="228600" indent="-228600">
              <a:buFont typeface="+mj-lt"/>
              <a:buAutoNum type="arabicPeriod"/>
            </a:pPr>
            <a:endParaRPr lang="en-US" baseline="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How to help your child calm down when he gets upset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Ways to reduce stress at home for you and your child</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9C2306C-E237-4FEE-80E2-895A6607D8D7}" type="slidenum">
              <a:rPr lang="en-US" smtClean="0"/>
              <a:t>9</a:t>
            </a:fld>
            <a:endParaRPr lang="en-US"/>
          </a:p>
        </p:txBody>
      </p:sp>
    </p:spTree>
    <p:extLst>
      <p:ext uri="{BB962C8B-B14F-4D97-AF65-F5344CB8AC3E}">
        <p14:creationId xmlns:p14="http://schemas.microsoft.com/office/powerpoint/2010/main" val="3273101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AD4077-A049-40C3-BC44-B819E1DC0EC9}" type="datetime1">
              <a:rPr lang="en-US" smtClean="0"/>
              <a:t>5/3/2024</a:t>
            </a:fld>
            <a:endParaRPr lang="en-US"/>
          </a:p>
        </p:txBody>
      </p:sp>
      <p:sp>
        <p:nvSpPr>
          <p:cNvPr id="5" name="Footer Placeholder 4"/>
          <p:cNvSpPr>
            <a:spLocks noGrp="1"/>
          </p:cNvSpPr>
          <p:nvPr>
            <p:ph type="ftr" sz="quarter" idx="11"/>
          </p:nvPr>
        </p:nvSpPr>
        <p:spPr/>
        <p:txBody>
          <a:bodyPr/>
          <a:lstStyle/>
          <a:p>
            <a:r>
              <a:rPr lang="en-US"/>
              <a:t>Copyright 2014, Brookes Publishing Co., Inc.</a:t>
            </a:r>
          </a:p>
        </p:txBody>
      </p:sp>
      <p:sp>
        <p:nvSpPr>
          <p:cNvPr id="6" name="Slide Number Placeholder 5"/>
          <p:cNvSpPr>
            <a:spLocks noGrp="1"/>
          </p:cNvSpPr>
          <p:nvPr>
            <p:ph type="sldNum" sz="quarter" idx="12"/>
          </p:nvPr>
        </p:nvSpPr>
        <p:spPr/>
        <p:txBody>
          <a:bodyPr/>
          <a:lstStyle/>
          <a:p>
            <a:fld id="{8DC330A5-81DC-4273-93FB-17BF10875E32}" type="slidenum">
              <a:rPr lang="en-US" smtClean="0"/>
              <a:t>‹#›</a:t>
            </a:fld>
            <a:endParaRPr lang="en-US"/>
          </a:p>
        </p:txBody>
      </p:sp>
    </p:spTree>
    <p:extLst>
      <p:ext uri="{BB962C8B-B14F-4D97-AF65-F5344CB8AC3E}">
        <p14:creationId xmlns:p14="http://schemas.microsoft.com/office/powerpoint/2010/main" val="2539306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955B19-7328-4BD6-82F7-AD51C7537A10}" type="datetime1">
              <a:rPr lang="en-US" smtClean="0"/>
              <a:t>5/3/2024</a:t>
            </a:fld>
            <a:endParaRPr lang="en-US"/>
          </a:p>
        </p:txBody>
      </p:sp>
      <p:sp>
        <p:nvSpPr>
          <p:cNvPr id="5" name="Footer Placeholder 4"/>
          <p:cNvSpPr>
            <a:spLocks noGrp="1"/>
          </p:cNvSpPr>
          <p:nvPr>
            <p:ph type="ftr" sz="quarter" idx="11"/>
          </p:nvPr>
        </p:nvSpPr>
        <p:spPr/>
        <p:txBody>
          <a:bodyPr/>
          <a:lstStyle/>
          <a:p>
            <a:r>
              <a:rPr lang="en-US"/>
              <a:t>Copyright 2014, Brookes Publishing Co., Inc.</a:t>
            </a:r>
          </a:p>
        </p:txBody>
      </p:sp>
      <p:sp>
        <p:nvSpPr>
          <p:cNvPr id="6" name="Slide Number Placeholder 5"/>
          <p:cNvSpPr>
            <a:spLocks noGrp="1"/>
          </p:cNvSpPr>
          <p:nvPr>
            <p:ph type="sldNum" sz="quarter" idx="12"/>
          </p:nvPr>
        </p:nvSpPr>
        <p:spPr/>
        <p:txBody>
          <a:bodyPr/>
          <a:lstStyle/>
          <a:p>
            <a:fld id="{8DC330A5-81DC-4273-93FB-17BF10875E32}" type="slidenum">
              <a:rPr lang="en-US" smtClean="0"/>
              <a:t>‹#›</a:t>
            </a:fld>
            <a:endParaRPr lang="en-US"/>
          </a:p>
        </p:txBody>
      </p:sp>
    </p:spTree>
    <p:extLst>
      <p:ext uri="{BB962C8B-B14F-4D97-AF65-F5344CB8AC3E}">
        <p14:creationId xmlns:p14="http://schemas.microsoft.com/office/powerpoint/2010/main" val="192017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E0685B-1FBD-4844-A031-1161053EEF58}" type="datetime1">
              <a:rPr lang="en-US" smtClean="0"/>
              <a:t>5/3/2024</a:t>
            </a:fld>
            <a:endParaRPr lang="en-US"/>
          </a:p>
        </p:txBody>
      </p:sp>
      <p:sp>
        <p:nvSpPr>
          <p:cNvPr id="5" name="Footer Placeholder 4"/>
          <p:cNvSpPr>
            <a:spLocks noGrp="1"/>
          </p:cNvSpPr>
          <p:nvPr>
            <p:ph type="ftr" sz="quarter" idx="11"/>
          </p:nvPr>
        </p:nvSpPr>
        <p:spPr/>
        <p:txBody>
          <a:bodyPr/>
          <a:lstStyle/>
          <a:p>
            <a:r>
              <a:rPr lang="en-US"/>
              <a:t>Copyright 2014, Brookes Publishing Co., Inc.</a:t>
            </a:r>
          </a:p>
        </p:txBody>
      </p:sp>
      <p:sp>
        <p:nvSpPr>
          <p:cNvPr id="6" name="Slide Number Placeholder 5"/>
          <p:cNvSpPr>
            <a:spLocks noGrp="1"/>
          </p:cNvSpPr>
          <p:nvPr>
            <p:ph type="sldNum" sz="quarter" idx="12"/>
          </p:nvPr>
        </p:nvSpPr>
        <p:spPr/>
        <p:txBody>
          <a:bodyPr/>
          <a:lstStyle/>
          <a:p>
            <a:fld id="{8DC330A5-81DC-4273-93FB-17BF10875E32}" type="slidenum">
              <a:rPr lang="en-US" smtClean="0"/>
              <a:t>‹#›</a:t>
            </a:fld>
            <a:endParaRPr lang="en-US"/>
          </a:p>
        </p:txBody>
      </p:sp>
    </p:spTree>
    <p:extLst>
      <p:ext uri="{BB962C8B-B14F-4D97-AF65-F5344CB8AC3E}">
        <p14:creationId xmlns:p14="http://schemas.microsoft.com/office/powerpoint/2010/main" val="424408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976C02-1A36-4317-ACEB-EFCF80392E7E}" type="datetime1">
              <a:rPr lang="en-US" smtClean="0"/>
              <a:t>5/3/2024</a:t>
            </a:fld>
            <a:endParaRPr lang="en-US"/>
          </a:p>
        </p:txBody>
      </p:sp>
      <p:sp>
        <p:nvSpPr>
          <p:cNvPr id="5" name="Footer Placeholder 4"/>
          <p:cNvSpPr>
            <a:spLocks noGrp="1"/>
          </p:cNvSpPr>
          <p:nvPr>
            <p:ph type="ftr" sz="quarter" idx="11"/>
          </p:nvPr>
        </p:nvSpPr>
        <p:spPr/>
        <p:txBody>
          <a:bodyPr/>
          <a:lstStyle/>
          <a:p>
            <a:r>
              <a:rPr lang="en-US"/>
              <a:t>Copyright 2014, Brookes Publishing Co., Inc.</a:t>
            </a:r>
          </a:p>
        </p:txBody>
      </p:sp>
      <p:sp>
        <p:nvSpPr>
          <p:cNvPr id="6" name="Slide Number Placeholder 5"/>
          <p:cNvSpPr>
            <a:spLocks noGrp="1"/>
          </p:cNvSpPr>
          <p:nvPr>
            <p:ph type="sldNum" sz="quarter" idx="12"/>
          </p:nvPr>
        </p:nvSpPr>
        <p:spPr/>
        <p:txBody>
          <a:bodyPr/>
          <a:lstStyle/>
          <a:p>
            <a:fld id="{8DC330A5-81DC-4273-93FB-17BF10875E32}" type="slidenum">
              <a:rPr lang="en-US" smtClean="0"/>
              <a:t>‹#›</a:t>
            </a:fld>
            <a:endParaRPr lang="en-US"/>
          </a:p>
        </p:txBody>
      </p:sp>
    </p:spTree>
    <p:extLst>
      <p:ext uri="{BB962C8B-B14F-4D97-AF65-F5344CB8AC3E}">
        <p14:creationId xmlns:p14="http://schemas.microsoft.com/office/powerpoint/2010/main" val="2481250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8ACF1-2A62-413A-9F53-CC13C5EAD961}" type="datetime1">
              <a:rPr lang="en-US" smtClean="0"/>
              <a:t>5/3/2024</a:t>
            </a:fld>
            <a:endParaRPr lang="en-US"/>
          </a:p>
        </p:txBody>
      </p:sp>
      <p:sp>
        <p:nvSpPr>
          <p:cNvPr id="5" name="Footer Placeholder 4"/>
          <p:cNvSpPr>
            <a:spLocks noGrp="1"/>
          </p:cNvSpPr>
          <p:nvPr>
            <p:ph type="ftr" sz="quarter" idx="11"/>
          </p:nvPr>
        </p:nvSpPr>
        <p:spPr/>
        <p:txBody>
          <a:bodyPr/>
          <a:lstStyle/>
          <a:p>
            <a:r>
              <a:rPr lang="en-US"/>
              <a:t>Copyright 2014, Brookes Publishing Co., Inc.</a:t>
            </a:r>
          </a:p>
        </p:txBody>
      </p:sp>
      <p:sp>
        <p:nvSpPr>
          <p:cNvPr id="6" name="Slide Number Placeholder 5"/>
          <p:cNvSpPr>
            <a:spLocks noGrp="1"/>
          </p:cNvSpPr>
          <p:nvPr>
            <p:ph type="sldNum" sz="quarter" idx="12"/>
          </p:nvPr>
        </p:nvSpPr>
        <p:spPr/>
        <p:txBody>
          <a:bodyPr/>
          <a:lstStyle/>
          <a:p>
            <a:fld id="{8DC330A5-81DC-4273-93FB-17BF10875E32}" type="slidenum">
              <a:rPr lang="en-US" smtClean="0"/>
              <a:t>‹#›</a:t>
            </a:fld>
            <a:endParaRPr lang="en-US"/>
          </a:p>
        </p:txBody>
      </p:sp>
    </p:spTree>
    <p:extLst>
      <p:ext uri="{BB962C8B-B14F-4D97-AF65-F5344CB8AC3E}">
        <p14:creationId xmlns:p14="http://schemas.microsoft.com/office/powerpoint/2010/main" val="66820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E009BE-E025-4E7D-B0E1-CB4E11DBDCE4}" type="datetime1">
              <a:rPr lang="en-US" smtClean="0"/>
              <a:t>5/3/2024</a:t>
            </a:fld>
            <a:endParaRPr lang="en-US"/>
          </a:p>
        </p:txBody>
      </p:sp>
      <p:sp>
        <p:nvSpPr>
          <p:cNvPr id="6" name="Footer Placeholder 5"/>
          <p:cNvSpPr>
            <a:spLocks noGrp="1"/>
          </p:cNvSpPr>
          <p:nvPr>
            <p:ph type="ftr" sz="quarter" idx="11"/>
          </p:nvPr>
        </p:nvSpPr>
        <p:spPr/>
        <p:txBody>
          <a:bodyPr/>
          <a:lstStyle/>
          <a:p>
            <a:r>
              <a:rPr lang="en-US"/>
              <a:t>Copyright 2014, Brookes Publishing Co., Inc.</a:t>
            </a:r>
          </a:p>
        </p:txBody>
      </p:sp>
      <p:sp>
        <p:nvSpPr>
          <p:cNvPr id="7" name="Slide Number Placeholder 6"/>
          <p:cNvSpPr>
            <a:spLocks noGrp="1"/>
          </p:cNvSpPr>
          <p:nvPr>
            <p:ph type="sldNum" sz="quarter" idx="12"/>
          </p:nvPr>
        </p:nvSpPr>
        <p:spPr/>
        <p:txBody>
          <a:bodyPr/>
          <a:lstStyle/>
          <a:p>
            <a:fld id="{8DC330A5-81DC-4273-93FB-17BF10875E32}" type="slidenum">
              <a:rPr lang="en-US" smtClean="0"/>
              <a:t>‹#›</a:t>
            </a:fld>
            <a:endParaRPr lang="en-US"/>
          </a:p>
        </p:txBody>
      </p:sp>
    </p:spTree>
    <p:extLst>
      <p:ext uri="{BB962C8B-B14F-4D97-AF65-F5344CB8AC3E}">
        <p14:creationId xmlns:p14="http://schemas.microsoft.com/office/powerpoint/2010/main" val="295281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79EB5-C218-4CF4-AE7A-987459415CAB}" type="datetime1">
              <a:rPr lang="en-US" smtClean="0"/>
              <a:t>5/3/2024</a:t>
            </a:fld>
            <a:endParaRPr lang="en-US"/>
          </a:p>
        </p:txBody>
      </p:sp>
      <p:sp>
        <p:nvSpPr>
          <p:cNvPr id="8" name="Footer Placeholder 7"/>
          <p:cNvSpPr>
            <a:spLocks noGrp="1"/>
          </p:cNvSpPr>
          <p:nvPr>
            <p:ph type="ftr" sz="quarter" idx="11"/>
          </p:nvPr>
        </p:nvSpPr>
        <p:spPr/>
        <p:txBody>
          <a:bodyPr/>
          <a:lstStyle/>
          <a:p>
            <a:r>
              <a:rPr lang="en-US"/>
              <a:t>Copyright 2014, Brookes Publishing Co., Inc.</a:t>
            </a:r>
          </a:p>
        </p:txBody>
      </p:sp>
      <p:sp>
        <p:nvSpPr>
          <p:cNvPr id="9" name="Slide Number Placeholder 8"/>
          <p:cNvSpPr>
            <a:spLocks noGrp="1"/>
          </p:cNvSpPr>
          <p:nvPr>
            <p:ph type="sldNum" sz="quarter" idx="12"/>
          </p:nvPr>
        </p:nvSpPr>
        <p:spPr/>
        <p:txBody>
          <a:bodyPr/>
          <a:lstStyle/>
          <a:p>
            <a:fld id="{8DC330A5-81DC-4273-93FB-17BF10875E32}" type="slidenum">
              <a:rPr lang="en-US" smtClean="0"/>
              <a:t>‹#›</a:t>
            </a:fld>
            <a:endParaRPr lang="en-US"/>
          </a:p>
        </p:txBody>
      </p:sp>
    </p:spTree>
    <p:extLst>
      <p:ext uri="{BB962C8B-B14F-4D97-AF65-F5344CB8AC3E}">
        <p14:creationId xmlns:p14="http://schemas.microsoft.com/office/powerpoint/2010/main" val="195774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76CE93-AC24-4C6C-9D21-0018DB67EF86}" type="datetime1">
              <a:rPr lang="en-US" smtClean="0"/>
              <a:t>5/3/2024</a:t>
            </a:fld>
            <a:endParaRPr lang="en-US"/>
          </a:p>
        </p:txBody>
      </p:sp>
      <p:sp>
        <p:nvSpPr>
          <p:cNvPr id="4" name="Footer Placeholder 3"/>
          <p:cNvSpPr>
            <a:spLocks noGrp="1"/>
          </p:cNvSpPr>
          <p:nvPr>
            <p:ph type="ftr" sz="quarter" idx="11"/>
          </p:nvPr>
        </p:nvSpPr>
        <p:spPr/>
        <p:txBody>
          <a:bodyPr/>
          <a:lstStyle/>
          <a:p>
            <a:r>
              <a:rPr lang="en-US"/>
              <a:t>Copyright 2014, Brookes Publishing Co., Inc.</a:t>
            </a:r>
          </a:p>
        </p:txBody>
      </p:sp>
      <p:sp>
        <p:nvSpPr>
          <p:cNvPr id="5" name="Slide Number Placeholder 4"/>
          <p:cNvSpPr>
            <a:spLocks noGrp="1"/>
          </p:cNvSpPr>
          <p:nvPr>
            <p:ph type="sldNum" sz="quarter" idx="12"/>
          </p:nvPr>
        </p:nvSpPr>
        <p:spPr/>
        <p:txBody>
          <a:bodyPr/>
          <a:lstStyle/>
          <a:p>
            <a:fld id="{8DC330A5-81DC-4273-93FB-17BF10875E32}" type="slidenum">
              <a:rPr lang="en-US" smtClean="0"/>
              <a:t>‹#›</a:t>
            </a:fld>
            <a:endParaRPr lang="en-US"/>
          </a:p>
        </p:txBody>
      </p:sp>
    </p:spTree>
    <p:extLst>
      <p:ext uri="{BB962C8B-B14F-4D97-AF65-F5344CB8AC3E}">
        <p14:creationId xmlns:p14="http://schemas.microsoft.com/office/powerpoint/2010/main" val="519346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6AB94-850E-48A0-A2E4-079A28BFAD76}" type="datetime1">
              <a:rPr lang="en-US" smtClean="0"/>
              <a:t>5/3/2024</a:t>
            </a:fld>
            <a:endParaRPr lang="en-US"/>
          </a:p>
        </p:txBody>
      </p:sp>
      <p:sp>
        <p:nvSpPr>
          <p:cNvPr id="3" name="Footer Placeholder 2"/>
          <p:cNvSpPr>
            <a:spLocks noGrp="1"/>
          </p:cNvSpPr>
          <p:nvPr>
            <p:ph type="ftr" sz="quarter" idx="11"/>
          </p:nvPr>
        </p:nvSpPr>
        <p:spPr/>
        <p:txBody>
          <a:bodyPr/>
          <a:lstStyle/>
          <a:p>
            <a:r>
              <a:rPr lang="en-US"/>
              <a:t>Copyright 2014, Brookes Publishing Co., Inc.</a:t>
            </a:r>
          </a:p>
        </p:txBody>
      </p:sp>
      <p:sp>
        <p:nvSpPr>
          <p:cNvPr id="4" name="Slide Number Placeholder 3"/>
          <p:cNvSpPr>
            <a:spLocks noGrp="1"/>
          </p:cNvSpPr>
          <p:nvPr>
            <p:ph type="sldNum" sz="quarter" idx="12"/>
          </p:nvPr>
        </p:nvSpPr>
        <p:spPr/>
        <p:txBody>
          <a:bodyPr/>
          <a:lstStyle/>
          <a:p>
            <a:fld id="{8DC330A5-81DC-4273-93FB-17BF10875E32}" type="slidenum">
              <a:rPr lang="en-US" smtClean="0"/>
              <a:t>‹#›</a:t>
            </a:fld>
            <a:endParaRPr lang="en-US"/>
          </a:p>
        </p:txBody>
      </p:sp>
    </p:spTree>
    <p:extLst>
      <p:ext uri="{BB962C8B-B14F-4D97-AF65-F5344CB8AC3E}">
        <p14:creationId xmlns:p14="http://schemas.microsoft.com/office/powerpoint/2010/main" val="42916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972ADF-400D-4C6E-80B1-63DFBF942A76}" type="datetime1">
              <a:rPr lang="en-US" smtClean="0"/>
              <a:t>5/3/2024</a:t>
            </a:fld>
            <a:endParaRPr lang="en-US"/>
          </a:p>
        </p:txBody>
      </p:sp>
      <p:sp>
        <p:nvSpPr>
          <p:cNvPr id="6" name="Footer Placeholder 5"/>
          <p:cNvSpPr>
            <a:spLocks noGrp="1"/>
          </p:cNvSpPr>
          <p:nvPr>
            <p:ph type="ftr" sz="quarter" idx="11"/>
          </p:nvPr>
        </p:nvSpPr>
        <p:spPr/>
        <p:txBody>
          <a:bodyPr/>
          <a:lstStyle/>
          <a:p>
            <a:r>
              <a:rPr lang="en-US"/>
              <a:t>Copyright 2014, Brookes Publishing Co., Inc.</a:t>
            </a:r>
          </a:p>
        </p:txBody>
      </p:sp>
      <p:sp>
        <p:nvSpPr>
          <p:cNvPr id="7" name="Slide Number Placeholder 6"/>
          <p:cNvSpPr>
            <a:spLocks noGrp="1"/>
          </p:cNvSpPr>
          <p:nvPr>
            <p:ph type="sldNum" sz="quarter" idx="12"/>
          </p:nvPr>
        </p:nvSpPr>
        <p:spPr/>
        <p:txBody>
          <a:bodyPr/>
          <a:lstStyle/>
          <a:p>
            <a:fld id="{8DC330A5-81DC-4273-93FB-17BF10875E32}" type="slidenum">
              <a:rPr lang="en-US" smtClean="0"/>
              <a:t>‹#›</a:t>
            </a:fld>
            <a:endParaRPr lang="en-US"/>
          </a:p>
        </p:txBody>
      </p:sp>
    </p:spTree>
    <p:extLst>
      <p:ext uri="{BB962C8B-B14F-4D97-AF65-F5344CB8AC3E}">
        <p14:creationId xmlns:p14="http://schemas.microsoft.com/office/powerpoint/2010/main" val="818609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E30BCB-9692-474F-8404-6698BA293A8F}" type="datetime1">
              <a:rPr lang="en-US" smtClean="0"/>
              <a:t>5/3/2024</a:t>
            </a:fld>
            <a:endParaRPr lang="en-US"/>
          </a:p>
        </p:txBody>
      </p:sp>
      <p:sp>
        <p:nvSpPr>
          <p:cNvPr id="6" name="Footer Placeholder 5"/>
          <p:cNvSpPr>
            <a:spLocks noGrp="1"/>
          </p:cNvSpPr>
          <p:nvPr>
            <p:ph type="ftr" sz="quarter" idx="11"/>
          </p:nvPr>
        </p:nvSpPr>
        <p:spPr/>
        <p:txBody>
          <a:bodyPr/>
          <a:lstStyle/>
          <a:p>
            <a:r>
              <a:rPr lang="en-US"/>
              <a:t>Copyright 2014, Brookes Publishing Co., Inc.</a:t>
            </a:r>
          </a:p>
        </p:txBody>
      </p:sp>
      <p:sp>
        <p:nvSpPr>
          <p:cNvPr id="7" name="Slide Number Placeholder 6"/>
          <p:cNvSpPr>
            <a:spLocks noGrp="1"/>
          </p:cNvSpPr>
          <p:nvPr>
            <p:ph type="sldNum" sz="quarter" idx="12"/>
          </p:nvPr>
        </p:nvSpPr>
        <p:spPr/>
        <p:txBody>
          <a:bodyPr/>
          <a:lstStyle/>
          <a:p>
            <a:fld id="{8DC330A5-81DC-4273-93FB-17BF10875E32}" type="slidenum">
              <a:rPr lang="en-US" smtClean="0"/>
              <a:t>‹#›</a:t>
            </a:fld>
            <a:endParaRPr lang="en-US"/>
          </a:p>
        </p:txBody>
      </p:sp>
    </p:spTree>
    <p:extLst>
      <p:ext uri="{BB962C8B-B14F-4D97-AF65-F5344CB8AC3E}">
        <p14:creationId xmlns:p14="http://schemas.microsoft.com/office/powerpoint/2010/main" val="386860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2D64C-90F0-489D-A28C-28DD158E8C85}" type="datetime1">
              <a:rPr lang="en-US" smtClean="0"/>
              <a:t>5/3/2024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2014, Brookes Publishing Co., Inc.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330A5-81DC-4273-93FB-17BF10875E32}" type="slidenum">
              <a:rPr lang="en-US" smtClean="0"/>
              <a:t>‹#›</a:t>
            </a:fld>
            <a:endParaRPr lang="en-US"/>
          </a:p>
        </p:txBody>
      </p:sp>
    </p:spTree>
    <p:extLst>
      <p:ext uri="{BB962C8B-B14F-4D97-AF65-F5344CB8AC3E}">
        <p14:creationId xmlns:p14="http://schemas.microsoft.com/office/powerpoint/2010/main" val="15534902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ideo" Target="https://www.youtube.com/embed/PjSni4WJzYE?list=PLFji-AO8E8L4zTTQejCdxLkhb-DGuCTHr" TargetMode="External"/><Relationship Id="rId6" Type="http://schemas.openxmlformats.org/officeDocument/2006/relationships/hyperlink" Target="https://www.youtube.com/watch?v=PjSni4WJzYE&amp;list=PLFji-AO8E8L4zTTQejCdxLkhb-DGuCTHr" TargetMode="External"/><Relationship Id="rId5" Type="http://schemas.openxmlformats.org/officeDocument/2006/relationships/image" Target="../media/image9.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aprendizxdexmago.blogspot.com/2014/10/desdoblamiento-astral-y-lobulo-frontal.html"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pngall.com/warning-sign-png"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www.pngall.com/warning-sign-png"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www.pngall.com/warning-sign-png"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pngall.com/warning-sign-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pngall.com/warning-sign-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pngall.com/warning-sign-p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pngall.com/warning-sign-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hyperlink" Target="https://www.pngall.com/warning-sign-p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insrchofpeace.blogspot.com/2009/07/pause-and-chill.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_Nf32HMH8Ng&amp;list=PLFji-AO8E8L4zTTQejCdxLkhb-DGuCTHr&amp;index=3"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nstuckandontarget.com/recursos-en-espano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4">
            <a:extLst>
              <a:ext uri="{FF2B5EF4-FFF2-40B4-BE49-F238E27FC236}">
                <a16:creationId xmlns:a16="http://schemas.microsoft.com/office/drawing/2014/main" id="{4D322797-45D6-A226-7272-301580B8D9C1}"/>
              </a:ext>
            </a:extLst>
          </p:cNvPr>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dirty="0">
              <a:ln>
                <a:noFill/>
              </a:ln>
              <a:solidFill>
                <a:sysClr val="windowText" lastClr="000000"/>
              </a:solidFill>
              <a:effectLst/>
              <a:uLnTx/>
              <a:uFillTx/>
            </a:endParaRPr>
          </a:p>
        </p:txBody>
      </p:sp>
      <p:sp>
        <p:nvSpPr>
          <p:cNvPr id="2" name="Title 1"/>
          <p:cNvSpPr>
            <a:spLocks noGrp="1"/>
          </p:cNvSpPr>
          <p:nvPr>
            <p:ph type="title"/>
          </p:nvPr>
        </p:nvSpPr>
        <p:spPr>
          <a:xfrm>
            <a:off x="272592" y="1223652"/>
            <a:ext cx="8809683" cy="2461711"/>
          </a:xfrm>
          <a:solidFill>
            <a:schemeClr val="bg1"/>
          </a:solidFill>
        </p:spPr>
        <p:txBody>
          <a:bodyPr>
            <a:normAutofit/>
          </a:bodyPr>
          <a:lstStyle/>
          <a:p>
            <a:r>
              <a:rPr lang="es-ES" b="1" dirty="0"/>
              <a:t>Entender y manejar las dificultades del funcionamiento ejecutivo</a:t>
            </a:r>
            <a:br>
              <a:rPr lang="es-ES" b="1" dirty="0"/>
            </a:br>
            <a:r>
              <a:rPr lang="es-ES" b="1" dirty="0"/>
              <a:t>usando ‘</a:t>
            </a:r>
            <a:r>
              <a:rPr lang="es-ES" b="1" dirty="0" err="1"/>
              <a:t>Unstuck</a:t>
            </a:r>
            <a:r>
              <a:rPr lang="es-ES" b="1" dirty="0"/>
              <a:t> and </a:t>
            </a:r>
            <a:r>
              <a:rPr lang="es-ES" b="1" dirty="0" err="1"/>
              <a:t>On</a:t>
            </a:r>
            <a:r>
              <a:rPr lang="es-ES" b="1" dirty="0"/>
              <a:t> Target’</a:t>
            </a:r>
            <a:endParaRPr lang="en-US" sz="2400" dirty="0"/>
          </a:p>
        </p:txBody>
      </p:sp>
      <p:sp>
        <p:nvSpPr>
          <p:cNvPr id="3" name="Content Placeholder 2"/>
          <p:cNvSpPr>
            <a:spLocks noGrp="1"/>
          </p:cNvSpPr>
          <p:nvPr>
            <p:ph idx="1"/>
          </p:nvPr>
        </p:nvSpPr>
        <p:spPr>
          <a:xfrm>
            <a:off x="1744717" y="3685363"/>
            <a:ext cx="5502473" cy="771023"/>
          </a:xfrm>
        </p:spPr>
        <p:txBody>
          <a:bodyPr>
            <a:normAutofit fontScale="32500" lnSpcReduction="20000"/>
          </a:bodyPr>
          <a:lstStyle/>
          <a:p>
            <a:pPr marL="0" indent="0" algn="ctr">
              <a:buNone/>
            </a:pPr>
            <a:r>
              <a:rPr lang="en-US" sz="7200" b="1" dirty="0">
                <a:solidFill>
                  <a:schemeClr val="tx1"/>
                </a:solidFill>
              </a:rPr>
              <a:t>Jonathan Safer, PhD </a:t>
            </a:r>
          </a:p>
          <a:p>
            <a:pPr marL="0" indent="0" algn="ctr">
              <a:buNone/>
            </a:pPr>
            <a:r>
              <a:rPr lang="en-US" sz="7200" dirty="0"/>
              <a:t>University of Colorado School of Medicine</a:t>
            </a:r>
          </a:p>
          <a:p>
            <a:pPr marL="0" indent="0" algn="ctr">
              <a:buNone/>
            </a:pPr>
            <a:endParaRPr lang="en-US" b="1" dirty="0">
              <a:solidFill>
                <a:schemeClr val="tx1"/>
              </a:solidFill>
            </a:endParaRPr>
          </a:p>
        </p:txBody>
      </p:sp>
      <p:sp>
        <p:nvSpPr>
          <p:cNvPr id="11" name="AutoShape 8" descr="hildren's Hospital Colorado"/>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Logo&#10;&#10;Description automatically generated with low confidence">
            <a:extLst>
              <a:ext uri="{FF2B5EF4-FFF2-40B4-BE49-F238E27FC236}">
                <a16:creationId xmlns:a16="http://schemas.microsoft.com/office/drawing/2014/main" id="{52F6DB10-D1B1-1695-8AE2-44E948AE5CFA}"/>
              </a:ext>
            </a:extLst>
          </p:cNvPr>
          <p:cNvPicPr>
            <a:picLocks noChangeAspect="1"/>
          </p:cNvPicPr>
          <p:nvPr/>
        </p:nvPicPr>
        <p:blipFill>
          <a:blip r:embed="rId3"/>
          <a:stretch>
            <a:fillRect/>
          </a:stretch>
        </p:blipFill>
        <p:spPr>
          <a:xfrm>
            <a:off x="2743369" y="5388204"/>
            <a:ext cx="3705225" cy="1105535"/>
          </a:xfrm>
          <a:prstGeom prst="rect">
            <a:avLst/>
          </a:prstGeom>
        </p:spPr>
      </p:pic>
      <p:pic>
        <p:nvPicPr>
          <p:cNvPr id="5" name="Picture 4">
            <a:extLst>
              <a:ext uri="{FF2B5EF4-FFF2-40B4-BE49-F238E27FC236}">
                <a16:creationId xmlns:a16="http://schemas.microsoft.com/office/drawing/2014/main" id="{B463F3C1-AF4E-52D5-0389-169B22B120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C6E8066-E13F-BDF8-D9D3-4489EF928962}"/>
              </a:ext>
            </a:extLst>
          </p:cNvPr>
          <p:cNvSpPr txBox="1"/>
          <p:nvPr/>
        </p:nvSpPr>
        <p:spPr>
          <a:xfrm>
            <a:off x="2209800" y="165137"/>
            <a:ext cx="6324600" cy="646331"/>
          </a:xfrm>
          <a:prstGeom prst="rect">
            <a:avLst/>
          </a:prstGeom>
          <a:noFill/>
        </p:spPr>
        <p:txBody>
          <a:bodyPr wrap="square">
            <a:spAutoFit/>
          </a:bodyPr>
          <a:lstStyle/>
          <a:p>
            <a:r>
              <a:rPr lang="es-ES" sz="3600" b="1" dirty="0"/>
              <a:t>Capacitación para cuidadores</a:t>
            </a:r>
            <a:endParaRPr lang="en-US" sz="3600" dirty="0"/>
          </a:p>
        </p:txBody>
      </p:sp>
    </p:spTree>
    <p:extLst>
      <p:ext uri="{BB962C8B-B14F-4D97-AF65-F5344CB8AC3E}">
        <p14:creationId xmlns:p14="http://schemas.microsoft.com/office/powerpoint/2010/main" val="1694404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0" y="160984"/>
            <a:ext cx="8458200" cy="584775"/>
          </a:xfrm>
          <a:prstGeom prst="rect">
            <a:avLst/>
          </a:prstGeom>
          <a:noFill/>
          <a:ln>
            <a:noFill/>
          </a:ln>
        </p:spPr>
        <p:txBody>
          <a:bodyPr wrap="square" rtlCol="0">
            <a:spAutoFit/>
          </a:bodyPr>
          <a:lstStyle/>
          <a:p>
            <a:pPr algn="ctr"/>
            <a:r>
              <a:rPr lang="es-ES" sz="3200" dirty="0"/>
              <a:t>¿Con qué tipos de problemas </a:t>
            </a:r>
            <a:r>
              <a:rPr lang="es-ES" sz="3200" u="sng" dirty="0"/>
              <a:t>no</a:t>
            </a:r>
            <a:r>
              <a:rPr lang="es-ES" sz="3200" dirty="0"/>
              <a:t> vamos a ayudar?</a:t>
            </a:r>
          </a:p>
        </p:txBody>
      </p:sp>
      <p:sp>
        <p:nvSpPr>
          <p:cNvPr id="8" name="TextBox 7"/>
          <p:cNvSpPr txBox="1"/>
          <p:nvPr/>
        </p:nvSpPr>
        <p:spPr>
          <a:xfrm>
            <a:off x="443467" y="1297647"/>
            <a:ext cx="8368582" cy="4262705"/>
          </a:xfrm>
          <a:prstGeom prst="rect">
            <a:avLst/>
          </a:prstGeom>
          <a:noFill/>
        </p:spPr>
        <p:txBody>
          <a:bodyPr wrap="square" rtlCol="0">
            <a:spAutoFit/>
          </a:bodyPr>
          <a:lstStyle/>
          <a:p>
            <a:pPr marL="342900" indent="-342900">
              <a:buFont typeface="Arial" panose="020B0604020202020204" pitchFamily="34" charset="0"/>
              <a:buChar char="•"/>
            </a:pPr>
            <a:r>
              <a:rPr lang="es-ES" sz="2800" dirty="0"/>
              <a:t>No vamos a enseñar técnicas de lectura, ni matemáticas ni sistemas de organizaciones de papeles</a:t>
            </a:r>
          </a:p>
          <a:p>
            <a:pPr marL="342900" indent="-342900">
              <a:buFont typeface="Arial" panose="020B0604020202020204" pitchFamily="34" charset="0"/>
              <a:buChar char="•"/>
            </a:pPr>
            <a:endParaRPr lang="es-ES" sz="800" dirty="0"/>
          </a:p>
          <a:p>
            <a:pPr marL="914400" lvl="1" indent="-457200">
              <a:buFont typeface="Calibri" panose="020F0502020204030204" pitchFamily="34" charset="0"/>
              <a:buChar char="-"/>
            </a:pPr>
            <a:r>
              <a:rPr lang="es-ES" sz="2400" i="1" dirty="0" err="1"/>
              <a:t>Unstuck</a:t>
            </a:r>
            <a:r>
              <a:rPr lang="es-ES" sz="2400" dirty="0"/>
              <a:t> ayuda con las habilidades de la flexibilidad, la planificación y la organización</a:t>
            </a:r>
          </a:p>
          <a:p>
            <a:pPr marL="914400" lvl="1" indent="-457200">
              <a:buFont typeface="Calibri" panose="020F0502020204030204" pitchFamily="34" charset="0"/>
              <a:buChar char="-"/>
            </a:pPr>
            <a:endParaRPr lang="es-ES" sz="700" dirty="0"/>
          </a:p>
          <a:p>
            <a:pPr marL="914400" lvl="1" indent="-457200">
              <a:buFont typeface="Calibri" panose="020F0502020204030204" pitchFamily="34" charset="0"/>
              <a:buChar char="-"/>
            </a:pPr>
            <a:r>
              <a:rPr lang="es-ES" sz="2400" dirty="0"/>
              <a:t>SIN EMBARGO los niños podrían hacer mejor en la escuela porque están aprendiendo sobre estas habilidades</a:t>
            </a:r>
          </a:p>
          <a:p>
            <a:pPr marL="342900" indent="-342900">
              <a:buFont typeface="Arial" panose="020B0604020202020204" pitchFamily="34" charset="0"/>
              <a:buChar char="•"/>
            </a:pPr>
            <a:endParaRPr lang="es-ES" sz="800" dirty="0"/>
          </a:p>
          <a:p>
            <a:pPr marL="342900" indent="-342900">
              <a:buFont typeface="Wingdings" charset="2"/>
              <a:buChar char="Ø"/>
            </a:pPr>
            <a:r>
              <a:rPr lang="es-ES" altLang="ja-JP" sz="2400" dirty="0">
                <a:solidFill>
                  <a:srgbClr val="000000"/>
                </a:solidFill>
              </a:rPr>
              <a:t>Madre: </a:t>
            </a:r>
            <a:r>
              <a:rPr lang="es-ES" altLang="ja-JP" sz="2400" i="1" dirty="0">
                <a:solidFill>
                  <a:srgbClr val="000000"/>
                </a:solidFill>
              </a:rPr>
              <a:t>“Esta ha sido una experiencia que ha cambiado la vida de mi hija.”</a:t>
            </a:r>
          </a:p>
          <a:p>
            <a:pPr marL="342900" indent="-342900">
              <a:buFont typeface="Wingdings" charset="2"/>
              <a:buChar char="Ø"/>
            </a:pPr>
            <a:r>
              <a:rPr lang="es-ES" altLang="ja-JP" sz="2400" dirty="0">
                <a:solidFill>
                  <a:srgbClr val="000000"/>
                </a:solidFill>
              </a:rPr>
              <a:t>Maestro: </a:t>
            </a:r>
            <a:r>
              <a:rPr lang="es-ES" altLang="ja-JP" sz="2400" i="1" dirty="0">
                <a:solidFill>
                  <a:srgbClr val="000000"/>
                </a:solidFill>
              </a:rPr>
              <a:t>“Antes, un estudiante tenía tres berrinches por día, y </a:t>
            </a:r>
            <a:r>
              <a:rPr lang="es-ES" altLang="ja-JP" sz="2400" i="1" dirty="0" err="1">
                <a:solidFill>
                  <a:srgbClr val="000000"/>
                </a:solidFill>
              </a:rPr>
              <a:t>Unstuck</a:t>
            </a:r>
            <a:r>
              <a:rPr lang="es-ES" altLang="ja-JP" sz="2400" i="1" dirty="0">
                <a:solidFill>
                  <a:srgbClr val="000000"/>
                </a:solidFill>
              </a:rPr>
              <a:t> ha reducido la cantidad a dos en tres meses.”</a:t>
            </a:r>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137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19200" y="2209800"/>
            <a:ext cx="7010400" cy="1323439"/>
          </a:xfrm>
          <a:prstGeom prst="rect">
            <a:avLst/>
          </a:prstGeom>
          <a:noFill/>
        </p:spPr>
        <p:txBody>
          <a:bodyPr wrap="square" rtlCol="0">
            <a:spAutoFit/>
          </a:bodyPr>
          <a:lstStyle/>
          <a:p>
            <a:pPr algn="ctr"/>
            <a:r>
              <a:rPr lang="es-ES" altLang="ja-JP" sz="4000" dirty="0"/>
              <a:t>¿Alguna pregunta hasta este punto?</a:t>
            </a:r>
            <a:endParaRPr lang="es-ES" altLang="ja-JP" sz="3200" i="1" dirty="0">
              <a:solidFill>
                <a:srgbClr val="000000"/>
              </a:solidFill>
            </a:endParaRPr>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30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52400"/>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dirty="0">
              <a:ln>
                <a:noFill/>
              </a:ln>
              <a:solidFill>
                <a:sysClr val="windowText" lastClr="000000"/>
              </a:solidFill>
              <a:effectLst/>
              <a:uLnTx/>
              <a:uFillTx/>
            </a:endParaRPr>
          </a:p>
        </p:txBody>
      </p:sp>
      <p:pic>
        <p:nvPicPr>
          <p:cNvPr id="16"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173322"/>
            <a:ext cx="9106905" cy="584775"/>
          </a:xfrm>
          <a:prstGeom prst="rect">
            <a:avLst/>
          </a:prstGeom>
          <a:noFill/>
          <a:ln>
            <a:noFill/>
          </a:ln>
        </p:spPr>
        <p:txBody>
          <a:bodyPr wrap="square" rtlCol="0">
            <a:spAutoFit/>
          </a:bodyPr>
          <a:lstStyle/>
          <a:p>
            <a:pPr algn="ctr"/>
            <a:r>
              <a:rPr lang="es-ES" sz="3200" dirty="0"/>
              <a:t>La Función Ejecutiva </a:t>
            </a:r>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 name="Online Media 4" title="Entender Funcionamiento Ejecutivo">
            <a:hlinkClick r:id="" action="ppaction://media"/>
            <a:extLst>
              <a:ext uri="{FF2B5EF4-FFF2-40B4-BE49-F238E27FC236}">
                <a16:creationId xmlns:a16="http://schemas.microsoft.com/office/drawing/2014/main" id="{38100CF9-6A14-DBDF-9C4B-0881707CF04C}"/>
              </a:ext>
            </a:extLst>
          </p:cNvPr>
          <p:cNvPicPr>
            <a:picLocks noRot="1" noChangeAspect="1"/>
          </p:cNvPicPr>
          <p:nvPr>
            <a:videoFile r:link="rId1"/>
          </p:nvPr>
        </p:nvPicPr>
        <p:blipFill>
          <a:blip r:embed="rId5"/>
          <a:stretch>
            <a:fillRect/>
          </a:stretch>
        </p:blipFill>
        <p:spPr>
          <a:xfrm>
            <a:off x="1600200" y="2463722"/>
            <a:ext cx="6177819" cy="3490468"/>
          </a:xfrm>
          <a:prstGeom prst="rect">
            <a:avLst/>
          </a:prstGeom>
        </p:spPr>
      </p:pic>
      <p:sp>
        <p:nvSpPr>
          <p:cNvPr id="4" name="TextBox 3">
            <a:extLst>
              <a:ext uri="{FF2B5EF4-FFF2-40B4-BE49-F238E27FC236}">
                <a16:creationId xmlns:a16="http://schemas.microsoft.com/office/drawing/2014/main" id="{95593CA1-7252-2C70-F1E4-9EAFB9AD863B}"/>
              </a:ext>
            </a:extLst>
          </p:cNvPr>
          <p:cNvSpPr txBox="1"/>
          <p:nvPr/>
        </p:nvSpPr>
        <p:spPr>
          <a:xfrm>
            <a:off x="457200" y="1219200"/>
            <a:ext cx="8305800" cy="954107"/>
          </a:xfrm>
          <a:prstGeom prst="rect">
            <a:avLst/>
          </a:prstGeom>
          <a:noFill/>
        </p:spPr>
        <p:txBody>
          <a:bodyPr wrap="square">
            <a:spAutoFit/>
          </a:bodyPr>
          <a:lstStyle/>
          <a:p>
            <a:r>
              <a:rPr lang="en-US" sz="2800" dirty="0">
                <a:hlinkClick r:id="rId6"/>
              </a:rPr>
              <a:t>https://www.youtube.com/watch?v=PjSni4WJzYE&amp;list=PLFji-AO8E8L4zTTQejCdxLkhb-DGuCTHr</a:t>
            </a:r>
            <a:r>
              <a:rPr lang="en-US" sz="2800" dirty="0"/>
              <a:t> </a:t>
            </a:r>
          </a:p>
        </p:txBody>
      </p:sp>
    </p:spTree>
    <p:extLst>
      <p:ext uri="{BB962C8B-B14F-4D97-AF65-F5344CB8AC3E}">
        <p14:creationId xmlns:p14="http://schemas.microsoft.com/office/powerpoint/2010/main" val="154987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011D9B-6E6E-8854-3EC8-F361D92EC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849840" y="42692"/>
            <a:ext cx="4114800" cy="1371600"/>
          </a:xfrm>
          <a:solidFill>
            <a:schemeClr val="accent3">
              <a:lumMod val="60000"/>
              <a:lumOff val="40000"/>
            </a:schemeClr>
          </a:solidFill>
        </p:spPr>
        <p:txBody>
          <a:bodyPr>
            <a:noAutofit/>
          </a:bodyPr>
          <a:lstStyle/>
          <a:p>
            <a:pPr algn="l"/>
            <a:r>
              <a:rPr lang="es-ES" sz="3200" dirty="0"/>
              <a:t>El funcionamiento ejecutivo: el director de orquesta </a:t>
            </a:r>
          </a:p>
        </p:txBody>
      </p:sp>
      <p:sp>
        <p:nvSpPr>
          <p:cNvPr id="101378" name="Rectangle 3"/>
          <p:cNvSpPr>
            <a:spLocks noGrp="1" noChangeArrowheads="1"/>
          </p:cNvSpPr>
          <p:nvPr>
            <p:ph sz="half" idx="1"/>
          </p:nvPr>
        </p:nvSpPr>
        <p:spPr>
          <a:xfrm>
            <a:off x="381000" y="1905000"/>
            <a:ext cx="4572000" cy="4724400"/>
          </a:xfrm>
        </p:spPr>
        <p:txBody>
          <a:bodyPr>
            <a:normAutofit fontScale="85000" lnSpcReduction="20000"/>
          </a:bodyPr>
          <a:lstStyle/>
          <a:p>
            <a:pPr marL="0" indent="0" eaLnBrk="1" hangingPunct="1">
              <a:buNone/>
            </a:pPr>
            <a:r>
              <a:rPr lang="es-ES" b="1" dirty="0"/>
              <a:t>Las habilidades cerebrales que nos permiten:</a:t>
            </a:r>
          </a:p>
          <a:p>
            <a:r>
              <a:rPr lang="es-ES" dirty="0"/>
              <a:t>Saber lo que es importante (fijarse una meta)</a:t>
            </a:r>
          </a:p>
          <a:p>
            <a:r>
              <a:rPr lang="es-ES" dirty="0"/>
              <a:t>Crear un plan para alcanzar la meta</a:t>
            </a:r>
          </a:p>
          <a:p>
            <a:r>
              <a:rPr lang="es-ES" dirty="0"/>
              <a:t>Seguir las reglas</a:t>
            </a:r>
          </a:p>
          <a:p>
            <a:r>
              <a:rPr lang="es-ES" dirty="0"/>
              <a:t>Hacer cosas en el momento apropiado</a:t>
            </a:r>
          </a:p>
          <a:p>
            <a:r>
              <a:rPr lang="es-ES" dirty="0"/>
              <a:t>Manejar los problemas/ la frustración</a:t>
            </a:r>
          </a:p>
          <a:p>
            <a:r>
              <a:rPr lang="es-ES" dirty="0"/>
              <a:t>Dejar de hacer algo cuando alguien nos dice </a:t>
            </a:r>
          </a:p>
          <a:p>
            <a:r>
              <a:rPr lang="es-ES" dirty="0"/>
              <a:t>Impedir los berrinches</a:t>
            </a:r>
          </a:p>
        </p:txBody>
      </p:sp>
      <p:pic>
        <p:nvPicPr>
          <p:cNvPr id="2" name="Picture 1" descr="band-and-conductor-clip-ar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0"/>
            <a:ext cx="3962400" cy="3608115"/>
          </a:xfrm>
          <a:prstGeom prst="rect">
            <a:avLst/>
          </a:prstGeom>
        </p:spPr>
      </p:pic>
      <p:pic>
        <p:nvPicPr>
          <p:cNvPr id="6" name="Picture 5" descr="A close-up of a flower&#10;&#10;Description automatically generated with medium confidence">
            <a:extLst>
              <a:ext uri="{FF2B5EF4-FFF2-40B4-BE49-F238E27FC236}">
                <a16:creationId xmlns:a16="http://schemas.microsoft.com/office/drawing/2014/main" id="{E88456D3-F2EE-2B05-2412-628478F0050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H="1">
            <a:off x="5791200" y="4267200"/>
            <a:ext cx="2307121" cy="1503293"/>
          </a:xfrm>
          <a:prstGeom prst="rect">
            <a:avLst/>
          </a:prstGeom>
        </p:spPr>
      </p:pic>
    </p:spTree>
    <p:extLst>
      <p:ext uri="{BB962C8B-B14F-4D97-AF65-F5344CB8AC3E}">
        <p14:creationId xmlns:p14="http://schemas.microsoft.com/office/powerpoint/2010/main" val="3128102739"/>
      </p:ext>
    </p:extLst>
  </p:cSld>
  <p:clrMapOvr>
    <a:masterClrMapping/>
  </p:clrMapOvr>
  <p:transition advTm="6112"/>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4">
            <a:extLst>
              <a:ext uri="{FF2B5EF4-FFF2-40B4-BE49-F238E27FC236}">
                <a16:creationId xmlns:a16="http://schemas.microsoft.com/office/drawing/2014/main" id="{6C96701E-71FE-F42B-860D-9E5AB6CDCD53}"/>
              </a:ext>
            </a:extLst>
          </p:cNvPr>
          <p:cNvSpPr>
            <a:spLocks/>
          </p:cNvSpPr>
          <p:nvPr/>
        </p:nvSpPr>
        <p:spPr bwMode="auto">
          <a:xfrm>
            <a:off x="0" y="6595"/>
            <a:ext cx="9144000" cy="1365005"/>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dirty="0">
              <a:ln>
                <a:noFill/>
              </a:ln>
              <a:solidFill>
                <a:sysClr val="windowText" lastClr="000000"/>
              </a:solidFill>
              <a:effectLst/>
              <a:uLnTx/>
              <a:uFillTx/>
            </a:endParaRPr>
          </a:p>
        </p:txBody>
      </p:sp>
      <p:sp>
        <p:nvSpPr>
          <p:cNvPr id="2" name="Title 1">
            <a:extLst>
              <a:ext uri="{FF2B5EF4-FFF2-40B4-BE49-F238E27FC236}">
                <a16:creationId xmlns:a16="http://schemas.microsoft.com/office/drawing/2014/main" id="{C906D53D-2DAD-4049-BEAA-F4B59F4CFBC9}"/>
              </a:ext>
            </a:extLst>
          </p:cNvPr>
          <p:cNvSpPr>
            <a:spLocks noGrp="1"/>
          </p:cNvSpPr>
          <p:nvPr>
            <p:ph type="title"/>
          </p:nvPr>
        </p:nvSpPr>
        <p:spPr>
          <a:xfrm>
            <a:off x="849840" y="233466"/>
            <a:ext cx="6409955" cy="970161"/>
          </a:xfrm>
        </p:spPr>
        <p:txBody>
          <a:bodyPr>
            <a:noAutofit/>
          </a:bodyPr>
          <a:lstStyle/>
          <a:p>
            <a:r>
              <a:rPr lang="es-ES" sz="3200" dirty="0"/>
              <a:t>Áreas comunes de dificultad del funcionamiento ejecutivo</a:t>
            </a:r>
            <a:endParaRPr lang="en-US" sz="3200" dirty="0"/>
          </a:p>
        </p:txBody>
      </p:sp>
      <p:sp>
        <p:nvSpPr>
          <p:cNvPr id="3" name="Content Placeholder 2">
            <a:extLst>
              <a:ext uri="{FF2B5EF4-FFF2-40B4-BE49-F238E27FC236}">
                <a16:creationId xmlns:a16="http://schemas.microsoft.com/office/drawing/2014/main" id="{792B63AA-C2CE-4173-B802-08A93C88442A}"/>
              </a:ext>
            </a:extLst>
          </p:cNvPr>
          <p:cNvSpPr>
            <a:spLocks noGrp="1"/>
          </p:cNvSpPr>
          <p:nvPr>
            <p:ph idx="1"/>
          </p:nvPr>
        </p:nvSpPr>
        <p:spPr>
          <a:xfrm>
            <a:off x="1495425" y="3500089"/>
            <a:ext cx="6172200" cy="1881537"/>
          </a:xfrm>
        </p:spPr>
        <p:txBody>
          <a:bodyPr/>
          <a:lstStyle/>
          <a:p>
            <a:endParaRPr lang="en-US" dirty="0"/>
          </a:p>
          <a:p>
            <a:endParaRPr lang="en-US" dirty="0"/>
          </a:p>
          <a:p>
            <a:endParaRPr lang="en-US" dirty="0"/>
          </a:p>
        </p:txBody>
      </p:sp>
      <p:pic>
        <p:nvPicPr>
          <p:cNvPr id="5" name="Picture 4" descr="A close up of a sign&#10;&#10;Description automatically generated">
            <a:extLst>
              <a:ext uri="{FF2B5EF4-FFF2-40B4-BE49-F238E27FC236}">
                <a16:creationId xmlns:a16="http://schemas.microsoft.com/office/drawing/2014/main" id="{3D352B01-9FAE-4C3B-A11F-6E8DAB1A0577}"/>
              </a:ext>
            </a:extLst>
          </p:cNvPr>
          <p:cNvPicPr>
            <a:picLocks noChangeAspect="1"/>
          </p:cNvPicPr>
          <p:nvPr/>
        </p:nvPicPr>
        <p:blipFill>
          <a:blip r:embed="rId2"/>
          <a:stretch>
            <a:fillRect/>
          </a:stretch>
        </p:blipFill>
        <p:spPr>
          <a:xfrm>
            <a:off x="7494528" y="174803"/>
            <a:ext cx="1566080" cy="1174560"/>
          </a:xfrm>
          <a:prstGeom prst="rect">
            <a:avLst/>
          </a:prstGeom>
        </p:spPr>
      </p:pic>
      <p:sp>
        <p:nvSpPr>
          <p:cNvPr id="7" name="Content Placeholder 2">
            <a:extLst>
              <a:ext uri="{FF2B5EF4-FFF2-40B4-BE49-F238E27FC236}">
                <a16:creationId xmlns:a16="http://schemas.microsoft.com/office/drawing/2014/main" id="{18C36D31-E019-43A9-85F4-D3F8D8DB8BCD}"/>
              </a:ext>
            </a:extLst>
          </p:cNvPr>
          <p:cNvSpPr txBox="1">
            <a:spLocks/>
          </p:cNvSpPr>
          <p:nvPr/>
        </p:nvSpPr>
        <p:spPr>
          <a:xfrm>
            <a:off x="1495425" y="1822019"/>
            <a:ext cx="6172200" cy="3559607"/>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endParaRPr lang="en-US" sz="1575" dirty="0"/>
          </a:p>
          <a:p>
            <a:pPr marL="342900" indent="-342900"/>
            <a:endParaRPr lang="en-US" sz="1575" dirty="0"/>
          </a:p>
        </p:txBody>
      </p:sp>
      <p:sp>
        <p:nvSpPr>
          <p:cNvPr id="8" name="Content Placeholder 2">
            <a:extLst>
              <a:ext uri="{FF2B5EF4-FFF2-40B4-BE49-F238E27FC236}">
                <a16:creationId xmlns:a16="http://schemas.microsoft.com/office/drawing/2014/main" id="{F34A23BB-B209-4686-9156-8F77F3D898BA}"/>
              </a:ext>
            </a:extLst>
          </p:cNvPr>
          <p:cNvSpPr txBox="1">
            <a:spLocks/>
          </p:cNvSpPr>
          <p:nvPr/>
        </p:nvSpPr>
        <p:spPr>
          <a:xfrm>
            <a:off x="225632" y="1706206"/>
            <a:ext cx="8703122" cy="5148160"/>
          </a:xfrm>
          <a:prstGeom prst="rect">
            <a:avLst/>
          </a:prstGeom>
          <a:solidFill>
            <a:srgbClr val="FFFFFF"/>
          </a:solidFill>
        </p:spPr>
        <p:txBody>
          <a:bodyPr vert="horz" lIns="68580" tIns="34290" rIns="68580" bIns="34290" rtlCol="0">
            <a:noAutofit/>
          </a:bodyPr>
          <a:lstStyle>
            <a:lvl1pPr marL="0" indent="0" algn="l" defTabSz="457200" rtl="0" eaLnBrk="1" latinLnBrk="0" hangingPunct="1">
              <a:spcBef>
                <a:spcPct val="20000"/>
              </a:spcBef>
              <a:buFont typeface="Arial"/>
              <a:buNone/>
              <a:defRPr sz="24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s-ES" sz="2200" b="1" dirty="0">
                <a:solidFill>
                  <a:schemeClr val="accent6"/>
                </a:solidFill>
              </a:rPr>
              <a:t>Iniciación: </a:t>
            </a:r>
            <a:r>
              <a:rPr lang="es-ES" sz="2200" dirty="0">
                <a:solidFill>
                  <a:schemeClr val="tx1"/>
                </a:solidFill>
              </a:rPr>
              <a:t>iniciar tareas (rápidamente y fácilmente)</a:t>
            </a:r>
            <a:r>
              <a:rPr lang="es-ES" sz="2200" b="1" dirty="0">
                <a:solidFill>
                  <a:schemeClr val="accent6"/>
                </a:solidFill>
              </a:rPr>
              <a:t>
Inhibición: </a:t>
            </a:r>
            <a:r>
              <a:rPr lang="es-ES" sz="2200" dirty="0">
                <a:solidFill>
                  <a:schemeClr val="tx1"/>
                </a:solidFill>
              </a:rPr>
              <a:t>detenerse en el momento adecuado, control de impulsos</a:t>
            </a:r>
            <a:r>
              <a:rPr lang="es-ES" sz="2200" b="1" dirty="0">
                <a:solidFill>
                  <a:schemeClr val="accent6"/>
                </a:solidFill>
              </a:rPr>
              <a:t>
Flexibilidad y cambio: </a:t>
            </a:r>
            <a:r>
              <a:rPr lang="es-ES" sz="2200" dirty="0">
                <a:solidFill>
                  <a:schemeClr val="tx1"/>
                </a:solidFill>
              </a:rPr>
              <a:t>pasar de una actividad o idea a la siguiente. Aceptar diferentes formas de ver o hacer las cosas </a:t>
            </a:r>
            <a:r>
              <a:rPr lang="es-ES" sz="2200" b="1" dirty="0">
                <a:solidFill>
                  <a:schemeClr val="accent6"/>
                </a:solidFill>
              </a:rPr>
              <a:t>
Control emocional: </a:t>
            </a:r>
            <a:r>
              <a:rPr lang="es-ES" sz="2200" dirty="0">
                <a:solidFill>
                  <a:schemeClr val="tx1"/>
                </a:solidFill>
              </a:rPr>
              <a:t>regulación de las respuestas emocionales</a:t>
            </a:r>
            <a:r>
              <a:rPr lang="es-ES" sz="2200" b="1" dirty="0">
                <a:solidFill>
                  <a:schemeClr val="accent6"/>
                </a:solidFill>
              </a:rPr>
              <a:t>
Autocontrol: </a:t>
            </a:r>
            <a:r>
              <a:rPr lang="es-ES" sz="2200" dirty="0">
                <a:solidFill>
                  <a:schemeClr val="tx1"/>
                </a:solidFill>
              </a:rPr>
              <a:t>("metacognición") monitorear el propio desempeño, medir con respecto a un estándar y realizar cambios cuando sea necesario. </a:t>
            </a:r>
            <a:r>
              <a:rPr lang="es-ES" sz="2200" b="1" dirty="0">
                <a:solidFill>
                  <a:schemeClr val="accent6"/>
                </a:solidFill>
              </a:rPr>
              <a:t>
Memoria de trabajo: </a:t>
            </a:r>
            <a:r>
              <a:rPr lang="es-ES" sz="2200" dirty="0">
                <a:solidFill>
                  <a:schemeClr val="tx1"/>
                </a:solidFill>
              </a:rPr>
              <a:t>mantener la información en mente mientras se completa una tarea.</a:t>
            </a:r>
            <a:r>
              <a:rPr lang="es-ES" sz="2200" b="1" dirty="0">
                <a:solidFill>
                  <a:schemeClr val="accent6"/>
                </a:solidFill>
              </a:rPr>
              <a:t>
Planificación y organización: </a:t>
            </a:r>
            <a:r>
              <a:rPr lang="es-ES" sz="2200" dirty="0">
                <a:solidFill>
                  <a:schemeClr val="tx1"/>
                </a:solidFill>
              </a:rPr>
              <a:t>gestionar las tareas actuales y futuras; Imponer el orden físico en los espacios</a:t>
            </a:r>
            <a:endParaRPr lang="en-US" sz="1800" dirty="0">
              <a:solidFill>
                <a:schemeClr val="tx1"/>
              </a:solidFill>
            </a:endParaRPr>
          </a:p>
        </p:txBody>
      </p:sp>
      <p:pic>
        <p:nvPicPr>
          <p:cNvPr id="4" name="Picture 3">
            <a:extLst>
              <a:ext uri="{FF2B5EF4-FFF2-40B4-BE49-F238E27FC236}">
                <a16:creationId xmlns:a16="http://schemas.microsoft.com/office/drawing/2014/main" id="{ADDE256C-35E3-F22A-0AC7-6B6E74B1A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687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3638" y="160985"/>
            <a:ext cx="9106905" cy="584775"/>
          </a:xfrm>
          <a:prstGeom prst="rect">
            <a:avLst/>
          </a:prstGeom>
          <a:noFill/>
          <a:ln>
            <a:noFill/>
          </a:ln>
        </p:spPr>
        <p:txBody>
          <a:bodyPr wrap="square" rtlCol="0">
            <a:spAutoFit/>
          </a:bodyPr>
          <a:lstStyle/>
          <a:p>
            <a:pPr algn="ctr"/>
            <a:r>
              <a:rPr lang="es-ES" sz="3200" dirty="0"/>
              <a:t>El funcionamiento ejecutivo </a:t>
            </a:r>
          </a:p>
        </p:txBody>
      </p:sp>
      <p:sp>
        <p:nvSpPr>
          <p:cNvPr id="8" name="TextBox 7"/>
          <p:cNvSpPr txBox="1"/>
          <p:nvPr/>
        </p:nvSpPr>
        <p:spPr>
          <a:xfrm>
            <a:off x="463638" y="1859340"/>
            <a:ext cx="8610600" cy="2554545"/>
          </a:xfrm>
          <a:prstGeom prst="rect">
            <a:avLst/>
          </a:prstGeom>
          <a:noFill/>
        </p:spPr>
        <p:txBody>
          <a:bodyPr wrap="square" rtlCol="0">
            <a:spAutoFit/>
          </a:bodyPr>
          <a:lstStyle/>
          <a:p>
            <a:pPr algn="ctr"/>
            <a:r>
              <a:rPr lang="es-ES" sz="3200" dirty="0"/>
              <a:t>¿Suena familiar algunos de estos desafíos?</a:t>
            </a:r>
          </a:p>
          <a:p>
            <a:pPr algn="ctr"/>
            <a:endParaRPr lang="es-ES" sz="3200" dirty="0"/>
          </a:p>
          <a:p>
            <a:pPr algn="ctr"/>
            <a:r>
              <a:rPr lang="es-ES" sz="3200" dirty="0"/>
              <a:t>¿Algunos ejemplos de ustedes?</a:t>
            </a:r>
          </a:p>
          <a:p>
            <a:endParaRPr lang="es-ES" sz="3200" dirty="0"/>
          </a:p>
          <a:p>
            <a:pPr algn="ctr"/>
            <a:r>
              <a:rPr lang="es-ES" sz="3200" dirty="0"/>
              <a:t>¿Preguntas?</a:t>
            </a:r>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820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3638" y="160985"/>
            <a:ext cx="9106905" cy="584775"/>
          </a:xfrm>
          <a:prstGeom prst="rect">
            <a:avLst/>
          </a:prstGeom>
          <a:noFill/>
          <a:ln>
            <a:noFill/>
          </a:ln>
        </p:spPr>
        <p:txBody>
          <a:bodyPr wrap="square" rtlCol="0">
            <a:spAutoFit/>
          </a:bodyPr>
          <a:lstStyle/>
          <a:p>
            <a:pPr algn="ctr"/>
            <a:r>
              <a:rPr lang="es-ES" sz="3200" dirty="0"/>
              <a:t>El funcionamiento ejecutivo </a:t>
            </a:r>
          </a:p>
        </p:txBody>
      </p:sp>
      <p:sp>
        <p:nvSpPr>
          <p:cNvPr id="8" name="TextBox 7"/>
          <p:cNvSpPr txBox="1"/>
          <p:nvPr/>
        </p:nvSpPr>
        <p:spPr>
          <a:xfrm>
            <a:off x="463638" y="1859340"/>
            <a:ext cx="8610600" cy="2554545"/>
          </a:xfrm>
          <a:prstGeom prst="rect">
            <a:avLst/>
          </a:prstGeom>
          <a:noFill/>
        </p:spPr>
        <p:txBody>
          <a:bodyPr wrap="square" rtlCol="0">
            <a:spAutoFit/>
          </a:bodyPr>
          <a:lstStyle/>
          <a:p>
            <a:pPr marL="457200" indent="-457200">
              <a:buFont typeface="Arial" panose="020B0604020202020204" pitchFamily="34" charset="0"/>
              <a:buChar char="•"/>
            </a:pPr>
            <a:r>
              <a:rPr lang="es-ES" sz="3200" dirty="0"/>
              <a:t>A medida que recorra estas las siguientes áreas, publique en el chat cualquier reacción</a:t>
            </a:r>
          </a:p>
          <a:p>
            <a:pPr marL="457200" indent="-457200">
              <a:buFont typeface="Arial" panose="020B0604020202020204" pitchFamily="34" charset="0"/>
              <a:buChar char="•"/>
            </a:pPr>
            <a:endParaRPr lang="es-ES" sz="3200" dirty="0"/>
          </a:p>
          <a:p>
            <a:pPr marL="914400" lvl="1" indent="-457200">
              <a:buFont typeface="Arial" panose="020B0604020202020204" pitchFamily="34" charset="0"/>
              <a:buChar char="•"/>
            </a:pPr>
            <a:r>
              <a:rPr lang="es-ES" sz="3200" dirty="0"/>
              <a:t>P.ej. indicar cuáles de estas son áreas de fortaleza o dificultad para su hijo</a:t>
            </a:r>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0564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8B03408-ACC4-0A4E-B012-68E68D7A8666}"/>
              </a:ext>
            </a:extLst>
          </p:cNvPr>
          <p:cNvSpPr txBox="1">
            <a:spLocks/>
          </p:cNvSpPr>
          <p:nvPr/>
        </p:nvSpPr>
        <p:spPr>
          <a:xfrm>
            <a:off x="533400" y="1603406"/>
            <a:ext cx="4724400" cy="4769654"/>
          </a:xfrm>
          <a:prstGeom prst="rect">
            <a:avLst/>
          </a:prstGeom>
          <a:solidFill>
            <a:srgbClr val="FFFFFF"/>
          </a:solidFill>
        </p:spPr>
        <p:txBody>
          <a:bodyPr vert="horz" lIns="91440" tIns="45720" rIns="91440" bIns="45720" rtlCol="0">
            <a:normAutofit fontScale="85000" lnSpcReduction="10000"/>
          </a:bodyPr>
          <a:lstStyle>
            <a:lvl1pPr marL="0" indent="0" algn="l" defTabSz="457200" rtl="0" eaLnBrk="1" latinLnBrk="0" hangingPunct="1">
              <a:spcBef>
                <a:spcPct val="20000"/>
              </a:spcBef>
              <a:buFont typeface="Arial"/>
              <a:buNone/>
              <a:defRPr sz="24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000" u="sng" dirty="0">
                <a:solidFill>
                  <a:schemeClr val="tx1"/>
                </a:solidFill>
              </a:rPr>
              <a:t>señales de dificultad: </a:t>
            </a:r>
          </a:p>
          <a:p>
            <a:pPr marL="342900" indent="-342900">
              <a:buFont typeface="Arial" panose="020B0604020202020204" pitchFamily="34" charset="0"/>
              <a:buChar char="•"/>
            </a:pPr>
            <a:r>
              <a:rPr lang="es-ES" sz="2000" dirty="0">
                <a:solidFill>
                  <a:schemeClr val="tx1"/>
                </a:solidFill>
              </a:rPr>
              <a:t>Tiene dificultad para aceptar nuevas situaciones, nuevas personas o nuevas reglas.
No acepta comentarios, correcciones o ediciones sugeridas en la tarea.
No deja de discutir o corregir a la gente 
Tiene problemas para manejar cambios inesperados en las rutinas o tiene crisis si cambian los planes.
Tiene dificultad para dejar de lado una idea o hace repetidamente la misma pregunta.
Tiene problemas para perder en un juego.
No deja de hablar de un tema favorito, incluso cuando todos están aburridos con él
No detiene una actividad cuando se le pide</a:t>
            </a:r>
            <a:endParaRPr lang="en-US" sz="2000" dirty="0">
              <a:solidFill>
                <a:schemeClr val="tx1"/>
              </a:solidFill>
            </a:endParaRPr>
          </a:p>
        </p:txBody>
      </p:sp>
      <p:sp>
        <p:nvSpPr>
          <p:cNvPr id="2" name="Title 1">
            <a:extLst>
              <a:ext uri="{FF2B5EF4-FFF2-40B4-BE49-F238E27FC236}">
                <a16:creationId xmlns:a16="http://schemas.microsoft.com/office/drawing/2014/main" id="{2DB1E808-1F68-B744-9496-31F485CCF13B}"/>
              </a:ext>
            </a:extLst>
          </p:cNvPr>
          <p:cNvSpPr>
            <a:spLocks noGrp="1"/>
          </p:cNvSpPr>
          <p:nvPr>
            <p:ph type="title"/>
          </p:nvPr>
        </p:nvSpPr>
        <p:spPr>
          <a:xfrm>
            <a:off x="3288756" y="326855"/>
            <a:ext cx="5563577" cy="1296254"/>
          </a:xfrm>
          <a:ln>
            <a:noFill/>
          </a:ln>
        </p:spPr>
        <p:txBody>
          <a:bodyPr>
            <a:normAutofit fontScale="90000"/>
          </a:bodyPr>
          <a:lstStyle/>
          <a:p>
            <a:r>
              <a:rPr lang="es-ES" dirty="0">
                <a:solidFill>
                  <a:schemeClr val="accent6"/>
                </a:solidFill>
              </a:rPr>
              <a:t>= pasar de una cosa a otra sin atascarse y adaptarse al cambio</a:t>
            </a:r>
            <a:endParaRPr lang="en-US" dirty="0">
              <a:solidFill>
                <a:schemeClr val="accent6"/>
              </a:solidFill>
            </a:endParaRPr>
          </a:p>
        </p:txBody>
      </p:sp>
      <p:grpSp>
        <p:nvGrpSpPr>
          <p:cNvPr id="3" name="Group 2">
            <a:extLst>
              <a:ext uri="{FF2B5EF4-FFF2-40B4-BE49-F238E27FC236}">
                <a16:creationId xmlns:a16="http://schemas.microsoft.com/office/drawing/2014/main" id="{7AB8017F-AC6A-2CB5-34B9-D25BB527316D}"/>
              </a:ext>
            </a:extLst>
          </p:cNvPr>
          <p:cNvGrpSpPr/>
          <p:nvPr/>
        </p:nvGrpSpPr>
        <p:grpSpPr>
          <a:xfrm>
            <a:off x="6550191" y="2504913"/>
            <a:ext cx="2603641" cy="3853970"/>
            <a:chOff x="6550191" y="2504913"/>
            <a:chExt cx="2603641" cy="3853970"/>
          </a:xfrm>
        </p:grpSpPr>
        <p:sp>
          <p:nvSpPr>
            <p:cNvPr id="8" name="Content Placeholder 2">
              <a:extLst>
                <a:ext uri="{FF2B5EF4-FFF2-40B4-BE49-F238E27FC236}">
                  <a16:creationId xmlns:a16="http://schemas.microsoft.com/office/drawing/2014/main" id="{62E71175-B9E6-AD45-9E30-AB5E36627996}"/>
                </a:ext>
              </a:extLst>
            </p:cNvPr>
            <p:cNvSpPr txBox="1">
              <a:spLocks/>
            </p:cNvSpPr>
            <p:nvPr/>
          </p:nvSpPr>
          <p:spPr>
            <a:xfrm>
              <a:off x="6550191" y="2504913"/>
              <a:ext cx="2603641" cy="385397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4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AR" dirty="0"/>
            </a:p>
            <a:p>
              <a:endParaRPr lang="es-AR" u="sng" dirty="0"/>
            </a:p>
            <a:p>
              <a:endParaRPr lang="es-AR" u="sng" dirty="0"/>
            </a:p>
            <a:p>
              <a:r>
                <a:rPr lang="es-AR" u="sng" dirty="0">
                  <a:solidFill>
                    <a:schemeClr val="tx1"/>
                  </a:solidFill>
                </a:rPr>
                <a:t>Etiquetas que reflejan ser malentendido:</a:t>
              </a:r>
              <a:r>
                <a:rPr lang="es-AR" u="sng" dirty="0"/>
                <a:t>
</a:t>
              </a:r>
              <a:r>
                <a:rPr lang="es-AR" dirty="0">
                  <a:solidFill>
                    <a:srgbClr val="FF0000"/>
                  </a:solidFill>
                </a:rPr>
                <a:t>Terco
Difícil
Desconsiderado</a:t>
              </a:r>
              <a:endParaRPr lang="es-AR" dirty="0">
                <a:solidFill>
                  <a:srgbClr val="FF0000"/>
                </a:solidFill>
                <a:latin typeface="Bradley Hand" pitchFamily="2" charset="77"/>
              </a:endParaRPr>
            </a:p>
          </p:txBody>
        </p:sp>
        <p:pic>
          <p:nvPicPr>
            <p:cNvPr id="4" name="Picture 3" descr="A picture containing text, sign&#10;&#10;Description automatically generated">
              <a:extLst>
                <a:ext uri="{FF2B5EF4-FFF2-40B4-BE49-F238E27FC236}">
                  <a16:creationId xmlns:a16="http://schemas.microsoft.com/office/drawing/2014/main" id="{13CD8B39-6675-E292-A036-5CDB6C04A63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22599" y="2914122"/>
              <a:ext cx="829510" cy="829510"/>
            </a:xfrm>
            <a:prstGeom prst="rect">
              <a:avLst/>
            </a:prstGeom>
          </p:spPr>
        </p:pic>
      </p:grpSp>
      <p:sp>
        <p:nvSpPr>
          <p:cNvPr id="9" name="TextBox 8">
            <a:extLst>
              <a:ext uri="{FF2B5EF4-FFF2-40B4-BE49-F238E27FC236}">
                <a16:creationId xmlns:a16="http://schemas.microsoft.com/office/drawing/2014/main" id="{8AA89E58-307F-B66B-2D0C-461B76982146}"/>
              </a:ext>
            </a:extLst>
          </p:cNvPr>
          <p:cNvSpPr txBox="1"/>
          <p:nvPr/>
        </p:nvSpPr>
        <p:spPr>
          <a:xfrm>
            <a:off x="3179597" y="6472538"/>
            <a:ext cx="3360762" cy="307777"/>
          </a:xfrm>
          <a:prstGeom prst="rect">
            <a:avLst/>
          </a:prstGeom>
          <a:noFill/>
        </p:spPr>
        <p:txBody>
          <a:bodyPr wrap="square" rtlCol="0">
            <a:spAutoFit/>
          </a:bodyPr>
          <a:lstStyle/>
          <a:p>
            <a:r>
              <a:rPr lang="en-US" sz="1400" dirty="0"/>
              <a:t>From: e-Unstuck and On Target © 3c</a:t>
            </a:r>
          </a:p>
        </p:txBody>
      </p:sp>
      <p:sp>
        <p:nvSpPr>
          <p:cNvPr id="11" name="TextBox 10">
            <a:extLst>
              <a:ext uri="{FF2B5EF4-FFF2-40B4-BE49-F238E27FC236}">
                <a16:creationId xmlns:a16="http://schemas.microsoft.com/office/drawing/2014/main" id="{4661AF95-F477-FDF2-9B45-2E64B9EF339E}"/>
              </a:ext>
            </a:extLst>
          </p:cNvPr>
          <p:cNvSpPr txBox="1"/>
          <p:nvPr/>
        </p:nvSpPr>
        <p:spPr>
          <a:xfrm>
            <a:off x="863572" y="178332"/>
            <a:ext cx="2438400" cy="523220"/>
          </a:xfrm>
          <a:prstGeom prst="rect">
            <a:avLst/>
          </a:prstGeom>
          <a:noFill/>
        </p:spPr>
        <p:txBody>
          <a:bodyPr wrap="square" rtlCol="0">
            <a:spAutoFit/>
          </a:bodyPr>
          <a:lstStyle/>
          <a:p>
            <a:r>
              <a:rPr lang="es-AR" sz="2800" dirty="0"/>
              <a:t>La flexibilidad</a:t>
            </a:r>
          </a:p>
        </p:txBody>
      </p:sp>
      <p:pic>
        <p:nvPicPr>
          <p:cNvPr id="14" name="Picture 13">
            <a:extLst>
              <a:ext uri="{FF2B5EF4-FFF2-40B4-BE49-F238E27FC236}">
                <a16:creationId xmlns:a16="http://schemas.microsoft.com/office/drawing/2014/main" id="{DD94B405-D4D3-6136-0E1B-67D7E93C0F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27" y="104775"/>
            <a:ext cx="812745" cy="82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54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8B03408-ACC4-0A4E-B012-68E68D7A8666}"/>
              </a:ext>
            </a:extLst>
          </p:cNvPr>
          <p:cNvSpPr txBox="1">
            <a:spLocks/>
          </p:cNvSpPr>
          <p:nvPr/>
        </p:nvSpPr>
        <p:spPr>
          <a:xfrm>
            <a:off x="533400" y="1603406"/>
            <a:ext cx="4724400" cy="4769654"/>
          </a:xfrm>
          <a:prstGeom prst="rect">
            <a:avLst/>
          </a:prstGeom>
          <a:solidFill>
            <a:srgbClr val="FFFFFF"/>
          </a:solidFill>
        </p:spPr>
        <p:txBody>
          <a:bodyPr vert="horz" lIns="91440" tIns="45720" rIns="91440" bIns="45720" rtlCol="0">
            <a:normAutofit fontScale="92500"/>
          </a:bodyPr>
          <a:lstStyle>
            <a:lvl1pPr marL="0" indent="0" algn="l" defTabSz="457200" rtl="0" eaLnBrk="1" latinLnBrk="0" hangingPunct="1">
              <a:spcBef>
                <a:spcPct val="20000"/>
              </a:spcBef>
              <a:buFont typeface="Arial"/>
              <a:buNone/>
              <a:defRPr sz="24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000" u="sng" dirty="0">
                <a:solidFill>
                  <a:schemeClr val="tx1"/>
                </a:solidFill>
              </a:rPr>
              <a:t>señales de dificultad: </a:t>
            </a:r>
          </a:p>
          <a:p>
            <a:pPr marL="342900" indent="-342900">
              <a:buFont typeface="Arial" panose="020B0604020202020204" pitchFamily="34" charset="0"/>
              <a:buChar char="•"/>
            </a:pPr>
            <a:r>
              <a:rPr lang="es-ES" sz="2000" dirty="0">
                <a:solidFill>
                  <a:schemeClr val="tx1"/>
                </a:solidFill>
              </a:rPr>
              <a:t>Tiene problemas para organizar las ideas.
Parece perderse el panorama general o quedarse atascado en los detalles.
Es literal sobre lo que significan las palabras o las reglas, se apega a una definición específica y no tiene en cuenta el contexto.
Tiene una mochila, tocador o casillero muy desorganizado en la escuela.
Siempre está buscando algo que ha extraviado.
A menudo deja la tarea en la escuela o se olvida de entregar la tarea completada.</a:t>
            </a:r>
            <a:endParaRPr lang="en-US" sz="2800" dirty="0">
              <a:solidFill>
                <a:schemeClr val="tx1"/>
              </a:solidFill>
            </a:endParaRPr>
          </a:p>
          <a:p>
            <a:endParaRPr lang="en-US" sz="2000" dirty="0">
              <a:solidFill>
                <a:schemeClr val="tx1"/>
              </a:solidFill>
            </a:endParaRPr>
          </a:p>
        </p:txBody>
      </p:sp>
      <p:sp>
        <p:nvSpPr>
          <p:cNvPr id="2" name="Title 1">
            <a:extLst>
              <a:ext uri="{FF2B5EF4-FFF2-40B4-BE49-F238E27FC236}">
                <a16:creationId xmlns:a16="http://schemas.microsoft.com/office/drawing/2014/main" id="{2DB1E808-1F68-B744-9496-31F485CCF13B}"/>
              </a:ext>
            </a:extLst>
          </p:cNvPr>
          <p:cNvSpPr>
            <a:spLocks noGrp="1"/>
          </p:cNvSpPr>
          <p:nvPr>
            <p:ph type="title"/>
          </p:nvPr>
        </p:nvSpPr>
        <p:spPr>
          <a:xfrm>
            <a:off x="3288756" y="326855"/>
            <a:ext cx="5865076" cy="1296254"/>
          </a:xfrm>
          <a:ln>
            <a:noFill/>
          </a:ln>
        </p:spPr>
        <p:txBody>
          <a:bodyPr>
            <a:normAutofit fontScale="90000"/>
          </a:bodyPr>
          <a:lstStyle/>
          <a:p>
            <a:r>
              <a:rPr lang="es-ES" sz="4400" dirty="0">
                <a:solidFill>
                  <a:schemeClr val="accent6"/>
                </a:solidFill>
              </a:rPr>
              <a:t>= mantener las cosas y las ideas en orden / "procesar </a:t>
            </a:r>
            <a:br>
              <a:rPr lang="es-ES" sz="4400" dirty="0">
                <a:solidFill>
                  <a:schemeClr val="accent6"/>
                </a:solidFill>
              </a:rPr>
            </a:br>
            <a:r>
              <a:rPr lang="es-ES" sz="4400" dirty="0">
                <a:solidFill>
                  <a:schemeClr val="accent6"/>
                </a:solidFill>
              </a:rPr>
              <a:t>el panorama general"</a:t>
            </a:r>
            <a:endParaRPr lang="en-US" dirty="0">
              <a:solidFill>
                <a:schemeClr val="accent6"/>
              </a:solidFill>
            </a:endParaRPr>
          </a:p>
        </p:txBody>
      </p:sp>
      <p:grpSp>
        <p:nvGrpSpPr>
          <p:cNvPr id="3" name="Group 2">
            <a:extLst>
              <a:ext uri="{FF2B5EF4-FFF2-40B4-BE49-F238E27FC236}">
                <a16:creationId xmlns:a16="http://schemas.microsoft.com/office/drawing/2014/main" id="{7AB8017F-AC6A-2CB5-34B9-D25BB527316D}"/>
              </a:ext>
            </a:extLst>
          </p:cNvPr>
          <p:cNvGrpSpPr/>
          <p:nvPr/>
        </p:nvGrpSpPr>
        <p:grpSpPr>
          <a:xfrm>
            <a:off x="6550191" y="2504913"/>
            <a:ext cx="2603641" cy="3853970"/>
            <a:chOff x="6550191" y="2504913"/>
            <a:chExt cx="2603641" cy="3853970"/>
          </a:xfrm>
        </p:grpSpPr>
        <p:sp>
          <p:nvSpPr>
            <p:cNvPr id="8" name="Content Placeholder 2">
              <a:extLst>
                <a:ext uri="{FF2B5EF4-FFF2-40B4-BE49-F238E27FC236}">
                  <a16:creationId xmlns:a16="http://schemas.microsoft.com/office/drawing/2014/main" id="{62E71175-B9E6-AD45-9E30-AB5E36627996}"/>
                </a:ext>
              </a:extLst>
            </p:cNvPr>
            <p:cNvSpPr txBox="1">
              <a:spLocks/>
            </p:cNvSpPr>
            <p:nvPr/>
          </p:nvSpPr>
          <p:spPr>
            <a:xfrm>
              <a:off x="6550191" y="2504913"/>
              <a:ext cx="2603641" cy="385397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4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AR" dirty="0"/>
            </a:p>
            <a:p>
              <a:endParaRPr lang="es-AR" u="sng" dirty="0"/>
            </a:p>
            <a:p>
              <a:endParaRPr lang="es-AR" u="sng" dirty="0"/>
            </a:p>
            <a:p>
              <a:r>
                <a:rPr lang="es-AR" u="sng" dirty="0">
                  <a:solidFill>
                    <a:schemeClr val="tx1"/>
                  </a:solidFill>
                </a:rPr>
                <a:t>Etiquetas que reflejan ser malentendido:</a:t>
              </a:r>
              <a:r>
                <a:rPr lang="es-AR" u="sng" dirty="0"/>
                <a:t>
</a:t>
              </a:r>
              <a:r>
                <a:rPr lang="en-US" dirty="0" err="1">
                  <a:solidFill>
                    <a:srgbClr val="C00000"/>
                  </a:solidFill>
                  <a:latin typeface="Bradley Hand" pitchFamily="2" charset="77"/>
                </a:rPr>
                <a:t>Descuidado</a:t>
              </a:r>
              <a:r>
                <a:rPr lang="en-US" dirty="0">
                  <a:solidFill>
                    <a:srgbClr val="C00000"/>
                  </a:solidFill>
                  <a:latin typeface="Bradley Hand" pitchFamily="2" charset="77"/>
                </a:rPr>
                <a:t>
</a:t>
              </a:r>
              <a:r>
                <a:rPr lang="en-US" dirty="0" err="1">
                  <a:solidFill>
                    <a:srgbClr val="C00000"/>
                  </a:solidFill>
                  <a:latin typeface="Bradley Hand" pitchFamily="2" charset="77"/>
                </a:rPr>
                <a:t>Desordenado</a:t>
              </a:r>
              <a:r>
                <a:rPr lang="en-US" dirty="0">
                  <a:solidFill>
                    <a:srgbClr val="C00000"/>
                  </a:solidFill>
                  <a:latin typeface="Bradley Hand" pitchFamily="2" charset="77"/>
                </a:rPr>
                <a:t>
Bajo </a:t>
              </a:r>
              <a:r>
                <a:rPr lang="en-US" dirty="0" err="1">
                  <a:solidFill>
                    <a:srgbClr val="C00000"/>
                  </a:solidFill>
                  <a:latin typeface="Bradley Hand" pitchFamily="2" charset="77"/>
                </a:rPr>
                <a:t>rendimiento</a:t>
              </a:r>
              <a:endParaRPr lang="en-US" dirty="0">
                <a:solidFill>
                  <a:srgbClr val="C00000"/>
                </a:solidFill>
                <a:latin typeface="Bradley Hand" pitchFamily="2" charset="77"/>
              </a:endParaRPr>
            </a:p>
          </p:txBody>
        </p:sp>
        <p:pic>
          <p:nvPicPr>
            <p:cNvPr id="4" name="Picture 3" descr="A picture containing text, sign&#10;&#10;Description automatically generated">
              <a:extLst>
                <a:ext uri="{FF2B5EF4-FFF2-40B4-BE49-F238E27FC236}">
                  <a16:creationId xmlns:a16="http://schemas.microsoft.com/office/drawing/2014/main" id="{13CD8B39-6675-E292-A036-5CDB6C04A63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22599" y="2914122"/>
              <a:ext cx="829510" cy="829510"/>
            </a:xfrm>
            <a:prstGeom prst="rect">
              <a:avLst/>
            </a:prstGeom>
          </p:spPr>
        </p:pic>
      </p:grpSp>
      <p:sp>
        <p:nvSpPr>
          <p:cNvPr id="9" name="TextBox 8">
            <a:extLst>
              <a:ext uri="{FF2B5EF4-FFF2-40B4-BE49-F238E27FC236}">
                <a16:creationId xmlns:a16="http://schemas.microsoft.com/office/drawing/2014/main" id="{8AA89E58-307F-B66B-2D0C-461B76982146}"/>
              </a:ext>
            </a:extLst>
          </p:cNvPr>
          <p:cNvSpPr txBox="1"/>
          <p:nvPr/>
        </p:nvSpPr>
        <p:spPr>
          <a:xfrm>
            <a:off x="3179597" y="6472538"/>
            <a:ext cx="3360762" cy="307777"/>
          </a:xfrm>
          <a:prstGeom prst="rect">
            <a:avLst/>
          </a:prstGeom>
          <a:noFill/>
        </p:spPr>
        <p:txBody>
          <a:bodyPr wrap="square" rtlCol="0">
            <a:spAutoFit/>
          </a:bodyPr>
          <a:lstStyle/>
          <a:p>
            <a:r>
              <a:rPr lang="en-US" sz="1400" dirty="0"/>
              <a:t>From: e-Unstuck and On Target © 3c</a:t>
            </a:r>
          </a:p>
        </p:txBody>
      </p:sp>
      <p:sp>
        <p:nvSpPr>
          <p:cNvPr id="11" name="TextBox 10">
            <a:extLst>
              <a:ext uri="{FF2B5EF4-FFF2-40B4-BE49-F238E27FC236}">
                <a16:creationId xmlns:a16="http://schemas.microsoft.com/office/drawing/2014/main" id="{4661AF95-F477-FDF2-9B45-2E64B9EF339E}"/>
              </a:ext>
            </a:extLst>
          </p:cNvPr>
          <p:cNvSpPr txBox="1"/>
          <p:nvPr/>
        </p:nvSpPr>
        <p:spPr>
          <a:xfrm>
            <a:off x="863572" y="178332"/>
            <a:ext cx="2438400" cy="523220"/>
          </a:xfrm>
          <a:prstGeom prst="rect">
            <a:avLst/>
          </a:prstGeom>
          <a:noFill/>
        </p:spPr>
        <p:txBody>
          <a:bodyPr wrap="square" rtlCol="0">
            <a:spAutoFit/>
          </a:bodyPr>
          <a:lstStyle/>
          <a:p>
            <a:r>
              <a:rPr lang="es-AR" sz="2800" dirty="0"/>
              <a:t>La organización</a:t>
            </a:r>
          </a:p>
        </p:txBody>
      </p:sp>
      <p:pic>
        <p:nvPicPr>
          <p:cNvPr id="14" name="Picture 13">
            <a:extLst>
              <a:ext uri="{FF2B5EF4-FFF2-40B4-BE49-F238E27FC236}">
                <a16:creationId xmlns:a16="http://schemas.microsoft.com/office/drawing/2014/main" id="{DD94B405-D4D3-6136-0E1B-67D7E93C0F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27" y="104775"/>
            <a:ext cx="812745" cy="82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61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8B03408-ACC4-0A4E-B012-68E68D7A8666}"/>
              </a:ext>
            </a:extLst>
          </p:cNvPr>
          <p:cNvSpPr txBox="1">
            <a:spLocks/>
          </p:cNvSpPr>
          <p:nvPr/>
        </p:nvSpPr>
        <p:spPr>
          <a:xfrm>
            <a:off x="533400" y="1603406"/>
            <a:ext cx="4724400" cy="4769654"/>
          </a:xfrm>
          <a:prstGeom prst="rect">
            <a:avLst/>
          </a:prstGeom>
          <a:solidFill>
            <a:srgbClr val="FFFFFF"/>
          </a:solidFill>
        </p:spPr>
        <p:txBody>
          <a:bodyPr vert="horz" lIns="91440" tIns="45720" rIns="91440" bIns="45720" rtlCol="0">
            <a:normAutofit/>
          </a:bodyPr>
          <a:lstStyle>
            <a:lvl1pPr marL="0" indent="0" algn="l" defTabSz="457200" rtl="0" eaLnBrk="1" latinLnBrk="0" hangingPunct="1">
              <a:spcBef>
                <a:spcPct val="20000"/>
              </a:spcBef>
              <a:buFont typeface="Arial"/>
              <a:buNone/>
              <a:defRPr sz="24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000" u="sng" dirty="0">
                <a:solidFill>
                  <a:schemeClr val="tx1"/>
                </a:solidFill>
              </a:rPr>
              <a:t>señales de dificultad: </a:t>
            </a:r>
          </a:p>
          <a:p>
            <a:pPr marL="342900" indent="-342900">
              <a:buFont typeface="Arial" panose="020B0604020202020204" pitchFamily="34" charset="0"/>
              <a:buChar char="•"/>
            </a:pPr>
            <a:r>
              <a:rPr lang="es-ES" sz="2000" dirty="0">
                <a:solidFill>
                  <a:schemeClr val="tx1"/>
                </a:solidFill>
              </a:rPr>
              <a:t>Tiene problemas para mirar hacia el futuro y hacer un plan.</a:t>
            </a:r>
          </a:p>
          <a:p>
            <a:pPr marL="342900" indent="-342900">
              <a:buFont typeface="Arial" panose="020B0604020202020204" pitchFamily="34" charset="0"/>
              <a:buChar char="•"/>
            </a:pPr>
            <a:r>
              <a:rPr lang="es-ES" sz="2000" dirty="0">
                <a:solidFill>
                  <a:schemeClr val="tx1"/>
                </a:solidFill>
              </a:rPr>
              <a:t>Tiene problemas para averiguar cómo abordar un gran proyecto.</a:t>
            </a:r>
          </a:p>
          <a:p>
            <a:pPr marL="342900" indent="-342900">
              <a:buFont typeface="Arial" panose="020B0604020202020204" pitchFamily="34" charset="0"/>
              <a:buChar char="•"/>
            </a:pPr>
            <a:r>
              <a:rPr lang="es-ES" sz="2000" dirty="0">
                <a:solidFill>
                  <a:schemeClr val="tx1"/>
                </a:solidFill>
              </a:rPr>
              <a:t>Tiene dificultades para realizar actividades rutinarias, como vestirse, prepararse para ir a la cama o poner la mesa, a pesar de que usted sabe cómo hacerlo</a:t>
            </a:r>
          </a:p>
          <a:p>
            <a:pPr marL="342900" indent="-342900">
              <a:buFont typeface="Arial" panose="020B0604020202020204" pitchFamily="34" charset="0"/>
              <a:buChar char="•"/>
            </a:pPr>
            <a:r>
              <a:rPr lang="es-ES" sz="2000" dirty="0">
                <a:solidFill>
                  <a:schemeClr val="tx1"/>
                </a:solidFill>
              </a:rPr>
              <a:t>Tiene problemas para saber cuánto tiempo tomará un proyecto o para administrar el tiempo.</a:t>
            </a:r>
          </a:p>
          <a:p>
            <a:endParaRPr lang="en-US" sz="2000" dirty="0">
              <a:solidFill>
                <a:schemeClr val="tx1"/>
              </a:solidFill>
            </a:endParaRPr>
          </a:p>
        </p:txBody>
      </p:sp>
      <p:sp>
        <p:nvSpPr>
          <p:cNvPr id="2" name="Title 1">
            <a:extLst>
              <a:ext uri="{FF2B5EF4-FFF2-40B4-BE49-F238E27FC236}">
                <a16:creationId xmlns:a16="http://schemas.microsoft.com/office/drawing/2014/main" id="{2DB1E808-1F68-B744-9496-31F485CCF13B}"/>
              </a:ext>
            </a:extLst>
          </p:cNvPr>
          <p:cNvSpPr>
            <a:spLocks noGrp="1"/>
          </p:cNvSpPr>
          <p:nvPr>
            <p:ph type="title"/>
          </p:nvPr>
        </p:nvSpPr>
        <p:spPr>
          <a:xfrm>
            <a:off x="3288756" y="326855"/>
            <a:ext cx="5865076" cy="1296254"/>
          </a:xfrm>
          <a:ln>
            <a:noFill/>
          </a:ln>
        </p:spPr>
        <p:txBody>
          <a:bodyPr>
            <a:normAutofit fontScale="90000"/>
          </a:bodyPr>
          <a:lstStyle/>
          <a:p>
            <a:r>
              <a:rPr lang="es-ES" sz="4400" dirty="0">
                <a:solidFill>
                  <a:schemeClr val="accent6"/>
                </a:solidFill>
              </a:rPr>
              <a:t>= desarrollar y priorizar los pasos para alcanzar una </a:t>
            </a:r>
            <a:br>
              <a:rPr lang="es-ES" sz="4400" dirty="0">
                <a:solidFill>
                  <a:schemeClr val="accent6"/>
                </a:solidFill>
              </a:rPr>
            </a:br>
            <a:r>
              <a:rPr lang="es-ES" sz="4400" dirty="0">
                <a:solidFill>
                  <a:schemeClr val="accent6"/>
                </a:solidFill>
              </a:rPr>
              <a:t>meta</a:t>
            </a:r>
            <a:endParaRPr lang="en-US" dirty="0">
              <a:solidFill>
                <a:schemeClr val="accent6"/>
              </a:solidFill>
            </a:endParaRPr>
          </a:p>
        </p:txBody>
      </p:sp>
      <p:grpSp>
        <p:nvGrpSpPr>
          <p:cNvPr id="3" name="Group 2">
            <a:extLst>
              <a:ext uri="{FF2B5EF4-FFF2-40B4-BE49-F238E27FC236}">
                <a16:creationId xmlns:a16="http://schemas.microsoft.com/office/drawing/2014/main" id="{7AB8017F-AC6A-2CB5-34B9-D25BB527316D}"/>
              </a:ext>
            </a:extLst>
          </p:cNvPr>
          <p:cNvGrpSpPr/>
          <p:nvPr/>
        </p:nvGrpSpPr>
        <p:grpSpPr>
          <a:xfrm>
            <a:off x="6550191" y="2504913"/>
            <a:ext cx="2603641" cy="3853970"/>
            <a:chOff x="6550191" y="2504913"/>
            <a:chExt cx="2603641" cy="3853970"/>
          </a:xfrm>
        </p:grpSpPr>
        <p:sp>
          <p:nvSpPr>
            <p:cNvPr id="8" name="Content Placeholder 2">
              <a:extLst>
                <a:ext uri="{FF2B5EF4-FFF2-40B4-BE49-F238E27FC236}">
                  <a16:creationId xmlns:a16="http://schemas.microsoft.com/office/drawing/2014/main" id="{62E71175-B9E6-AD45-9E30-AB5E36627996}"/>
                </a:ext>
              </a:extLst>
            </p:cNvPr>
            <p:cNvSpPr txBox="1">
              <a:spLocks/>
            </p:cNvSpPr>
            <p:nvPr/>
          </p:nvSpPr>
          <p:spPr>
            <a:xfrm>
              <a:off x="6550191" y="2504913"/>
              <a:ext cx="2603641" cy="3853970"/>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24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AR" dirty="0"/>
            </a:p>
            <a:p>
              <a:endParaRPr lang="es-AR" u="sng" dirty="0"/>
            </a:p>
            <a:p>
              <a:endParaRPr lang="es-AR" u="sng" dirty="0"/>
            </a:p>
            <a:p>
              <a:r>
                <a:rPr lang="es-AR" u="sng" dirty="0">
                  <a:solidFill>
                    <a:schemeClr val="tx1"/>
                  </a:solidFill>
                </a:rPr>
                <a:t>Etiquetas que reflejan ser malentendido:</a:t>
              </a:r>
              <a:r>
                <a:rPr lang="es-AR" u="sng" dirty="0"/>
                <a:t>
</a:t>
              </a:r>
              <a:r>
                <a:rPr lang="en-US" dirty="0" err="1">
                  <a:solidFill>
                    <a:srgbClr val="C00000"/>
                  </a:solidFill>
                </a:rPr>
                <a:t>Perezoso</a:t>
              </a:r>
              <a:r>
                <a:rPr lang="en-US" dirty="0">
                  <a:solidFill>
                    <a:srgbClr val="C00000"/>
                  </a:solidFill>
                </a:rPr>
                <a:t>
</a:t>
              </a:r>
              <a:r>
                <a:rPr lang="en-US" dirty="0" err="1">
                  <a:solidFill>
                    <a:srgbClr val="C00000"/>
                  </a:solidFill>
                </a:rPr>
                <a:t>Errático</a:t>
              </a:r>
              <a:r>
                <a:rPr lang="en-US" dirty="0">
                  <a:solidFill>
                    <a:srgbClr val="C00000"/>
                  </a:solidFill>
                </a:rPr>
                <a:t>
Se </a:t>
              </a:r>
              <a:r>
                <a:rPr lang="en-US" dirty="0" err="1">
                  <a:solidFill>
                    <a:srgbClr val="C00000"/>
                  </a:solidFill>
                </a:rPr>
                <a:t>abruma</a:t>
              </a:r>
              <a:r>
                <a:rPr lang="en-US" dirty="0">
                  <a:solidFill>
                    <a:srgbClr val="C00000"/>
                  </a:solidFill>
                </a:rPr>
                <a:t> / se </a:t>
              </a:r>
              <a:r>
                <a:rPr lang="en-US" dirty="0" err="1">
                  <a:solidFill>
                    <a:srgbClr val="C00000"/>
                  </a:solidFill>
                </a:rPr>
                <a:t>rinde</a:t>
              </a:r>
              <a:r>
                <a:rPr lang="en-US" dirty="0">
                  <a:solidFill>
                    <a:srgbClr val="C00000"/>
                  </a:solidFill>
                </a:rPr>
                <a:t> </a:t>
              </a:r>
              <a:r>
                <a:rPr lang="en-US" dirty="0" err="1">
                  <a:solidFill>
                    <a:srgbClr val="C00000"/>
                  </a:solidFill>
                </a:rPr>
                <a:t>fácilmente</a:t>
              </a:r>
              <a:endParaRPr lang="en-US" dirty="0">
                <a:solidFill>
                  <a:srgbClr val="C00000"/>
                </a:solidFill>
              </a:endParaRPr>
            </a:p>
            <a:p>
              <a:endParaRPr lang="en-US" dirty="0">
                <a:solidFill>
                  <a:srgbClr val="C00000"/>
                </a:solidFill>
                <a:latin typeface="Bradley Hand" pitchFamily="2" charset="77"/>
              </a:endParaRPr>
            </a:p>
          </p:txBody>
        </p:sp>
        <p:pic>
          <p:nvPicPr>
            <p:cNvPr id="4" name="Picture 3" descr="A picture containing text, sign&#10;&#10;Description automatically generated">
              <a:extLst>
                <a:ext uri="{FF2B5EF4-FFF2-40B4-BE49-F238E27FC236}">
                  <a16:creationId xmlns:a16="http://schemas.microsoft.com/office/drawing/2014/main" id="{13CD8B39-6675-E292-A036-5CDB6C04A63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22599" y="2914122"/>
              <a:ext cx="829510" cy="829510"/>
            </a:xfrm>
            <a:prstGeom prst="rect">
              <a:avLst/>
            </a:prstGeom>
          </p:spPr>
        </p:pic>
      </p:grpSp>
      <p:sp>
        <p:nvSpPr>
          <p:cNvPr id="9" name="TextBox 8">
            <a:extLst>
              <a:ext uri="{FF2B5EF4-FFF2-40B4-BE49-F238E27FC236}">
                <a16:creationId xmlns:a16="http://schemas.microsoft.com/office/drawing/2014/main" id="{8AA89E58-307F-B66B-2D0C-461B76982146}"/>
              </a:ext>
            </a:extLst>
          </p:cNvPr>
          <p:cNvSpPr txBox="1"/>
          <p:nvPr/>
        </p:nvSpPr>
        <p:spPr>
          <a:xfrm>
            <a:off x="3179597" y="6472538"/>
            <a:ext cx="3360762" cy="307777"/>
          </a:xfrm>
          <a:prstGeom prst="rect">
            <a:avLst/>
          </a:prstGeom>
          <a:noFill/>
        </p:spPr>
        <p:txBody>
          <a:bodyPr wrap="square" rtlCol="0">
            <a:spAutoFit/>
          </a:bodyPr>
          <a:lstStyle/>
          <a:p>
            <a:r>
              <a:rPr lang="en-US" sz="1400" dirty="0"/>
              <a:t>From: e-Unstuck and On Target © 3c</a:t>
            </a:r>
          </a:p>
        </p:txBody>
      </p:sp>
      <p:sp>
        <p:nvSpPr>
          <p:cNvPr id="11" name="TextBox 10">
            <a:extLst>
              <a:ext uri="{FF2B5EF4-FFF2-40B4-BE49-F238E27FC236}">
                <a16:creationId xmlns:a16="http://schemas.microsoft.com/office/drawing/2014/main" id="{4661AF95-F477-FDF2-9B45-2E64B9EF339E}"/>
              </a:ext>
            </a:extLst>
          </p:cNvPr>
          <p:cNvSpPr txBox="1"/>
          <p:nvPr/>
        </p:nvSpPr>
        <p:spPr>
          <a:xfrm>
            <a:off x="863572" y="178332"/>
            <a:ext cx="2438400" cy="523220"/>
          </a:xfrm>
          <a:prstGeom prst="rect">
            <a:avLst/>
          </a:prstGeom>
          <a:noFill/>
        </p:spPr>
        <p:txBody>
          <a:bodyPr wrap="square" rtlCol="0">
            <a:spAutoFit/>
          </a:bodyPr>
          <a:lstStyle/>
          <a:p>
            <a:r>
              <a:rPr lang="es-AR" sz="2800" dirty="0"/>
              <a:t>La planificación</a:t>
            </a:r>
          </a:p>
        </p:txBody>
      </p:sp>
      <p:pic>
        <p:nvPicPr>
          <p:cNvPr id="14" name="Picture 13">
            <a:extLst>
              <a:ext uri="{FF2B5EF4-FFF2-40B4-BE49-F238E27FC236}">
                <a16:creationId xmlns:a16="http://schemas.microsoft.com/office/drawing/2014/main" id="{DD94B405-D4D3-6136-0E1B-67D7E93C0F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27" y="104775"/>
            <a:ext cx="812745" cy="82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9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8707" y="2264030"/>
            <a:ext cx="7772400" cy="1470025"/>
          </a:xfrm>
        </p:spPr>
        <p:txBody>
          <a:bodyPr/>
          <a:lstStyle/>
          <a:p>
            <a:r>
              <a:rPr lang="es-ES" b="1" i="1" dirty="0" err="1">
                <a:latin typeface="Century Gothic" pitchFamily="34" charset="0"/>
              </a:rPr>
              <a:t>Unstuck</a:t>
            </a:r>
            <a:r>
              <a:rPr lang="es-ES" b="1" i="1" dirty="0">
                <a:latin typeface="Century Gothic" pitchFamily="34" charset="0"/>
              </a:rPr>
              <a:t> and </a:t>
            </a:r>
            <a:r>
              <a:rPr lang="es-ES" b="1" i="1" dirty="0" err="1">
                <a:latin typeface="Century Gothic" pitchFamily="34" charset="0"/>
              </a:rPr>
              <a:t>On</a:t>
            </a:r>
            <a:r>
              <a:rPr lang="es-ES" b="1" i="1" dirty="0">
                <a:latin typeface="Century Gothic" pitchFamily="34" charset="0"/>
              </a:rPr>
              <a:t> Target!</a:t>
            </a:r>
            <a:br>
              <a:rPr lang="es-ES" b="1" i="1" dirty="0">
                <a:latin typeface="Century Gothic" pitchFamily="34" charset="0"/>
              </a:rPr>
            </a:br>
            <a:endParaRPr lang="es-ES" i="1" dirty="0">
              <a:latin typeface="Century Gothic" pitchFamily="34" charset="0"/>
            </a:endParaRPr>
          </a:p>
        </p:txBody>
      </p:sp>
      <p:sp>
        <p:nvSpPr>
          <p:cNvPr id="3" name="Subtitle 2"/>
          <p:cNvSpPr>
            <a:spLocks noGrp="1"/>
          </p:cNvSpPr>
          <p:nvPr>
            <p:ph type="subTitle" idx="1"/>
          </p:nvPr>
        </p:nvSpPr>
        <p:spPr>
          <a:xfrm>
            <a:off x="1371600" y="3200400"/>
            <a:ext cx="6400800" cy="1905000"/>
          </a:xfrm>
        </p:spPr>
        <p:txBody>
          <a:bodyPr/>
          <a:lstStyle/>
          <a:p>
            <a:r>
              <a:rPr lang="es-ES" dirty="0">
                <a:solidFill>
                  <a:schemeClr val="tx1"/>
                </a:solidFill>
                <a:latin typeface="Century Gothic" pitchFamily="34" charset="0"/>
              </a:rPr>
              <a:t>Sesión Familiar #1</a:t>
            </a:r>
          </a:p>
        </p:txBody>
      </p:sp>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dirty="0">
              <a:ln>
                <a:noFill/>
              </a:ln>
              <a:solidFill>
                <a:sysClr val="windowText" lastClr="000000"/>
              </a:solidFill>
              <a:effectLst/>
              <a:uLnTx/>
              <a:uFillTx/>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
          <p:cNvGrpSpPr>
            <a:grpSpLocks/>
          </p:cNvGrpSpPr>
          <p:nvPr/>
        </p:nvGrpSpPr>
        <p:grpSpPr bwMode="auto">
          <a:xfrm flipV="1">
            <a:off x="307473" y="4114800"/>
            <a:ext cx="1785937" cy="2411412"/>
            <a:chOff x="6589" y="2087"/>
            <a:chExt cx="3372" cy="4379"/>
          </a:xfrm>
        </p:grpSpPr>
        <p:pic>
          <p:nvPicPr>
            <p:cNvPr id="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9" y="2087"/>
              <a:ext cx="3372" cy="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1" name="Group 4"/>
            <p:cNvGrpSpPr>
              <a:grpSpLocks/>
            </p:cNvGrpSpPr>
            <p:nvPr/>
          </p:nvGrpSpPr>
          <p:grpSpPr bwMode="auto">
            <a:xfrm>
              <a:off x="8887" y="3201"/>
              <a:ext cx="2" cy="80"/>
              <a:chOff x="-106290113" y="-105152799"/>
              <a:chExt cx="2" cy="80"/>
            </a:xfrm>
          </p:grpSpPr>
          <p:sp>
            <p:nvSpPr>
              <p:cNvPr id="38" name="Freeform 5"/>
              <p:cNvSpPr>
                <a:spLocks/>
              </p:cNvSpPr>
              <p:nvPr/>
            </p:nvSpPr>
            <p:spPr bwMode="auto">
              <a:xfrm>
                <a:off x="-106290113" y="-105152799"/>
                <a:ext cx="2" cy="80"/>
              </a:xfrm>
              <a:custGeom>
                <a:avLst/>
                <a:gdLst>
                  <a:gd name="T0" fmla="+- 0 1685 1685"/>
                  <a:gd name="T1" fmla="*/ 1685 h 80"/>
                  <a:gd name="T2" fmla="+- 0 1765 1685"/>
                  <a:gd name="T3" fmla="*/ 1765 h 80"/>
                </a:gdLst>
                <a:ahLst/>
                <a:cxnLst>
                  <a:cxn ang="0">
                    <a:pos x="0" y="T1"/>
                  </a:cxn>
                  <a:cxn ang="0">
                    <a:pos x="0" y="T3"/>
                  </a:cxn>
                </a:cxnLst>
                <a:rect l="0" t="0" r="r" b="b"/>
                <a:pathLst>
                  <a:path h="80">
                    <a:moveTo>
                      <a:pt x="0" y="0"/>
                    </a:moveTo>
                    <a:lnTo>
                      <a:pt x="0" y="80"/>
                    </a:lnTo>
                  </a:path>
                </a:pathLst>
              </a:custGeom>
              <a:noFill/>
              <a:ln w="457"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32" name="Group 6"/>
            <p:cNvGrpSpPr>
              <a:grpSpLocks/>
            </p:cNvGrpSpPr>
            <p:nvPr/>
          </p:nvGrpSpPr>
          <p:grpSpPr bwMode="auto">
            <a:xfrm>
              <a:off x="7703" y="2095"/>
              <a:ext cx="80" cy="2"/>
              <a:chOff x="-106291297" y="-105153905"/>
              <a:chExt cx="80" cy="2"/>
            </a:xfrm>
          </p:grpSpPr>
          <p:sp>
            <p:nvSpPr>
              <p:cNvPr id="37" name="Freeform 7"/>
              <p:cNvSpPr>
                <a:spLocks/>
              </p:cNvSpPr>
              <p:nvPr/>
            </p:nvSpPr>
            <p:spPr bwMode="auto">
              <a:xfrm>
                <a:off x="-106291297" y="-105153905"/>
                <a:ext cx="80" cy="2"/>
              </a:xfrm>
              <a:custGeom>
                <a:avLst/>
                <a:gdLst>
                  <a:gd name="T0" fmla="+- 0 9157 9157"/>
                  <a:gd name="T1" fmla="*/ T0 w 80"/>
                  <a:gd name="T2" fmla="+- 0 9237 9157"/>
                  <a:gd name="T3" fmla="*/ T2 w 80"/>
                </a:gdLst>
                <a:ahLst/>
                <a:cxnLst>
                  <a:cxn ang="0">
                    <a:pos x="T1" y="0"/>
                  </a:cxn>
                  <a:cxn ang="0">
                    <a:pos x="T3" y="0"/>
                  </a:cxn>
                </a:cxnLst>
                <a:rect l="0" t="0" r="r" b="b"/>
                <a:pathLst>
                  <a:path w="80">
                    <a:moveTo>
                      <a:pt x="0" y="0"/>
                    </a:moveTo>
                    <a:lnTo>
                      <a:pt x="80" y="0"/>
                    </a:lnTo>
                  </a:path>
                </a:pathLst>
              </a:custGeom>
              <a:noFill/>
              <a:ln w="457"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33" name="Group 8"/>
            <p:cNvGrpSpPr>
              <a:grpSpLocks/>
            </p:cNvGrpSpPr>
            <p:nvPr/>
          </p:nvGrpSpPr>
          <p:grpSpPr bwMode="auto">
            <a:xfrm>
              <a:off x="6596" y="3199"/>
              <a:ext cx="2" cy="80"/>
              <a:chOff x="-106292404" y="-105152801"/>
              <a:chExt cx="2" cy="80"/>
            </a:xfrm>
          </p:grpSpPr>
          <p:sp>
            <p:nvSpPr>
              <p:cNvPr id="36" name="Freeform 9"/>
              <p:cNvSpPr>
                <a:spLocks/>
              </p:cNvSpPr>
              <p:nvPr/>
            </p:nvSpPr>
            <p:spPr bwMode="auto">
              <a:xfrm>
                <a:off x="-106292404" y="-105152801"/>
                <a:ext cx="2" cy="80"/>
              </a:xfrm>
              <a:custGeom>
                <a:avLst/>
                <a:gdLst>
                  <a:gd name="T0" fmla="+- 0 1683 1683"/>
                  <a:gd name="T1" fmla="*/ 1683 h 80"/>
                  <a:gd name="T2" fmla="+- 0 1763 1683"/>
                  <a:gd name="T3" fmla="*/ 1763 h 80"/>
                </a:gdLst>
                <a:ahLst/>
                <a:cxnLst>
                  <a:cxn ang="0">
                    <a:pos x="0" y="T1"/>
                  </a:cxn>
                  <a:cxn ang="0">
                    <a:pos x="0" y="T3"/>
                  </a:cxn>
                </a:cxnLst>
                <a:rect l="0" t="0" r="r" b="b"/>
                <a:pathLst>
                  <a:path h="80">
                    <a:moveTo>
                      <a:pt x="0" y="0"/>
                    </a:moveTo>
                    <a:lnTo>
                      <a:pt x="0" y="80"/>
                    </a:lnTo>
                  </a:path>
                </a:pathLst>
              </a:custGeom>
              <a:noFill/>
              <a:ln w="457"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34" name="Group 10"/>
            <p:cNvGrpSpPr>
              <a:grpSpLocks/>
            </p:cNvGrpSpPr>
            <p:nvPr/>
          </p:nvGrpSpPr>
          <p:grpSpPr bwMode="auto">
            <a:xfrm>
              <a:off x="7701" y="4386"/>
              <a:ext cx="80" cy="2"/>
              <a:chOff x="-106291299" y="-105151614"/>
              <a:chExt cx="80" cy="2"/>
            </a:xfrm>
          </p:grpSpPr>
          <p:sp>
            <p:nvSpPr>
              <p:cNvPr id="35" name="Freeform 11"/>
              <p:cNvSpPr>
                <a:spLocks/>
              </p:cNvSpPr>
              <p:nvPr/>
            </p:nvSpPr>
            <p:spPr bwMode="auto">
              <a:xfrm>
                <a:off x="-106291299" y="-105151614"/>
                <a:ext cx="80" cy="2"/>
              </a:xfrm>
              <a:custGeom>
                <a:avLst/>
                <a:gdLst>
                  <a:gd name="T0" fmla="+- 0 9155 9155"/>
                  <a:gd name="T1" fmla="*/ T0 w 80"/>
                  <a:gd name="T2" fmla="+- 0 9235 9155"/>
                  <a:gd name="T3" fmla="*/ T2 w 80"/>
                </a:gdLst>
                <a:ahLst/>
                <a:cxnLst>
                  <a:cxn ang="0">
                    <a:pos x="T1" y="0"/>
                  </a:cxn>
                  <a:cxn ang="0">
                    <a:pos x="T3" y="0"/>
                  </a:cxn>
                </a:cxnLst>
                <a:rect l="0" t="0" r="r" b="b"/>
                <a:pathLst>
                  <a:path w="80">
                    <a:moveTo>
                      <a:pt x="0" y="0"/>
                    </a:moveTo>
                    <a:lnTo>
                      <a:pt x="80" y="0"/>
                    </a:lnTo>
                  </a:path>
                </a:pathLst>
              </a:custGeom>
              <a:noFill/>
              <a:ln w="457"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grpSp>
      </p:grpSp>
      <p:sp>
        <p:nvSpPr>
          <p:cNvPr id="27" name="Rectangle 26"/>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8" name="Group 2"/>
          <p:cNvGrpSpPr>
            <a:grpSpLocks/>
          </p:cNvGrpSpPr>
          <p:nvPr/>
        </p:nvGrpSpPr>
        <p:grpSpPr bwMode="auto">
          <a:xfrm>
            <a:off x="7102439" y="1137228"/>
            <a:ext cx="1785937" cy="2411412"/>
            <a:chOff x="6589" y="2087"/>
            <a:chExt cx="3372" cy="4379"/>
          </a:xfrm>
        </p:grpSpPr>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9" y="2087"/>
              <a:ext cx="3372" cy="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9" name="Group 4"/>
            <p:cNvGrpSpPr>
              <a:grpSpLocks/>
            </p:cNvGrpSpPr>
            <p:nvPr/>
          </p:nvGrpSpPr>
          <p:grpSpPr bwMode="auto">
            <a:xfrm>
              <a:off x="8887" y="3201"/>
              <a:ext cx="2" cy="80"/>
              <a:chOff x="-106290113" y="-105152799"/>
              <a:chExt cx="2" cy="80"/>
            </a:xfrm>
          </p:grpSpPr>
          <p:sp>
            <p:nvSpPr>
              <p:cNvPr id="26" name="Freeform 5"/>
              <p:cNvSpPr>
                <a:spLocks/>
              </p:cNvSpPr>
              <p:nvPr/>
            </p:nvSpPr>
            <p:spPr bwMode="auto">
              <a:xfrm>
                <a:off x="-106290113" y="-105152799"/>
                <a:ext cx="2" cy="80"/>
              </a:xfrm>
              <a:custGeom>
                <a:avLst/>
                <a:gdLst>
                  <a:gd name="T0" fmla="+- 0 1685 1685"/>
                  <a:gd name="T1" fmla="*/ 1685 h 80"/>
                  <a:gd name="T2" fmla="+- 0 1765 1685"/>
                  <a:gd name="T3" fmla="*/ 1765 h 80"/>
                </a:gdLst>
                <a:ahLst/>
                <a:cxnLst>
                  <a:cxn ang="0">
                    <a:pos x="0" y="T1"/>
                  </a:cxn>
                  <a:cxn ang="0">
                    <a:pos x="0" y="T3"/>
                  </a:cxn>
                </a:cxnLst>
                <a:rect l="0" t="0" r="r" b="b"/>
                <a:pathLst>
                  <a:path h="80">
                    <a:moveTo>
                      <a:pt x="0" y="0"/>
                    </a:moveTo>
                    <a:lnTo>
                      <a:pt x="0" y="80"/>
                    </a:lnTo>
                  </a:path>
                </a:pathLst>
              </a:custGeom>
              <a:noFill/>
              <a:ln w="457"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20" name="Group 6"/>
            <p:cNvGrpSpPr>
              <a:grpSpLocks/>
            </p:cNvGrpSpPr>
            <p:nvPr/>
          </p:nvGrpSpPr>
          <p:grpSpPr bwMode="auto">
            <a:xfrm>
              <a:off x="7703" y="2095"/>
              <a:ext cx="80" cy="2"/>
              <a:chOff x="-106291297" y="-105153905"/>
              <a:chExt cx="80" cy="2"/>
            </a:xfrm>
          </p:grpSpPr>
          <p:sp>
            <p:nvSpPr>
              <p:cNvPr id="25" name="Freeform 7"/>
              <p:cNvSpPr>
                <a:spLocks/>
              </p:cNvSpPr>
              <p:nvPr/>
            </p:nvSpPr>
            <p:spPr bwMode="auto">
              <a:xfrm>
                <a:off x="-106291297" y="-105153905"/>
                <a:ext cx="80" cy="2"/>
              </a:xfrm>
              <a:custGeom>
                <a:avLst/>
                <a:gdLst>
                  <a:gd name="T0" fmla="+- 0 9157 9157"/>
                  <a:gd name="T1" fmla="*/ T0 w 80"/>
                  <a:gd name="T2" fmla="+- 0 9237 9157"/>
                  <a:gd name="T3" fmla="*/ T2 w 80"/>
                </a:gdLst>
                <a:ahLst/>
                <a:cxnLst>
                  <a:cxn ang="0">
                    <a:pos x="T1" y="0"/>
                  </a:cxn>
                  <a:cxn ang="0">
                    <a:pos x="T3" y="0"/>
                  </a:cxn>
                </a:cxnLst>
                <a:rect l="0" t="0" r="r" b="b"/>
                <a:pathLst>
                  <a:path w="80">
                    <a:moveTo>
                      <a:pt x="0" y="0"/>
                    </a:moveTo>
                    <a:lnTo>
                      <a:pt x="80" y="0"/>
                    </a:lnTo>
                  </a:path>
                </a:pathLst>
              </a:custGeom>
              <a:noFill/>
              <a:ln w="457"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21" name="Group 8"/>
            <p:cNvGrpSpPr>
              <a:grpSpLocks/>
            </p:cNvGrpSpPr>
            <p:nvPr/>
          </p:nvGrpSpPr>
          <p:grpSpPr bwMode="auto">
            <a:xfrm>
              <a:off x="6596" y="3199"/>
              <a:ext cx="2" cy="80"/>
              <a:chOff x="-106292404" y="-105152801"/>
              <a:chExt cx="2" cy="80"/>
            </a:xfrm>
          </p:grpSpPr>
          <p:sp>
            <p:nvSpPr>
              <p:cNvPr id="24" name="Freeform 9"/>
              <p:cNvSpPr>
                <a:spLocks/>
              </p:cNvSpPr>
              <p:nvPr/>
            </p:nvSpPr>
            <p:spPr bwMode="auto">
              <a:xfrm>
                <a:off x="-106292404" y="-105152801"/>
                <a:ext cx="2" cy="80"/>
              </a:xfrm>
              <a:custGeom>
                <a:avLst/>
                <a:gdLst>
                  <a:gd name="T0" fmla="+- 0 1683 1683"/>
                  <a:gd name="T1" fmla="*/ 1683 h 80"/>
                  <a:gd name="T2" fmla="+- 0 1763 1683"/>
                  <a:gd name="T3" fmla="*/ 1763 h 80"/>
                </a:gdLst>
                <a:ahLst/>
                <a:cxnLst>
                  <a:cxn ang="0">
                    <a:pos x="0" y="T1"/>
                  </a:cxn>
                  <a:cxn ang="0">
                    <a:pos x="0" y="T3"/>
                  </a:cxn>
                </a:cxnLst>
                <a:rect l="0" t="0" r="r" b="b"/>
                <a:pathLst>
                  <a:path h="80">
                    <a:moveTo>
                      <a:pt x="0" y="0"/>
                    </a:moveTo>
                    <a:lnTo>
                      <a:pt x="0" y="80"/>
                    </a:lnTo>
                  </a:path>
                </a:pathLst>
              </a:custGeom>
              <a:noFill/>
              <a:ln w="457"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grpSp>
        <p:grpSp>
          <p:nvGrpSpPr>
            <p:cNvPr id="22" name="Group 10"/>
            <p:cNvGrpSpPr>
              <a:grpSpLocks/>
            </p:cNvGrpSpPr>
            <p:nvPr/>
          </p:nvGrpSpPr>
          <p:grpSpPr bwMode="auto">
            <a:xfrm>
              <a:off x="7701" y="4386"/>
              <a:ext cx="80" cy="2"/>
              <a:chOff x="-106291299" y="-105151614"/>
              <a:chExt cx="80" cy="2"/>
            </a:xfrm>
          </p:grpSpPr>
          <p:sp>
            <p:nvSpPr>
              <p:cNvPr id="23" name="Freeform 11"/>
              <p:cNvSpPr>
                <a:spLocks/>
              </p:cNvSpPr>
              <p:nvPr/>
            </p:nvSpPr>
            <p:spPr bwMode="auto">
              <a:xfrm>
                <a:off x="-106291299" y="-105151614"/>
                <a:ext cx="80" cy="2"/>
              </a:xfrm>
              <a:custGeom>
                <a:avLst/>
                <a:gdLst>
                  <a:gd name="T0" fmla="+- 0 9155 9155"/>
                  <a:gd name="T1" fmla="*/ T0 w 80"/>
                  <a:gd name="T2" fmla="+- 0 9235 9155"/>
                  <a:gd name="T3" fmla="*/ T2 w 80"/>
                </a:gdLst>
                <a:ahLst/>
                <a:cxnLst>
                  <a:cxn ang="0">
                    <a:pos x="T1" y="0"/>
                  </a:cxn>
                  <a:cxn ang="0">
                    <a:pos x="T3" y="0"/>
                  </a:cxn>
                </a:cxnLst>
                <a:rect l="0" t="0" r="r" b="b"/>
                <a:pathLst>
                  <a:path w="80">
                    <a:moveTo>
                      <a:pt x="0" y="0"/>
                    </a:moveTo>
                    <a:lnTo>
                      <a:pt x="80" y="0"/>
                    </a:lnTo>
                  </a:path>
                </a:pathLst>
              </a:custGeom>
              <a:noFill/>
              <a:ln w="457"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grpSp>
      </p:grpSp>
      <p:sp>
        <p:nvSpPr>
          <p:cNvPr id="28" name="Subtitle 2"/>
          <p:cNvSpPr txBox="1">
            <a:spLocks/>
          </p:cNvSpPr>
          <p:nvPr/>
        </p:nvSpPr>
        <p:spPr>
          <a:xfrm>
            <a:off x="1174391" y="4038600"/>
            <a:ext cx="6781800" cy="1219200"/>
          </a:xfrm>
          <a:prstGeom prst="rect">
            <a:avLst/>
          </a:prstGeom>
        </p:spPr>
        <p:txBody>
          <a:bodyPr vert="horz" lIns="91440" tIns="45720" rIns="91440" bIns="45720" rtlCol="0">
            <a:noAutofit/>
          </a:bodyPr>
          <a:lstStyle>
            <a:lvl1pPr marL="64008" indent="0" algn="l" defTabSz="914400" rtl="0" eaLnBrk="1" latinLnBrk="0" hangingPunct="1">
              <a:spcBef>
                <a:spcPts val="300"/>
              </a:spcBef>
              <a:buClr>
                <a:schemeClr val="accent3"/>
              </a:buClr>
              <a:buFont typeface="Georgia"/>
              <a:buNone/>
              <a:defRPr kumimoji="0" sz="2400" kern="1200">
                <a:solidFill>
                  <a:schemeClr val="tx2"/>
                </a:solidFill>
                <a:latin typeface="+mn-lt"/>
                <a:ea typeface="+mn-ea"/>
                <a:cs typeface="+mn-cs"/>
              </a:defRPr>
            </a:lvl1pPr>
            <a:lvl2pPr marL="457200" indent="0" algn="ctr" defTabSz="914400"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defTabSz="914400"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defTabSz="914400"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defTabSz="914400"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defTabSz="914400"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defTabSz="914400"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defTabSz="914400"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defTabSz="914400"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algn="ctr"/>
            <a:r>
              <a:rPr lang="es-ES" sz="2800" b="1" dirty="0">
                <a:solidFill>
                  <a:schemeClr val="tx1"/>
                </a:solidFill>
              </a:rPr>
              <a:t>Conozcan a nuestro programa</a:t>
            </a:r>
          </a:p>
        </p:txBody>
      </p:sp>
      <p:sp>
        <p:nvSpPr>
          <p:cNvPr id="5" name="TextBox 4">
            <a:extLst>
              <a:ext uri="{FF2B5EF4-FFF2-40B4-BE49-F238E27FC236}">
                <a16:creationId xmlns:a16="http://schemas.microsoft.com/office/drawing/2014/main" id="{C07ED2DA-1B05-CDEC-311D-8160E09841CD}"/>
              </a:ext>
            </a:extLst>
          </p:cNvPr>
          <p:cNvSpPr txBox="1"/>
          <p:nvPr/>
        </p:nvSpPr>
        <p:spPr>
          <a:xfrm>
            <a:off x="2631194" y="5377679"/>
            <a:ext cx="4576712" cy="369332"/>
          </a:xfrm>
          <a:prstGeom prst="rect">
            <a:avLst/>
          </a:prstGeom>
          <a:noFill/>
        </p:spPr>
        <p:txBody>
          <a:bodyPr wrap="square">
            <a:spAutoFit/>
          </a:bodyPr>
          <a:lstStyle/>
          <a:p>
            <a:pPr algn="ctr"/>
            <a:r>
              <a:rPr lang="en-US" sz="1800" dirty="0"/>
              <a:t>¡BIENVENIDOS!</a:t>
            </a:r>
          </a:p>
        </p:txBody>
      </p:sp>
    </p:spTree>
    <p:extLst>
      <p:ext uri="{BB962C8B-B14F-4D97-AF65-F5344CB8AC3E}">
        <p14:creationId xmlns:p14="http://schemas.microsoft.com/office/powerpoint/2010/main" val="756576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7730-4334-CD4D-9DD6-2F54A908B52D}"/>
              </a:ext>
            </a:extLst>
          </p:cNvPr>
          <p:cNvSpPr>
            <a:spLocks noGrp="1"/>
          </p:cNvSpPr>
          <p:nvPr>
            <p:ph type="title"/>
          </p:nvPr>
        </p:nvSpPr>
        <p:spPr>
          <a:xfrm>
            <a:off x="3244176" y="387387"/>
            <a:ext cx="5651500" cy="1096895"/>
          </a:xfrm>
          <a:ln>
            <a:noFill/>
          </a:ln>
        </p:spPr>
        <p:txBody>
          <a:bodyPr>
            <a:normAutofit fontScale="90000"/>
          </a:bodyPr>
          <a:lstStyle/>
          <a:p>
            <a:r>
              <a:rPr lang="es-ES" dirty="0">
                <a:solidFill>
                  <a:schemeClr val="accent6"/>
                </a:solidFill>
              </a:rPr>
              <a:t>= superar la sensación de estar abrumado por una tarea</a:t>
            </a:r>
            <a:endParaRPr lang="en-US" dirty="0">
              <a:solidFill>
                <a:schemeClr val="accent6"/>
              </a:solidFill>
            </a:endParaRPr>
          </a:p>
        </p:txBody>
      </p:sp>
      <p:sp>
        <p:nvSpPr>
          <p:cNvPr id="3" name="Content Placeholder 2">
            <a:extLst>
              <a:ext uri="{FF2B5EF4-FFF2-40B4-BE49-F238E27FC236}">
                <a16:creationId xmlns:a16="http://schemas.microsoft.com/office/drawing/2014/main" id="{6BBF7873-9DDE-B040-A820-C734C8E64C2C}"/>
              </a:ext>
            </a:extLst>
          </p:cNvPr>
          <p:cNvSpPr>
            <a:spLocks noGrp="1"/>
          </p:cNvSpPr>
          <p:nvPr>
            <p:ph idx="1"/>
          </p:nvPr>
        </p:nvSpPr>
        <p:spPr>
          <a:xfrm>
            <a:off x="280166" y="1552755"/>
            <a:ext cx="3725385" cy="3247845"/>
          </a:xfrm>
        </p:spPr>
        <p:txBody>
          <a:bodyPr>
            <a:normAutofit/>
          </a:bodyPr>
          <a:lstStyle/>
          <a:p>
            <a:pPr marL="0" indent="0">
              <a:buNone/>
            </a:pPr>
            <a:r>
              <a:rPr lang="es-ES" sz="2200" u="sng" dirty="0"/>
              <a:t>señales de dificultad: 
</a:t>
            </a:r>
          </a:p>
          <a:p>
            <a:r>
              <a:rPr lang="es-ES" sz="2200" dirty="0"/>
              <a:t>Tiene problemas para comenzar una tarea, incluso cuando sabe cómo hacerlo.</a:t>
            </a:r>
          </a:p>
          <a:p>
            <a:r>
              <a:rPr lang="es-ES" sz="2200" dirty="0"/>
              <a:t>Parece retrasar el inicio de las tareas a través de una variedad de estrategias.</a:t>
            </a:r>
            <a:endParaRPr lang="en-US" dirty="0"/>
          </a:p>
        </p:txBody>
      </p:sp>
      <p:pic>
        <p:nvPicPr>
          <p:cNvPr id="6" name="Picture 5" descr="A picture containing text&#10;&#10;Description automatically generated">
            <a:extLst>
              <a:ext uri="{FF2B5EF4-FFF2-40B4-BE49-F238E27FC236}">
                <a16:creationId xmlns:a16="http://schemas.microsoft.com/office/drawing/2014/main" id="{5791ADD1-763E-2A45-98CA-A3E81E205291}"/>
              </a:ext>
            </a:extLst>
          </p:cNvPr>
          <p:cNvPicPr>
            <a:picLocks noChangeAspect="1"/>
          </p:cNvPicPr>
          <p:nvPr/>
        </p:nvPicPr>
        <p:blipFill rotWithShape="1">
          <a:blip r:embed="rId2"/>
          <a:srcRect t="12210" r="66495"/>
          <a:stretch/>
        </p:blipFill>
        <p:spPr>
          <a:xfrm>
            <a:off x="1" y="138023"/>
            <a:ext cx="914400" cy="802754"/>
          </a:xfrm>
          <a:prstGeom prst="rect">
            <a:avLst/>
          </a:prstGeom>
        </p:spPr>
      </p:pic>
      <p:grpSp>
        <p:nvGrpSpPr>
          <p:cNvPr id="5" name="Group 4">
            <a:extLst>
              <a:ext uri="{FF2B5EF4-FFF2-40B4-BE49-F238E27FC236}">
                <a16:creationId xmlns:a16="http://schemas.microsoft.com/office/drawing/2014/main" id="{B29A0AE1-2B9D-24E0-02DB-3C5EA63A6BF1}"/>
              </a:ext>
            </a:extLst>
          </p:cNvPr>
          <p:cNvGrpSpPr/>
          <p:nvPr/>
        </p:nvGrpSpPr>
        <p:grpSpPr>
          <a:xfrm>
            <a:off x="6069926" y="2605373"/>
            <a:ext cx="2528437" cy="2590259"/>
            <a:chOff x="6069926" y="2605373"/>
            <a:chExt cx="2528437" cy="2590259"/>
          </a:xfrm>
        </p:grpSpPr>
        <p:sp>
          <p:nvSpPr>
            <p:cNvPr id="4" name="Content Placeholder 2">
              <a:extLst>
                <a:ext uri="{FF2B5EF4-FFF2-40B4-BE49-F238E27FC236}">
                  <a16:creationId xmlns:a16="http://schemas.microsoft.com/office/drawing/2014/main" id="{85F82956-CAD5-834D-A4A3-47A0C8B94260}"/>
                </a:ext>
              </a:extLst>
            </p:cNvPr>
            <p:cNvSpPr txBox="1">
              <a:spLocks/>
            </p:cNvSpPr>
            <p:nvPr/>
          </p:nvSpPr>
          <p:spPr>
            <a:xfrm>
              <a:off x="6069926" y="3035759"/>
              <a:ext cx="2528437" cy="2159873"/>
            </a:xfrm>
            <a:prstGeom prst="rect">
              <a:avLst/>
            </a:prstGeom>
          </p:spPr>
          <p:txBody>
            <a:bodyPr vert="horz" lIns="91440" tIns="45720" rIns="91440" bIns="45720" rtlCol="0">
              <a:normAutofit fontScale="92500" lnSpcReduction="10000"/>
            </a:bodyPr>
            <a:lstStyle>
              <a:lvl1pPr marL="0" indent="0" algn="l" defTabSz="457200" rtl="0" eaLnBrk="1" latinLnBrk="0" hangingPunct="1">
                <a:spcBef>
                  <a:spcPct val="20000"/>
                </a:spcBef>
                <a:buFont typeface="Arial"/>
                <a:buNone/>
                <a:defRPr sz="24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AR" dirty="0"/>
            </a:p>
            <a:p>
              <a:r>
                <a:rPr lang="es-AR" u="sng" dirty="0">
                  <a:solidFill>
                    <a:schemeClr val="tx1"/>
                  </a:solidFill>
                </a:rPr>
                <a:t>Etiquetas que reflejan ser malentendidos:</a:t>
              </a:r>
              <a:r>
                <a:rPr lang="es-AR" u="sng" dirty="0"/>
                <a:t>
</a:t>
              </a:r>
              <a:r>
                <a:rPr lang="es-AR" dirty="0">
                  <a:solidFill>
                    <a:srgbClr val="C00000"/>
                  </a:solidFill>
                </a:rPr>
                <a:t>Procrastinador
Inmotivado</a:t>
              </a:r>
              <a:endParaRPr lang="es-AR" dirty="0">
                <a:solidFill>
                  <a:srgbClr val="C00000"/>
                </a:solidFill>
                <a:latin typeface="Bradley Hand" pitchFamily="2" charset="77"/>
              </a:endParaRPr>
            </a:p>
          </p:txBody>
        </p:sp>
        <p:pic>
          <p:nvPicPr>
            <p:cNvPr id="7" name="Picture 6" descr="A picture containing text, sign&#10;&#10;Description automatically generated">
              <a:extLst>
                <a:ext uri="{FF2B5EF4-FFF2-40B4-BE49-F238E27FC236}">
                  <a16:creationId xmlns:a16="http://schemas.microsoft.com/office/drawing/2014/main" id="{AAAAD785-587C-051E-F90B-946AAC073FC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60189" y="2605373"/>
              <a:ext cx="829510" cy="829510"/>
            </a:xfrm>
            <a:prstGeom prst="rect">
              <a:avLst/>
            </a:prstGeom>
          </p:spPr>
        </p:pic>
      </p:grpSp>
      <p:sp>
        <p:nvSpPr>
          <p:cNvPr id="8" name="TextBox 7">
            <a:extLst>
              <a:ext uri="{FF2B5EF4-FFF2-40B4-BE49-F238E27FC236}">
                <a16:creationId xmlns:a16="http://schemas.microsoft.com/office/drawing/2014/main" id="{B681C373-6EB1-A3D5-9A0E-1BB6C1ADDD2C}"/>
              </a:ext>
            </a:extLst>
          </p:cNvPr>
          <p:cNvSpPr txBox="1"/>
          <p:nvPr/>
        </p:nvSpPr>
        <p:spPr>
          <a:xfrm>
            <a:off x="2934018" y="6429473"/>
            <a:ext cx="4242810" cy="307777"/>
          </a:xfrm>
          <a:prstGeom prst="rect">
            <a:avLst/>
          </a:prstGeom>
          <a:noFill/>
        </p:spPr>
        <p:txBody>
          <a:bodyPr wrap="square" rtlCol="0">
            <a:spAutoFit/>
          </a:bodyPr>
          <a:lstStyle/>
          <a:p>
            <a:r>
              <a:rPr lang="en-US" sz="1400" dirty="0"/>
              <a:t>From: e-Unstuck and On Target © 2020 3c Institute</a:t>
            </a:r>
          </a:p>
        </p:txBody>
      </p:sp>
      <p:sp>
        <p:nvSpPr>
          <p:cNvPr id="9" name="TextBox 8">
            <a:extLst>
              <a:ext uri="{FF2B5EF4-FFF2-40B4-BE49-F238E27FC236}">
                <a16:creationId xmlns:a16="http://schemas.microsoft.com/office/drawing/2014/main" id="{DABB6D6C-C763-3406-67AD-6EB2D1841FAA}"/>
              </a:ext>
            </a:extLst>
          </p:cNvPr>
          <p:cNvSpPr txBox="1"/>
          <p:nvPr/>
        </p:nvSpPr>
        <p:spPr>
          <a:xfrm>
            <a:off x="863572" y="178332"/>
            <a:ext cx="2438400" cy="523220"/>
          </a:xfrm>
          <a:prstGeom prst="rect">
            <a:avLst/>
          </a:prstGeom>
          <a:noFill/>
        </p:spPr>
        <p:txBody>
          <a:bodyPr wrap="square" rtlCol="0">
            <a:spAutoFit/>
          </a:bodyPr>
          <a:lstStyle/>
          <a:p>
            <a:r>
              <a:rPr lang="es-AR" sz="2800" dirty="0"/>
              <a:t>La iniciación</a:t>
            </a:r>
          </a:p>
        </p:txBody>
      </p:sp>
      <p:pic>
        <p:nvPicPr>
          <p:cNvPr id="10" name="Picture 9">
            <a:extLst>
              <a:ext uri="{FF2B5EF4-FFF2-40B4-BE49-F238E27FC236}">
                <a16:creationId xmlns:a16="http://schemas.microsoft.com/office/drawing/2014/main" id="{F847DB89-BB47-2E9E-A745-AB539BAF15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655" y="76200"/>
            <a:ext cx="812745" cy="82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21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6D37A-3B0E-EB4B-8CC0-FD58D38FDC40}"/>
              </a:ext>
            </a:extLst>
          </p:cNvPr>
          <p:cNvSpPr>
            <a:spLocks noGrp="1"/>
          </p:cNvSpPr>
          <p:nvPr>
            <p:ph type="title"/>
          </p:nvPr>
        </p:nvSpPr>
        <p:spPr>
          <a:xfrm>
            <a:off x="3918042" y="411971"/>
            <a:ext cx="4859308" cy="1096895"/>
          </a:xfrm>
          <a:ln>
            <a:noFill/>
          </a:ln>
        </p:spPr>
        <p:txBody>
          <a:bodyPr>
            <a:noAutofit/>
          </a:bodyPr>
          <a:lstStyle/>
          <a:p>
            <a:r>
              <a:rPr lang="en-US" sz="2800" dirty="0">
                <a:solidFill>
                  <a:schemeClr val="accent6"/>
                </a:solidFill>
              </a:rPr>
              <a:t>= </a:t>
            </a:r>
            <a:r>
              <a:rPr lang="es-ES" sz="2800" dirty="0">
                <a:solidFill>
                  <a:schemeClr val="accent6"/>
                </a:solidFill>
              </a:rPr>
              <a:t>mantener la información en la cabeza mientras se completan tareas de varios pasos</a:t>
            </a:r>
            <a:endParaRPr lang="en-US" sz="2800" dirty="0">
              <a:solidFill>
                <a:schemeClr val="accent6"/>
              </a:solidFill>
            </a:endParaRPr>
          </a:p>
        </p:txBody>
      </p:sp>
      <p:sp>
        <p:nvSpPr>
          <p:cNvPr id="3" name="Content Placeholder 2">
            <a:extLst>
              <a:ext uri="{FF2B5EF4-FFF2-40B4-BE49-F238E27FC236}">
                <a16:creationId xmlns:a16="http://schemas.microsoft.com/office/drawing/2014/main" id="{6EE2C0C8-A3F9-D945-B1F7-6EC888765C05}"/>
              </a:ext>
            </a:extLst>
          </p:cNvPr>
          <p:cNvSpPr>
            <a:spLocks noGrp="1"/>
          </p:cNvSpPr>
          <p:nvPr>
            <p:ph idx="1"/>
          </p:nvPr>
        </p:nvSpPr>
        <p:spPr>
          <a:xfrm>
            <a:off x="551634" y="1569362"/>
            <a:ext cx="3746500" cy="4804442"/>
          </a:xfrm>
        </p:spPr>
        <p:txBody>
          <a:bodyPr>
            <a:normAutofit/>
          </a:bodyPr>
          <a:lstStyle/>
          <a:p>
            <a:pPr marL="0" indent="0">
              <a:buNone/>
            </a:pPr>
            <a:r>
              <a:rPr lang="es-ES" sz="2200" u="sng" dirty="0"/>
              <a:t>señales de dificultad: </a:t>
            </a:r>
          </a:p>
          <a:p>
            <a:r>
              <a:rPr lang="es-ES" sz="2200" dirty="0"/>
              <a:t>Tiene problemas para recordar hacer más de uno o dos pasos en una dirección de varios pasos.
Olvida las instrucciones para hacer la tarea después de la primera pregunta
Pierde la noción de lo que se supone que debe estar haciendo o necesita que repitas lo que has dicho mucho.</a:t>
            </a:r>
            <a:endParaRPr lang="en-US" dirty="0"/>
          </a:p>
        </p:txBody>
      </p:sp>
      <p:pic>
        <p:nvPicPr>
          <p:cNvPr id="8" name="Picture 7" descr="A picture containing text&#10;&#10;Description automatically generated">
            <a:extLst>
              <a:ext uri="{FF2B5EF4-FFF2-40B4-BE49-F238E27FC236}">
                <a16:creationId xmlns:a16="http://schemas.microsoft.com/office/drawing/2014/main" id="{0A017EC7-36A5-A847-8CFF-79C401266022}"/>
              </a:ext>
            </a:extLst>
          </p:cNvPr>
          <p:cNvPicPr>
            <a:picLocks noChangeAspect="1"/>
          </p:cNvPicPr>
          <p:nvPr/>
        </p:nvPicPr>
        <p:blipFill rotWithShape="1">
          <a:blip r:embed="rId2"/>
          <a:srcRect r="76950"/>
          <a:stretch/>
        </p:blipFill>
        <p:spPr>
          <a:xfrm>
            <a:off x="0" y="73785"/>
            <a:ext cx="863572" cy="792699"/>
          </a:xfrm>
          <a:prstGeom prst="rect">
            <a:avLst/>
          </a:prstGeom>
        </p:spPr>
      </p:pic>
      <p:grpSp>
        <p:nvGrpSpPr>
          <p:cNvPr id="5" name="Group 4">
            <a:extLst>
              <a:ext uri="{FF2B5EF4-FFF2-40B4-BE49-F238E27FC236}">
                <a16:creationId xmlns:a16="http://schemas.microsoft.com/office/drawing/2014/main" id="{76DBDAD1-3F2B-7B3C-2CEC-A038CB48462E}"/>
              </a:ext>
            </a:extLst>
          </p:cNvPr>
          <p:cNvGrpSpPr/>
          <p:nvPr/>
        </p:nvGrpSpPr>
        <p:grpSpPr>
          <a:xfrm>
            <a:off x="6144995" y="2502967"/>
            <a:ext cx="2672651" cy="3443699"/>
            <a:chOff x="6144995" y="3014245"/>
            <a:chExt cx="2672651" cy="3443699"/>
          </a:xfrm>
        </p:grpSpPr>
        <p:sp>
          <p:nvSpPr>
            <p:cNvPr id="4" name="Content Placeholder 2">
              <a:extLst>
                <a:ext uri="{FF2B5EF4-FFF2-40B4-BE49-F238E27FC236}">
                  <a16:creationId xmlns:a16="http://schemas.microsoft.com/office/drawing/2014/main" id="{39232379-A85F-5A47-B131-ADED3B97D708}"/>
                </a:ext>
              </a:extLst>
            </p:cNvPr>
            <p:cNvSpPr txBox="1">
              <a:spLocks/>
            </p:cNvSpPr>
            <p:nvPr/>
          </p:nvSpPr>
          <p:spPr>
            <a:xfrm>
              <a:off x="6144995" y="3595218"/>
              <a:ext cx="2672651" cy="2862726"/>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24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r>
                <a:rPr lang="es-AR" u="sng" dirty="0">
                  <a:solidFill>
                    <a:schemeClr val="tx1"/>
                  </a:solidFill>
                </a:rPr>
                <a:t>Etiquetas que reflejan ser malentendidos:</a:t>
              </a:r>
              <a:endParaRPr lang="es-AR" dirty="0">
                <a:solidFill>
                  <a:schemeClr val="tx1"/>
                </a:solidFill>
              </a:endParaRPr>
            </a:p>
            <a:p>
              <a:r>
                <a:rPr lang="es-AR" dirty="0">
                  <a:solidFill>
                    <a:srgbClr val="C00000"/>
                  </a:solidFill>
                  <a:latin typeface="Bradley Hand" pitchFamily="2" charset="77"/>
                </a:rPr>
                <a:t>Distraído
Desatento
Inmotivado</a:t>
              </a:r>
            </a:p>
          </p:txBody>
        </p:sp>
        <p:pic>
          <p:nvPicPr>
            <p:cNvPr id="7" name="Picture 6" descr="A picture containing text, sign&#10;&#10;Description automatically generated">
              <a:extLst>
                <a:ext uri="{FF2B5EF4-FFF2-40B4-BE49-F238E27FC236}">
                  <a16:creationId xmlns:a16="http://schemas.microsoft.com/office/drawing/2014/main" id="{3A06B81E-3292-B33F-06CA-BD7E3EB1ECC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09399" y="3014245"/>
              <a:ext cx="829510" cy="829510"/>
            </a:xfrm>
            <a:prstGeom prst="rect">
              <a:avLst/>
            </a:prstGeom>
          </p:spPr>
        </p:pic>
      </p:grpSp>
      <p:sp>
        <p:nvSpPr>
          <p:cNvPr id="9" name="TextBox 8">
            <a:extLst>
              <a:ext uri="{FF2B5EF4-FFF2-40B4-BE49-F238E27FC236}">
                <a16:creationId xmlns:a16="http://schemas.microsoft.com/office/drawing/2014/main" id="{AE2189D4-6745-7A83-B5FD-1318BB6482A1}"/>
              </a:ext>
            </a:extLst>
          </p:cNvPr>
          <p:cNvSpPr txBox="1"/>
          <p:nvPr/>
        </p:nvSpPr>
        <p:spPr>
          <a:xfrm>
            <a:off x="2526771" y="6494796"/>
            <a:ext cx="4242810" cy="307777"/>
          </a:xfrm>
          <a:prstGeom prst="rect">
            <a:avLst/>
          </a:prstGeom>
          <a:noFill/>
        </p:spPr>
        <p:txBody>
          <a:bodyPr wrap="square" rtlCol="0">
            <a:spAutoFit/>
          </a:bodyPr>
          <a:lstStyle/>
          <a:p>
            <a:r>
              <a:rPr lang="en-US" sz="1400" dirty="0"/>
              <a:t>From: e-Unstuck and On Target © 2020 3c Institute</a:t>
            </a:r>
          </a:p>
        </p:txBody>
      </p:sp>
      <p:sp>
        <p:nvSpPr>
          <p:cNvPr id="6" name="TextBox 5">
            <a:extLst>
              <a:ext uri="{FF2B5EF4-FFF2-40B4-BE49-F238E27FC236}">
                <a16:creationId xmlns:a16="http://schemas.microsoft.com/office/drawing/2014/main" id="{C2311D72-1773-11A6-42CE-C6775575F5B2}"/>
              </a:ext>
            </a:extLst>
          </p:cNvPr>
          <p:cNvSpPr txBox="1"/>
          <p:nvPr/>
        </p:nvSpPr>
        <p:spPr>
          <a:xfrm>
            <a:off x="863572" y="178332"/>
            <a:ext cx="2438400" cy="954107"/>
          </a:xfrm>
          <a:prstGeom prst="rect">
            <a:avLst/>
          </a:prstGeom>
          <a:noFill/>
        </p:spPr>
        <p:txBody>
          <a:bodyPr wrap="square" rtlCol="0">
            <a:spAutoFit/>
          </a:bodyPr>
          <a:lstStyle/>
          <a:p>
            <a:r>
              <a:rPr lang="es-AR" sz="2800" dirty="0"/>
              <a:t>La memoria de trabajo</a:t>
            </a:r>
          </a:p>
        </p:txBody>
      </p:sp>
      <p:pic>
        <p:nvPicPr>
          <p:cNvPr id="11" name="Picture 10">
            <a:extLst>
              <a:ext uri="{FF2B5EF4-FFF2-40B4-BE49-F238E27FC236}">
                <a16:creationId xmlns:a16="http://schemas.microsoft.com/office/drawing/2014/main" id="{CE8E62F2-E834-B597-1519-6D4E733EB7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27" y="104775"/>
            <a:ext cx="812745" cy="82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44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653D2-AD91-4C41-8AA5-FA78D6876D6A}"/>
              </a:ext>
            </a:extLst>
          </p:cNvPr>
          <p:cNvSpPr>
            <a:spLocks noGrp="1"/>
          </p:cNvSpPr>
          <p:nvPr>
            <p:ph type="title"/>
          </p:nvPr>
        </p:nvSpPr>
        <p:spPr>
          <a:xfrm>
            <a:off x="2846527" y="0"/>
            <a:ext cx="5905587" cy="1242203"/>
          </a:xfrm>
          <a:ln>
            <a:noFill/>
          </a:ln>
        </p:spPr>
        <p:txBody>
          <a:bodyPr>
            <a:normAutofit/>
          </a:bodyPr>
          <a:lstStyle/>
          <a:p>
            <a:r>
              <a:rPr lang="es-ES" sz="2800" dirty="0">
                <a:solidFill>
                  <a:schemeClr val="accent6"/>
                </a:solidFill>
              </a:rPr>
              <a:t>= pensar antes de actuar y mantener el control</a:t>
            </a:r>
            <a:endParaRPr lang="en-US" sz="2800" dirty="0">
              <a:solidFill>
                <a:schemeClr val="accent6"/>
              </a:solidFill>
            </a:endParaRPr>
          </a:p>
        </p:txBody>
      </p:sp>
      <p:sp>
        <p:nvSpPr>
          <p:cNvPr id="3" name="Content Placeholder 2">
            <a:extLst>
              <a:ext uri="{FF2B5EF4-FFF2-40B4-BE49-F238E27FC236}">
                <a16:creationId xmlns:a16="http://schemas.microsoft.com/office/drawing/2014/main" id="{D6840A89-3AEA-4743-A843-E2E977C3C66A}"/>
              </a:ext>
            </a:extLst>
          </p:cNvPr>
          <p:cNvSpPr>
            <a:spLocks noGrp="1"/>
          </p:cNvSpPr>
          <p:nvPr>
            <p:ph idx="1"/>
          </p:nvPr>
        </p:nvSpPr>
        <p:spPr>
          <a:xfrm>
            <a:off x="429064" y="1278640"/>
            <a:ext cx="4099464" cy="5582698"/>
          </a:xfrm>
        </p:spPr>
        <p:txBody>
          <a:bodyPr>
            <a:normAutofit fontScale="70000" lnSpcReduction="20000"/>
          </a:bodyPr>
          <a:lstStyle/>
          <a:p>
            <a:pPr marL="0" indent="0">
              <a:buNone/>
            </a:pPr>
            <a:r>
              <a:rPr lang="en-US" u="sng" dirty="0" err="1"/>
              <a:t>señales</a:t>
            </a:r>
            <a:r>
              <a:rPr lang="en-US" u="sng" dirty="0"/>
              <a:t> de </a:t>
            </a:r>
            <a:r>
              <a:rPr lang="en-US" u="sng" dirty="0" err="1"/>
              <a:t>dificultad</a:t>
            </a:r>
            <a:r>
              <a:rPr lang="en-US" u="sng" dirty="0"/>
              <a:t>:</a:t>
            </a:r>
            <a:endParaRPr lang="en-US" dirty="0"/>
          </a:p>
          <a:p>
            <a:r>
              <a:rPr lang="es-ES" dirty="0"/>
              <a:t>Tiene dificultad con el autocontrol cuando quiere algo.
Se apresura a realizar las tareas sin detenerse a pensar en cómo lo están haciendo.
Cuando quieren algo, lo quieren inmediatamente; No pueden diferir la gratificación
Te llama en clase o te interrumpe en casa
Tiene poco control de los impulsos
A menudo hace algo sin pensar y luego se arrepiente</a:t>
            </a:r>
            <a:endParaRPr lang="en-US" dirty="0"/>
          </a:p>
        </p:txBody>
      </p:sp>
      <p:pic>
        <p:nvPicPr>
          <p:cNvPr id="8" name="Picture 7" descr="A picture containing text&#10;&#10;Description automatically generated">
            <a:extLst>
              <a:ext uri="{FF2B5EF4-FFF2-40B4-BE49-F238E27FC236}">
                <a16:creationId xmlns:a16="http://schemas.microsoft.com/office/drawing/2014/main" id="{A7C697D4-9A65-A943-9F21-1C78B66305C7}"/>
              </a:ext>
            </a:extLst>
          </p:cNvPr>
          <p:cNvPicPr>
            <a:picLocks noChangeAspect="1"/>
          </p:cNvPicPr>
          <p:nvPr/>
        </p:nvPicPr>
        <p:blipFill rotWithShape="1">
          <a:blip r:embed="rId2"/>
          <a:srcRect r="67287"/>
          <a:stretch/>
        </p:blipFill>
        <p:spPr>
          <a:xfrm>
            <a:off x="0" y="0"/>
            <a:ext cx="863572" cy="842513"/>
          </a:xfrm>
          <a:prstGeom prst="rect">
            <a:avLst/>
          </a:prstGeom>
        </p:spPr>
      </p:pic>
      <p:grpSp>
        <p:nvGrpSpPr>
          <p:cNvPr id="5" name="Group 4">
            <a:extLst>
              <a:ext uri="{FF2B5EF4-FFF2-40B4-BE49-F238E27FC236}">
                <a16:creationId xmlns:a16="http://schemas.microsoft.com/office/drawing/2014/main" id="{F16F3B9C-C0D4-36A6-16FC-1D268AB82115}"/>
              </a:ext>
            </a:extLst>
          </p:cNvPr>
          <p:cNvGrpSpPr/>
          <p:nvPr/>
        </p:nvGrpSpPr>
        <p:grpSpPr>
          <a:xfrm>
            <a:off x="5534495" y="1776414"/>
            <a:ext cx="2478795" cy="4180786"/>
            <a:chOff x="5534495" y="1776414"/>
            <a:chExt cx="2478795" cy="4180786"/>
          </a:xfrm>
        </p:grpSpPr>
        <p:sp>
          <p:nvSpPr>
            <p:cNvPr id="4" name="Content Placeholder 2">
              <a:extLst>
                <a:ext uri="{FF2B5EF4-FFF2-40B4-BE49-F238E27FC236}">
                  <a16:creationId xmlns:a16="http://schemas.microsoft.com/office/drawing/2014/main" id="{417AB81C-561E-3C45-AE20-8E84DE88BC24}"/>
                </a:ext>
              </a:extLst>
            </p:cNvPr>
            <p:cNvSpPr txBox="1">
              <a:spLocks/>
            </p:cNvSpPr>
            <p:nvPr/>
          </p:nvSpPr>
          <p:spPr>
            <a:xfrm>
              <a:off x="5534495" y="2667000"/>
              <a:ext cx="2478795" cy="3290200"/>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24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AR" u="sng" dirty="0">
                  <a:solidFill>
                    <a:schemeClr val="tx1"/>
                  </a:solidFill>
                </a:rPr>
                <a:t>Etiquetas que reflejan ser  malentendidos</a:t>
              </a:r>
              <a:r>
                <a:rPr lang="es-AR" u="sng" dirty="0"/>
                <a:t>:</a:t>
              </a:r>
              <a:endParaRPr lang="es-AR" dirty="0"/>
            </a:p>
            <a:p>
              <a:r>
                <a:rPr lang="es-AR" dirty="0">
                  <a:solidFill>
                    <a:srgbClr val="C00000"/>
                  </a:solidFill>
                  <a:latin typeface="Bradley Hand" pitchFamily="2" charset="77"/>
                </a:rPr>
                <a:t>Volátil
Agresivo
Malo
Exigente
Mimado</a:t>
              </a:r>
            </a:p>
          </p:txBody>
        </p:sp>
        <p:pic>
          <p:nvPicPr>
            <p:cNvPr id="7" name="Picture 6" descr="A picture containing text, sign&#10;&#10;Description automatically generated">
              <a:extLst>
                <a:ext uri="{FF2B5EF4-FFF2-40B4-BE49-F238E27FC236}">
                  <a16:creationId xmlns:a16="http://schemas.microsoft.com/office/drawing/2014/main" id="{9365E8A6-87AE-5E7F-2E7B-EF6A6D05624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20064" y="1776414"/>
              <a:ext cx="829510" cy="829510"/>
            </a:xfrm>
            <a:prstGeom prst="rect">
              <a:avLst/>
            </a:prstGeom>
          </p:spPr>
        </p:pic>
      </p:grpSp>
      <p:sp>
        <p:nvSpPr>
          <p:cNvPr id="9" name="TextBox 8">
            <a:extLst>
              <a:ext uri="{FF2B5EF4-FFF2-40B4-BE49-F238E27FC236}">
                <a16:creationId xmlns:a16="http://schemas.microsoft.com/office/drawing/2014/main" id="{7EDC0976-6C3E-2B43-9265-6529EE33EC28}"/>
              </a:ext>
            </a:extLst>
          </p:cNvPr>
          <p:cNvSpPr txBox="1"/>
          <p:nvPr/>
        </p:nvSpPr>
        <p:spPr>
          <a:xfrm>
            <a:off x="5210978" y="6505609"/>
            <a:ext cx="4242810" cy="307777"/>
          </a:xfrm>
          <a:prstGeom prst="rect">
            <a:avLst/>
          </a:prstGeom>
          <a:noFill/>
        </p:spPr>
        <p:txBody>
          <a:bodyPr wrap="square" rtlCol="0">
            <a:spAutoFit/>
          </a:bodyPr>
          <a:lstStyle/>
          <a:p>
            <a:r>
              <a:rPr lang="en-US" sz="1400" dirty="0"/>
              <a:t>From: e-Unstuck and On Target © 2020 3c Institute</a:t>
            </a:r>
          </a:p>
        </p:txBody>
      </p:sp>
      <p:sp>
        <p:nvSpPr>
          <p:cNvPr id="6" name="TextBox 5">
            <a:extLst>
              <a:ext uri="{FF2B5EF4-FFF2-40B4-BE49-F238E27FC236}">
                <a16:creationId xmlns:a16="http://schemas.microsoft.com/office/drawing/2014/main" id="{3025D4CB-3BDB-FCBC-1D24-631ACBFE9190}"/>
              </a:ext>
            </a:extLst>
          </p:cNvPr>
          <p:cNvSpPr txBox="1"/>
          <p:nvPr/>
        </p:nvSpPr>
        <p:spPr>
          <a:xfrm>
            <a:off x="863572" y="178332"/>
            <a:ext cx="2438400" cy="523220"/>
          </a:xfrm>
          <a:prstGeom prst="rect">
            <a:avLst/>
          </a:prstGeom>
          <a:noFill/>
        </p:spPr>
        <p:txBody>
          <a:bodyPr wrap="square" rtlCol="0">
            <a:spAutoFit/>
          </a:bodyPr>
          <a:lstStyle/>
          <a:p>
            <a:r>
              <a:rPr lang="es-AR" sz="2800" dirty="0"/>
              <a:t>La inhibición</a:t>
            </a:r>
          </a:p>
        </p:txBody>
      </p:sp>
      <p:pic>
        <p:nvPicPr>
          <p:cNvPr id="10" name="Picture 9">
            <a:extLst>
              <a:ext uri="{FF2B5EF4-FFF2-40B4-BE49-F238E27FC236}">
                <a16:creationId xmlns:a16="http://schemas.microsoft.com/office/drawing/2014/main" id="{B2B67898-4813-481A-1A80-39189F4901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27" y="0"/>
            <a:ext cx="812745" cy="82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7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F129F-800A-2D4F-A926-DBB23CDC669D}"/>
              </a:ext>
            </a:extLst>
          </p:cNvPr>
          <p:cNvSpPr>
            <a:spLocks noGrp="1"/>
          </p:cNvSpPr>
          <p:nvPr>
            <p:ph type="title"/>
          </p:nvPr>
        </p:nvSpPr>
        <p:spPr>
          <a:xfrm>
            <a:off x="3632229" y="300835"/>
            <a:ext cx="5088519" cy="1096895"/>
          </a:xfrm>
          <a:ln>
            <a:noFill/>
          </a:ln>
        </p:spPr>
        <p:txBody>
          <a:bodyPr>
            <a:normAutofit/>
          </a:bodyPr>
          <a:lstStyle/>
          <a:p>
            <a:r>
              <a:rPr lang="es-ES" sz="2800" dirty="0">
                <a:solidFill>
                  <a:schemeClr val="accent6"/>
                </a:solidFill>
              </a:rPr>
              <a:t>= seguimiento de su propio rendimiento</a:t>
            </a:r>
            <a:endParaRPr lang="en-US" sz="2800" dirty="0">
              <a:solidFill>
                <a:schemeClr val="accent6"/>
              </a:solidFill>
            </a:endParaRPr>
          </a:p>
        </p:txBody>
      </p:sp>
      <p:sp>
        <p:nvSpPr>
          <p:cNvPr id="3" name="Content Placeholder 2">
            <a:extLst>
              <a:ext uri="{FF2B5EF4-FFF2-40B4-BE49-F238E27FC236}">
                <a16:creationId xmlns:a16="http://schemas.microsoft.com/office/drawing/2014/main" id="{8D2E3184-F672-C449-BE12-000C4A0EFD1C}"/>
              </a:ext>
            </a:extLst>
          </p:cNvPr>
          <p:cNvSpPr>
            <a:spLocks noGrp="1"/>
          </p:cNvSpPr>
          <p:nvPr>
            <p:ph idx="1"/>
          </p:nvPr>
        </p:nvSpPr>
        <p:spPr>
          <a:xfrm>
            <a:off x="592718" y="1358705"/>
            <a:ext cx="4242810" cy="5146904"/>
          </a:xfrm>
        </p:spPr>
        <p:txBody>
          <a:bodyPr>
            <a:normAutofit/>
          </a:bodyPr>
          <a:lstStyle/>
          <a:p>
            <a:pPr marL="0" indent="0">
              <a:buNone/>
            </a:pPr>
            <a:r>
              <a:rPr lang="es-ES" sz="2000" u="sng" dirty="0"/>
              <a:t>señales de dificultad: </a:t>
            </a:r>
          </a:p>
          <a:p>
            <a:r>
              <a:rPr lang="es-ES" sz="2000" dirty="0"/>
              <a:t>Comete el mismo error una y otra vez
Odia que le digan que revise o muestre su trabajo.
A menudo parece confundido por la pregunta: "¿Por qué hiciste eso?"
Pasa por alto las señales de que está molestando a los demás.
No aprende de sus errores.</a:t>
            </a:r>
            <a:endParaRPr lang="en-US" dirty="0"/>
          </a:p>
        </p:txBody>
      </p:sp>
      <p:pic>
        <p:nvPicPr>
          <p:cNvPr id="6" name="Picture 5" descr="A picture containing text&#10;&#10;Description automatically generated">
            <a:extLst>
              <a:ext uri="{FF2B5EF4-FFF2-40B4-BE49-F238E27FC236}">
                <a16:creationId xmlns:a16="http://schemas.microsoft.com/office/drawing/2014/main" id="{31D664E7-E3B2-F54B-B09C-3E7E33EBB59B}"/>
              </a:ext>
            </a:extLst>
          </p:cNvPr>
          <p:cNvPicPr>
            <a:picLocks noChangeAspect="1"/>
          </p:cNvPicPr>
          <p:nvPr/>
        </p:nvPicPr>
        <p:blipFill rotWithShape="1">
          <a:blip r:embed="rId2"/>
          <a:srcRect r="77453"/>
          <a:stretch/>
        </p:blipFill>
        <p:spPr>
          <a:xfrm>
            <a:off x="1" y="269218"/>
            <a:ext cx="914400" cy="934774"/>
          </a:xfrm>
          <a:prstGeom prst="rect">
            <a:avLst/>
          </a:prstGeom>
        </p:spPr>
      </p:pic>
      <p:grpSp>
        <p:nvGrpSpPr>
          <p:cNvPr id="5" name="Group 4">
            <a:extLst>
              <a:ext uri="{FF2B5EF4-FFF2-40B4-BE49-F238E27FC236}">
                <a16:creationId xmlns:a16="http://schemas.microsoft.com/office/drawing/2014/main" id="{508E9CA2-AD4A-5B48-4406-7AB0E0BD029B}"/>
              </a:ext>
            </a:extLst>
          </p:cNvPr>
          <p:cNvGrpSpPr/>
          <p:nvPr/>
        </p:nvGrpSpPr>
        <p:grpSpPr>
          <a:xfrm>
            <a:off x="6247262" y="1762751"/>
            <a:ext cx="2785984" cy="4451917"/>
            <a:chOff x="6247262" y="1762751"/>
            <a:chExt cx="2785984" cy="4451917"/>
          </a:xfrm>
        </p:grpSpPr>
        <p:sp>
          <p:nvSpPr>
            <p:cNvPr id="4" name="Content Placeholder 2">
              <a:extLst>
                <a:ext uri="{FF2B5EF4-FFF2-40B4-BE49-F238E27FC236}">
                  <a16:creationId xmlns:a16="http://schemas.microsoft.com/office/drawing/2014/main" id="{AB5DDD04-1487-AE44-8C79-45FFABE203F7}"/>
                </a:ext>
              </a:extLst>
            </p:cNvPr>
            <p:cNvSpPr txBox="1">
              <a:spLocks/>
            </p:cNvSpPr>
            <p:nvPr/>
          </p:nvSpPr>
          <p:spPr>
            <a:xfrm>
              <a:off x="6247262" y="2177506"/>
              <a:ext cx="2785984" cy="403716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4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r>
                <a:rPr lang="es-MX" u="sng" dirty="0">
                  <a:solidFill>
                    <a:schemeClr val="tx1"/>
                  </a:solidFill>
                </a:rPr>
                <a:t>Etiquetas que reflejan ser malentendidos:</a:t>
              </a:r>
              <a:endParaRPr lang="es-MX" dirty="0">
                <a:solidFill>
                  <a:schemeClr val="tx1"/>
                </a:solidFill>
              </a:endParaRPr>
            </a:p>
            <a:p>
              <a:r>
                <a:rPr lang="es-MX" dirty="0">
                  <a:solidFill>
                    <a:srgbClr val="C00000"/>
                  </a:solidFill>
                  <a:latin typeface="Bradley Hand" pitchFamily="2" charset="77"/>
                </a:rPr>
                <a:t>Descuidado
Desconsiderado
Perezoso/ flojo</a:t>
              </a:r>
            </a:p>
          </p:txBody>
        </p:sp>
        <p:pic>
          <p:nvPicPr>
            <p:cNvPr id="7" name="Picture 6" descr="A picture containing text, sign&#10;&#10;Description automatically generated">
              <a:extLst>
                <a:ext uri="{FF2B5EF4-FFF2-40B4-BE49-F238E27FC236}">
                  <a16:creationId xmlns:a16="http://schemas.microsoft.com/office/drawing/2014/main" id="{A6094595-5ABC-5B4A-04AA-9C62472729A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24154" y="1762751"/>
              <a:ext cx="829510" cy="829510"/>
            </a:xfrm>
            <a:prstGeom prst="rect">
              <a:avLst/>
            </a:prstGeom>
          </p:spPr>
        </p:pic>
      </p:grpSp>
      <p:sp>
        <p:nvSpPr>
          <p:cNvPr id="9" name="TextBox 8">
            <a:extLst>
              <a:ext uri="{FF2B5EF4-FFF2-40B4-BE49-F238E27FC236}">
                <a16:creationId xmlns:a16="http://schemas.microsoft.com/office/drawing/2014/main" id="{0D2BC5B8-204B-0D7E-87A3-5322A65192F3}"/>
              </a:ext>
            </a:extLst>
          </p:cNvPr>
          <p:cNvSpPr txBox="1"/>
          <p:nvPr/>
        </p:nvSpPr>
        <p:spPr>
          <a:xfrm>
            <a:off x="2781344" y="6475534"/>
            <a:ext cx="4242810" cy="307777"/>
          </a:xfrm>
          <a:prstGeom prst="rect">
            <a:avLst/>
          </a:prstGeom>
          <a:noFill/>
        </p:spPr>
        <p:txBody>
          <a:bodyPr wrap="square" rtlCol="0">
            <a:spAutoFit/>
          </a:bodyPr>
          <a:lstStyle/>
          <a:p>
            <a:r>
              <a:rPr lang="en-US" sz="1400" dirty="0"/>
              <a:t>From: e-Unstuck and On Target © 2020 3c Institute</a:t>
            </a:r>
          </a:p>
        </p:txBody>
      </p:sp>
      <p:sp>
        <p:nvSpPr>
          <p:cNvPr id="8" name="TextBox 7">
            <a:extLst>
              <a:ext uri="{FF2B5EF4-FFF2-40B4-BE49-F238E27FC236}">
                <a16:creationId xmlns:a16="http://schemas.microsoft.com/office/drawing/2014/main" id="{6B154966-1FCF-F2CA-D4F5-6AA3214280B7}"/>
              </a:ext>
            </a:extLst>
          </p:cNvPr>
          <p:cNvSpPr txBox="1"/>
          <p:nvPr/>
        </p:nvSpPr>
        <p:spPr>
          <a:xfrm>
            <a:off x="914401" y="359461"/>
            <a:ext cx="2717828" cy="523220"/>
          </a:xfrm>
          <a:prstGeom prst="rect">
            <a:avLst/>
          </a:prstGeom>
          <a:noFill/>
        </p:spPr>
        <p:txBody>
          <a:bodyPr wrap="square" rtlCol="0">
            <a:spAutoFit/>
          </a:bodyPr>
          <a:lstStyle/>
          <a:p>
            <a:r>
              <a:rPr lang="es-AR" sz="2800" dirty="0"/>
              <a:t>Auto-monitorear</a:t>
            </a:r>
          </a:p>
        </p:txBody>
      </p:sp>
      <p:pic>
        <p:nvPicPr>
          <p:cNvPr id="10" name="Picture 9">
            <a:extLst>
              <a:ext uri="{FF2B5EF4-FFF2-40B4-BE49-F238E27FC236}">
                <a16:creationId xmlns:a16="http://schemas.microsoft.com/office/drawing/2014/main" id="{84E7DDCF-D074-3399-EAEC-CBEBDC926A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27" y="245437"/>
            <a:ext cx="812745" cy="82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72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DAF5-6420-4749-B754-611B5C38D754}"/>
              </a:ext>
            </a:extLst>
          </p:cNvPr>
          <p:cNvSpPr>
            <a:spLocks noGrp="1"/>
          </p:cNvSpPr>
          <p:nvPr>
            <p:ph type="title"/>
          </p:nvPr>
        </p:nvSpPr>
        <p:spPr>
          <a:xfrm>
            <a:off x="4188146" y="116149"/>
            <a:ext cx="4850142" cy="1392239"/>
          </a:xfrm>
          <a:ln>
            <a:noFill/>
          </a:ln>
        </p:spPr>
        <p:txBody>
          <a:bodyPr>
            <a:noAutofit/>
          </a:bodyPr>
          <a:lstStyle/>
          <a:p>
            <a:r>
              <a:rPr lang="es-ES" sz="2400" dirty="0">
                <a:solidFill>
                  <a:schemeClr val="accent6"/>
                </a:solidFill>
              </a:rPr>
              <a:t>= identificar las emociones y saber cuándo interfieren con las metas; lidiar con las emociones fuertes</a:t>
            </a:r>
            <a:endParaRPr lang="en-US" sz="2400" dirty="0">
              <a:solidFill>
                <a:schemeClr val="accent6"/>
              </a:solidFill>
            </a:endParaRPr>
          </a:p>
        </p:txBody>
      </p:sp>
      <p:sp>
        <p:nvSpPr>
          <p:cNvPr id="3" name="Content Placeholder 2">
            <a:extLst>
              <a:ext uri="{FF2B5EF4-FFF2-40B4-BE49-F238E27FC236}">
                <a16:creationId xmlns:a16="http://schemas.microsoft.com/office/drawing/2014/main" id="{16DCC351-ADF8-484B-B11F-527A5ADF9E5B}"/>
              </a:ext>
            </a:extLst>
          </p:cNvPr>
          <p:cNvSpPr>
            <a:spLocks noGrp="1"/>
          </p:cNvSpPr>
          <p:nvPr>
            <p:ph idx="1"/>
          </p:nvPr>
        </p:nvSpPr>
        <p:spPr>
          <a:xfrm>
            <a:off x="439270" y="1751340"/>
            <a:ext cx="3557430" cy="4343400"/>
          </a:xfrm>
        </p:spPr>
        <p:txBody>
          <a:bodyPr>
            <a:normAutofit fontScale="70000" lnSpcReduction="20000"/>
          </a:bodyPr>
          <a:lstStyle/>
          <a:p>
            <a:pPr marL="0" indent="0">
              <a:buNone/>
            </a:pPr>
            <a:r>
              <a:rPr lang="en-US" u="sng" dirty="0" err="1"/>
              <a:t>señales</a:t>
            </a:r>
            <a:r>
              <a:rPr lang="en-US" u="sng" dirty="0"/>
              <a:t> de </a:t>
            </a:r>
            <a:r>
              <a:rPr lang="en-US" u="sng" dirty="0" err="1"/>
              <a:t>dificultad</a:t>
            </a:r>
            <a:r>
              <a:rPr lang="en-US" u="sng" dirty="0"/>
              <a:t>:</a:t>
            </a:r>
            <a:endParaRPr lang="en-US" dirty="0"/>
          </a:p>
          <a:p>
            <a:r>
              <a:rPr lang="es-ES" dirty="0"/>
              <a:t>Reacciona de forma exagerada a eventos aparentemente pequeños
Es feliz un minuto y miserable al siguiente con poca causa obvia
Llora o se derrumba de maneras que le recuerdan a un niño menor que la edad real de su hijo
Tarda mucho tiempo en recuperarse de un evento perturbador</a:t>
            </a:r>
            <a:endParaRPr lang="en-US" dirty="0"/>
          </a:p>
        </p:txBody>
      </p:sp>
      <p:pic>
        <p:nvPicPr>
          <p:cNvPr id="9" name="Picture 8" descr="A picture containing text&#10;&#10;Description automatically generated">
            <a:extLst>
              <a:ext uri="{FF2B5EF4-FFF2-40B4-BE49-F238E27FC236}">
                <a16:creationId xmlns:a16="http://schemas.microsoft.com/office/drawing/2014/main" id="{53791DAF-9DFE-E544-83A4-ED06A092CB95}"/>
              </a:ext>
            </a:extLst>
          </p:cNvPr>
          <p:cNvPicPr>
            <a:picLocks noChangeAspect="1"/>
          </p:cNvPicPr>
          <p:nvPr/>
        </p:nvPicPr>
        <p:blipFill rotWithShape="1">
          <a:blip r:embed="rId2"/>
          <a:srcRect r="78974" b="6244"/>
          <a:stretch/>
        </p:blipFill>
        <p:spPr>
          <a:xfrm>
            <a:off x="0" y="15843"/>
            <a:ext cx="878541" cy="902944"/>
          </a:xfrm>
          <a:prstGeom prst="rect">
            <a:avLst/>
          </a:prstGeom>
        </p:spPr>
      </p:pic>
      <p:grpSp>
        <p:nvGrpSpPr>
          <p:cNvPr id="12" name="Group 11">
            <a:extLst>
              <a:ext uri="{FF2B5EF4-FFF2-40B4-BE49-F238E27FC236}">
                <a16:creationId xmlns:a16="http://schemas.microsoft.com/office/drawing/2014/main" id="{623489E7-8FBC-B5BD-06F9-27527B547B50}"/>
              </a:ext>
            </a:extLst>
          </p:cNvPr>
          <p:cNvGrpSpPr/>
          <p:nvPr/>
        </p:nvGrpSpPr>
        <p:grpSpPr>
          <a:xfrm>
            <a:off x="5638800" y="2599490"/>
            <a:ext cx="3136899" cy="3658054"/>
            <a:chOff x="6371770" y="2599490"/>
            <a:chExt cx="2403929" cy="3658054"/>
          </a:xfrm>
        </p:grpSpPr>
        <p:sp>
          <p:nvSpPr>
            <p:cNvPr id="4" name="Content Placeholder 2">
              <a:extLst>
                <a:ext uri="{FF2B5EF4-FFF2-40B4-BE49-F238E27FC236}">
                  <a16:creationId xmlns:a16="http://schemas.microsoft.com/office/drawing/2014/main" id="{6CD7F378-83CE-A64C-AC04-624256C887DD}"/>
                </a:ext>
              </a:extLst>
            </p:cNvPr>
            <p:cNvSpPr txBox="1">
              <a:spLocks/>
            </p:cNvSpPr>
            <p:nvPr/>
          </p:nvSpPr>
          <p:spPr>
            <a:xfrm>
              <a:off x="6371770" y="3429000"/>
              <a:ext cx="2403929" cy="282854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4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AR" u="sng" dirty="0">
                  <a:solidFill>
                    <a:schemeClr val="tx1"/>
                  </a:solidFill>
                </a:rPr>
                <a:t>Etiquetas que reflejan ser  malentendidos:</a:t>
              </a:r>
              <a:endParaRPr lang="es-AR" dirty="0">
                <a:solidFill>
                  <a:schemeClr val="tx1"/>
                </a:solidFill>
                <a:latin typeface="Bradley Hand" pitchFamily="2" charset="77"/>
              </a:endParaRPr>
            </a:p>
            <a:p>
              <a:r>
                <a:rPr lang="es-ES" dirty="0">
                  <a:solidFill>
                    <a:srgbClr val="C00000"/>
                  </a:solidFill>
                  <a:latin typeface="Bradley Hand" pitchFamily="2" charset="77"/>
                </a:rPr>
                <a:t>Inmaduro
Hiperreactivo
Excesivamente sensible
Volátil</a:t>
              </a:r>
            </a:p>
          </p:txBody>
        </p:sp>
        <p:pic>
          <p:nvPicPr>
            <p:cNvPr id="7" name="Picture 6" descr="A picture containing text, sign&#10;&#10;Description automatically generated">
              <a:extLst>
                <a:ext uri="{FF2B5EF4-FFF2-40B4-BE49-F238E27FC236}">
                  <a16:creationId xmlns:a16="http://schemas.microsoft.com/office/drawing/2014/main" id="{6397FB8D-DF00-07A6-D51A-CBE64EB124F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98133" y="2599490"/>
              <a:ext cx="829510" cy="829510"/>
            </a:xfrm>
            <a:prstGeom prst="rect">
              <a:avLst/>
            </a:prstGeom>
          </p:spPr>
        </p:pic>
      </p:grpSp>
      <p:sp>
        <p:nvSpPr>
          <p:cNvPr id="10" name="TextBox 9">
            <a:extLst>
              <a:ext uri="{FF2B5EF4-FFF2-40B4-BE49-F238E27FC236}">
                <a16:creationId xmlns:a16="http://schemas.microsoft.com/office/drawing/2014/main" id="{08573BB3-705D-2DBC-6492-A827038B851D}"/>
              </a:ext>
            </a:extLst>
          </p:cNvPr>
          <p:cNvSpPr txBox="1"/>
          <p:nvPr/>
        </p:nvSpPr>
        <p:spPr>
          <a:xfrm>
            <a:off x="5210978" y="6505609"/>
            <a:ext cx="4242810" cy="307777"/>
          </a:xfrm>
          <a:prstGeom prst="rect">
            <a:avLst/>
          </a:prstGeom>
          <a:noFill/>
        </p:spPr>
        <p:txBody>
          <a:bodyPr wrap="square" rtlCol="0">
            <a:spAutoFit/>
          </a:bodyPr>
          <a:lstStyle/>
          <a:p>
            <a:r>
              <a:rPr lang="en-US" sz="1400" dirty="0"/>
              <a:t>From: e-Unstuck and On Target © 2020 3c Institute</a:t>
            </a:r>
          </a:p>
        </p:txBody>
      </p:sp>
      <p:pic>
        <p:nvPicPr>
          <p:cNvPr id="11" name="Picture 10">
            <a:extLst>
              <a:ext uri="{FF2B5EF4-FFF2-40B4-BE49-F238E27FC236}">
                <a16:creationId xmlns:a16="http://schemas.microsoft.com/office/drawing/2014/main" id="{482EA7AB-61A8-80F6-342C-62BFE56BE191}"/>
              </a:ext>
            </a:extLst>
          </p:cNvPr>
          <p:cNvPicPr>
            <a:picLocks noChangeAspect="1"/>
          </p:cNvPicPr>
          <p:nvPr/>
        </p:nvPicPr>
        <p:blipFill rotWithShape="1">
          <a:blip r:embed="rId5"/>
          <a:srcRect r="98663"/>
          <a:stretch/>
        </p:blipFill>
        <p:spPr>
          <a:xfrm>
            <a:off x="847725" y="182596"/>
            <a:ext cx="45719" cy="629673"/>
          </a:xfrm>
          <a:prstGeom prst="rect">
            <a:avLst/>
          </a:prstGeom>
        </p:spPr>
      </p:pic>
      <p:sp>
        <p:nvSpPr>
          <p:cNvPr id="5" name="TextBox 4">
            <a:extLst>
              <a:ext uri="{FF2B5EF4-FFF2-40B4-BE49-F238E27FC236}">
                <a16:creationId xmlns:a16="http://schemas.microsoft.com/office/drawing/2014/main" id="{29988382-0482-EC66-C23E-640151928835}"/>
              </a:ext>
            </a:extLst>
          </p:cNvPr>
          <p:cNvSpPr txBox="1"/>
          <p:nvPr/>
        </p:nvSpPr>
        <p:spPr>
          <a:xfrm>
            <a:off x="863571" y="178332"/>
            <a:ext cx="3308729" cy="523220"/>
          </a:xfrm>
          <a:prstGeom prst="rect">
            <a:avLst/>
          </a:prstGeom>
          <a:noFill/>
        </p:spPr>
        <p:txBody>
          <a:bodyPr wrap="square" rtlCol="0">
            <a:spAutoFit/>
          </a:bodyPr>
          <a:lstStyle/>
          <a:p>
            <a:r>
              <a:rPr lang="es-AR" sz="2800" dirty="0"/>
              <a:t>El control emocional </a:t>
            </a:r>
          </a:p>
        </p:txBody>
      </p:sp>
      <p:pic>
        <p:nvPicPr>
          <p:cNvPr id="6" name="Picture 5">
            <a:extLst>
              <a:ext uri="{FF2B5EF4-FFF2-40B4-BE49-F238E27FC236}">
                <a16:creationId xmlns:a16="http://schemas.microsoft.com/office/drawing/2014/main" id="{5C6A8F33-C4F5-D7C6-629C-0A1435C7FC3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23" y="18870"/>
            <a:ext cx="812745" cy="82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26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AFF6685-828E-EC42-B8B6-4B16A3B98184}"/>
              </a:ext>
            </a:extLst>
          </p:cNvPr>
          <p:cNvSpPr txBox="1">
            <a:spLocks/>
          </p:cNvSpPr>
          <p:nvPr/>
        </p:nvSpPr>
        <p:spPr>
          <a:xfrm>
            <a:off x="1249551" y="275959"/>
            <a:ext cx="7516944" cy="6055521"/>
          </a:xfrm>
          <a:prstGeom prst="rect">
            <a:avLst/>
          </a:prstGeom>
          <a:solidFill>
            <a:schemeClr val="bg1"/>
          </a:solidFill>
        </p:spPr>
        <p:txBody>
          <a:bodyPr vert="horz" lIns="91440" tIns="45720" rIns="91440" bIns="45720" rtlCol="0">
            <a:normAutofit/>
          </a:bodyPr>
          <a:lstStyle>
            <a:lvl1pPr marL="0" indent="0" algn="l" defTabSz="457200" rtl="0" eaLnBrk="1" latinLnBrk="0" hangingPunct="1">
              <a:spcBef>
                <a:spcPct val="20000"/>
              </a:spcBef>
              <a:buFont typeface="Arial"/>
              <a:buNone/>
              <a:defRPr sz="24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pPr algn="ctr"/>
            <a:r>
              <a:rPr lang="en-US" sz="3200" dirty="0" err="1">
                <a:solidFill>
                  <a:schemeClr val="tx1"/>
                </a:solidFill>
              </a:rPr>
              <a:t>Pausa</a:t>
            </a:r>
            <a:r>
              <a:rPr lang="en-US" sz="3200" dirty="0">
                <a:solidFill>
                  <a:schemeClr val="tx1"/>
                </a:solidFill>
              </a:rPr>
              <a:t>: </a:t>
            </a:r>
          </a:p>
          <a:p>
            <a:pPr algn="ctr"/>
            <a:endParaRPr lang="en-US" dirty="0">
              <a:solidFill>
                <a:schemeClr val="tx1"/>
              </a:solidFill>
            </a:endParaRPr>
          </a:p>
          <a:p>
            <a:r>
              <a:rPr lang="es-ES" dirty="0">
                <a:solidFill>
                  <a:schemeClr val="tx1"/>
                </a:solidFill>
              </a:rPr>
              <a:t>Si estas:  
Teniendo un momento de realización o
Sintiéndose culpable por hacer suposiciones de "no quiere" sobre el comportamiento de su hijo 
</a:t>
            </a:r>
          </a:p>
          <a:p>
            <a:pPr algn="ctr"/>
            <a:r>
              <a:rPr lang="es-ES" dirty="0">
                <a:solidFill>
                  <a:schemeClr val="tx1"/>
                </a:solidFill>
              </a:rPr>
              <a:t>Respira hondo y purificador
Date un poco de gracia y sigamos adelante juntos</a:t>
            </a:r>
            <a:endParaRPr lang="en-US" dirty="0"/>
          </a:p>
          <a:p>
            <a:pPr marL="800100" lvl="1" indent="-342900" algn="ctr">
              <a:buFont typeface="Arial" panose="020B0604020202020204" pitchFamily="34" charset="0"/>
              <a:buChar char="•"/>
            </a:pPr>
            <a:endParaRPr lang="en-US" dirty="0"/>
          </a:p>
        </p:txBody>
      </p:sp>
      <p:pic>
        <p:nvPicPr>
          <p:cNvPr id="3" name="Picture 2" descr="A blue button with black lines&#10;&#10;Description automatically generated">
            <a:extLst>
              <a:ext uri="{FF2B5EF4-FFF2-40B4-BE49-F238E27FC236}">
                <a16:creationId xmlns:a16="http://schemas.microsoft.com/office/drawing/2014/main" id="{B282C5DE-8DEB-4EA2-0C56-3209CDCB8D5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766529" y="409074"/>
            <a:ext cx="1278529" cy="1359234"/>
          </a:xfrm>
          <a:prstGeom prst="rect">
            <a:avLst/>
          </a:prstGeom>
        </p:spPr>
      </p:pic>
    </p:spTree>
    <p:extLst>
      <p:ext uri="{BB962C8B-B14F-4D97-AF65-F5344CB8AC3E}">
        <p14:creationId xmlns:p14="http://schemas.microsoft.com/office/powerpoint/2010/main" val="1681215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3638" y="160985"/>
            <a:ext cx="9106905" cy="584775"/>
          </a:xfrm>
          <a:prstGeom prst="rect">
            <a:avLst/>
          </a:prstGeom>
          <a:noFill/>
          <a:ln>
            <a:noFill/>
          </a:ln>
        </p:spPr>
        <p:txBody>
          <a:bodyPr wrap="square" rtlCol="0">
            <a:spAutoFit/>
          </a:bodyPr>
          <a:lstStyle/>
          <a:p>
            <a:pPr algn="ctr"/>
            <a:r>
              <a:rPr lang="es-ES" sz="3200" dirty="0"/>
              <a:t>El funcionamiento ejecutivo </a:t>
            </a:r>
          </a:p>
        </p:txBody>
      </p:sp>
      <p:sp>
        <p:nvSpPr>
          <p:cNvPr id="8" name="TextBox 7"/>
          <p:cNvSpPr txBox="1"/>
          <p:nvPr/>
        </p:nvSpPr>
        <p:spPr>
          <a:xfrm>
            <a:off x="463638" y="1859340"/>
            <a:ext cx="8610600" cy="2062103"/>
          </a:xfrm>
          <a:prstGeom prst="rect">
            <a:avLst/>
          </a:prstGeom>
          <a:noFill/>
        </p:spPr>
        <p:txBody>
          <a:bodyPr wrap="square" rtlCol="0">
            <a:spAutoFit/>
          </a:bodyPr>
          <a:lstStyle/>
          <a:p>
            <a:pPr algn="ctr"/>
            <a:r>
              <a:rPr lang="es-ES" sz="3200" dirty="0"/>
              <a:t>¿Qué piensan sobre estos desafíos o las etiquetas que los acompañan?</a:t>
            </a:r>
          </a:p>
          <a:p>
            <a:endParaRPr lang="es-ES" sz="3200" dirty="0"/>
          </a:p>
          <a:p>
            <a:pPr algn="ctr"/>
            <a:r>
              <a:rPr lang="es-ES" sz="3200" dirty="0"/>
              <a:t>¿Preguntas?</a:t>
            </a:r>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541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4">
            <a:extLst>
              <a:ext uri="{FF2B5EF4-FFF2-40B4-BE49-F238E27FC236}">
                <a16:creationId xmlns:a16="http://schemas.microsoft.com/office/drawing/2014/main" id="{95544DC6-279C-B89F-6ADC-6B5420F5E9D9}"/>
              </a:ext>
            </a:extLst>
          </p:cNvPr>
          <p:cNvSpPr>
            <a:spLocks/>
          </p:cNvSpPr>
          <p:nvPr/>
        </p:nvSpPr>
        <p:spPr bwMode="auto">
          <a:xfrm>
            <a:off x="0" y="111369"/>
            <a:ext cx="9144000" cy="1162803"/>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 name="Title 1">
            <a:extLst>
              <a:ext uri="{FF2B5EF4-FFF2-40B4-BE49-F238E27FC236}">
                <a16:creationId xmlns:a16="http://schemas.microsoft.com/office/drawing/2014/main" id="{5890A026-D654-8C45-8855-F154FDED8D0E}"/>
              </a:ext>
            </a:extLst>
          </p:cNvPr>
          <p:cNvSpPr>
            <a:spLocks noGrp="1"/>
          </p:cNvSpPr>
          <p:nvPr>
            <p:ph type="title"/>
          </p:nvPr>
        </p:nvSpPr>
        <p:spPr>
          <a:xfrm>
            <a:off x="1067410" y="396927"/>
            <a:ext cx="7009180" cy="720673"/>
          </a:xfrm>
        </p:spPr>
        <p:txBody>
          <a:bodyPr>
            <a:normAutofit fontScale="90000"/>
          </a:bodyPr>
          <a:lstStyle/>
          <a:p>
            <a:r>
              <a:rPr lang="en-US" dirty="0" err="1"/>
              <a:t>Reconociendo</a:t>
            </a:r>
            <a:r>
              <a:rPr lang="en-US" dirty="0"/>
              <a:t> la "DISCAPACIDAD INVISIBLE"</a:t>
            </a:r>
          </a:p>
        </p:txBody>
      </p:sp>
      <p:pic>
        <p:nvPicPr>
          <p:cNvPr id="5" name="Content Placeholder 4" descr="A picture containing shape, circle&#10;&#10;Description automatically generated">
            <a:extLst>
              <a:ext uri="{FF2B5EF4-FFF2-40B4-BE49-F238E27FC236}">
                <a16:creationId xmlns:a16="http://schemas.microsoft.com/office/drawing/2014/main" id="{8677FA3D-3367-6F4A-8BCF-FD41E3D1EE6B}"/>
              </a:ext>
            </a:extLst>
          </p:cNvPr>
          <p:cNvPicPr>
            <a:picLocks noGrp="1" noChangeAspect="1"/>
          </p:cNvPicPr>
          <p:nvPr>
            <p:ph idx="1"/>
          </p:nvPr>
        </p:nvPicPr>
        <p:blipFill>
          <a:blip r:embed="rId2"/>
          <a:stretch>
            <a:fillRect/>
          </a:stretch>
        </p:blipFill>
        <p:spPr>
          <a:xfrm>
            <a:off x="2682375" y="1401295"/>
            <a:ext cx="4233044" cy="3101975"/>
          </a:xfrm>
        </p:spPr>
      </p:pic>
      <p:sp>
        <p:nvSpPr>
          <p:cNvPr id="4" name="Content Placeholder 2">
            <a:extLst>
              <a:ext uri="{FF2B5EF4-FFF2-40B4-BE49-F238E27FC236}">
                <a16:creationId xmlns:a16="http://schemas.microsoft.com/office/drawing/2014/main" id="{DFF18173-60C9-9B5D-16EC-6A532770F269}"/>
              </a:ext>
            </a:extLst>
          </p:cNvPr>
          <p:cNvSpPr txBox="1">
            <a:spLocks/>
          </p:cNvSpPr>
          <p:nvPr/>
        </p:nvSpPr>
        <p:spPr>
          <a:xfrm>
            <a:off x="753036" y="5094740"/>
            <a:ext cx="8022664" cy="1162803"/>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24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dirty="0">
                <a:solidFill>
                  <a:schemeClr val="tx1"/>
                </a:solidFill>
                <a:latin typeface="Bradley Hand" pitchFamily="2" charset="77"/>
              </a:rPr>
              <a:t>¿Cuáles son algunas señales de que su hijo puede estar sobrecargado por el desajuste entre sus habilidades de EF y las demandas de la situación?</a:t>
            </a:r>
            <a:endParaRPr lang="en-US" dirty="0">
              <a:solidFill>
                <a:schemeClr val="tx1"/>
              </a:solidFill>
              <a:latin typeface="Bradley Hand" pitchFamily="2" charset="77"/>
            </a:endParaRPr>
          </a:p>
        </p:txBody>
      </p:sp>
      <p:pic>
        <p:nvPicPr>
          <p:cNvPr id="6" name="Picture 5">
            <a:extLst>
              <a:ext uri="{FF2B5EF4-FFF2-40B4-BE49-F238E27FC236}">
                <a16:creationId xmlns:a16="http://schemas.microsoft.com/office/drawing/2014/main" id="{83F6C3D0-C9D6-15C8-C1AD-4A85CBE52F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27" y="104775"/>
            <a:ext cx="812745" cy="82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816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4">
            <a:extLst>
              <a:ext uri="{FF2B5EF4-FFF2-40B4-BE49-F238E27FC236}">
                <a16:creationId xmlns:a16="http://schemas.microsoft.com/office/drawing/2014/main" id="{F915A8B0-54DD-28F9-B1F5-E170DC0F0131}"/>
              </a:ext>
            </a:extLst>
          </p:cNvPr>
          <p:cNvSpPr>
            <a:spLocks/>
          </p:cNvSpPr>
          <p:nvPr/>
        </p:nvSpPr>
        <p:spPr bwMode="auto">
          <a:xfrm>
            <a:off x="0" y="111369"/>
            <a:ext cx="9144000" cy="126023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 name="Title 1">
            <a:extLst>
              <a:ext uri="{FF2B5EF4-FFF2-40B4-BE49-F238E27FC236}">
                <a16:creationId xmlns:a16="http://schemas.microsoft.com/office/drawing/2014/main" id="{B69FEACA-D964-3A44-9F60-34450F67C0F6}"/>
              </a:ext>
            </a:extLst>
          </p:cNvPr>
          <p:cNvSpPr>
            <a:spLocks noGrp="1"/>
          </p:cNvSpPr>
          <p:nvPr>
            <p:ph type="title"/>
          </p:nvPr>
        </p:nvSpPr>
        <p:spPr>
          <a:xfrm>
            <a:off x="658585" y="356280"/>
            <a:ext cx="8093529" cy="775096"/>
          </a:xfrm>
        </p:spPr>
        <p:txBody>
          <a:bodyPr>
            <a:normAutofit fontScale="90000"/>
          </a:bodyPr>
          <a:lstStyle/>
          <a:p>
            <a:r>
              <a:rPr lang="es-ES" dirty="0"/>
              <a:t>Algunas 	señales comunes de sobrecarga incluyen:</a:t>
            </a:r>
            <a:endParaRPr lang="en-US" dirty="0"/>
          </a:p>
        </p:txBody>
      </p:sp>
      <p:sp>
        <p:nvSpPr>
          <p:cNvPr id="3" name="Content Placeholder 2">
            <a:extLst>
              <a:ext uri="{FF2B5EF4-FFF2-40B4-BE49-F238E27FC236}">
                <a16:creationId xmlns:a16="http://schemas.microsoft.com/office/drawing/2014/main" id="{433CDCE0-57D9-B24E-B75F-7D3D31C2A950}"/>
              </a:ext>
            </a:extLst>
          </p:cNvPr>
          <p:cNvSpPr>
            <a:spLocks noGrp="1"/>
          </p:cNvSpPr>
          <p:nvPr>
            <p:ph idx="1"/>
          </p:nvPr>
        </p:nvSpPr>
        <p:spPr>
          <a:xfrm>
            <a:off x="1286359" y="1270861"/>
            <a:ext cx="7346197" cy="5362414"/>
          </a:xfrm>
        </p:spPr>
        <p:txBody>
          <a:bodyPr>
            <a:noAutofit/>
          </a:bodyPr>
          <a:lstStyle/>
          <a:p>
            <a:pPr marL="0" indent="0">
              <a:buNone/>
            </a:pPr>
            <a:endParaRPr lang="en-US" sz="2800" dirty="0"/>
          </a:p>
          <a:p>
            <a:pPr>
              <a:buFontTx/>
              <a:buChar char="-"/>
            </a:pPr>
            <a:r>
              <a:rPr lang="es-ES" sz="2800" dirty="0"/>
              <a:t>Extra irritable / reactivo
Extra perseverante, impulsivo
Cabeza en las manos
Hacerse daño a sí mismo o a otros 
Rechazo/ "Incumplimiento"/ “bloqueo"
Llanto 
Ocultarse</a:t>
            </a:r>
            <a:endParaRPr lang="en-US" sz="2800" dirty="0"/>
          </a:p>
          <a:p>
            <a:pPr marL="342900" indent="-342900">
              <a:buFontTx/>
              <a:buChar char="-"/>
            </a:pPr>
            <a:endParaRPr lang="en-US" sz="2800" dirty="0"/>
          </a:p>
        </p:txBody>
      </p:sp>
      <p:pic>
        <p:nvPicPr>
          <p:cNvPr id="5" name="Picture 4">
            <a:extLst>
              <a:ext uri="{FF2B5EF4-FFF2-40B4-BE49-F238E27FC236}">
                <a16:creationId xmlns:a16="http://schemas.microsoft.com/office/drawing/2014/main" id="{635C1203-B3FE-86F7-FA1F-ECD0CB7249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27" y="245437"/>
            <a:ext cx="812745" cy="82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988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4180B13-3E83-2FF7-96DA-CFE41A863C85}"/>
              </a:ext>
            </a:extLst>
          </p:cNvPr>
          <p:cNvSpPr txBox="1"/>
          <p:nvPr/>
        </p:nvSpPr>
        <p:spPr>
          <a:xfrm>
            <a:off x="1600200" y="4495800"/>
            <a:ext cx="6705600" cy="646331"/>
          </a:xfrm>
          <a:prstGeom prst="rect">
            <a:avLst/>
          </a:prstGeom>
          <a:noFill/>
        </p:spPr>
        <p:txBody>
          <a:bodyPr wrap="square">
            <a:spAutoFit/>
          </a:bodyPr>
          <a:lstStyle/>
          <a:p>
            <a:r>
              <a:rPr lang="en-US" dirty="0">
                <a:hlinkClick r:id="rId2"/>
              </a:rPr>
              <a:t>https://www.youtube.com/watch?v=_Nf32HMH8Ng&amp;list=PLFji-AO8E8L4zTTQejCdxLkhb-DGuCTHr&amp;index=3</a:t>
            </a:r>
            <a:r>
              <a:rPr lang="en-US" dirty="0"/>
              <a:t> </a:t>
            </a:r>
          </a:p>
        </p:txBody>
      </p:sp>
      <p:pic>
        <p:nvPicPr>
          <p:cNvPr id="12" name="Picture 11">
            <a:extLst>
              <a:ext uri="{FF2B5EF4-FFF2-40B4-BE49-F238E27FC236}">
                <a16:creationId xmlns:a16="http://schemas.microsoft.com/office/drawing/2014/main" id="{5168B2AF-A33D-0F8C-6FC5-8CF7F26E69F3}"/>
              </a:ext>
            </a:extLst>
          </p:cNvPr>
          <p:cNvPicPr>
            <a:picLocks noChangeAspect="1"/>
          </p:cNvPicPr>
          <p:nvPr/>
        </p:nvPicPr>
        <p:blipFill>
          <a:blip r:embed="rId3"/>
          <a:stretch>
            <a:fillRect/>
          </a:stretch>
        </p:blipFill>
        <p:spPr>
          <a:xfrm>
            <a:off x="2133600" y="1005976"/>
            <a:ext cx="4467612" cy="3261224"/>
          </a:xfrm>
          <a:prstGeom prst="rect">
            <a:avLst/>
          </a:prstGeom>
        </p:spPr>
      </p:pic>
      <p:sp>
        <p:nvSpPr>
          <p:cNvPr id="13" name="Freeform 14">
            <a:extLst>
              <a:ext uri="{FF2B5EF4-FFF2-40B4-BE49-F238E27FC236}">
                <a16:creationId xmlns:a16="http://schemas.microsoft.com/office/drawing/2014/main" id="{D22B006D-659F-9E7D-526F-B8D8A54A26DE}"/>
              </a:ext>
            </a:extLst>
          </p:cNvPr>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4" name="Picture 13">
            <a:extLst>
              <a:ext uri="{FF2B5EF4-FFF2-40B4-BE49-F238E27FC236}">
                <a16:creationId xmlns:a16="http://schemas.microsoft.com/office/drawing/2014/main" id="{AEE18426-6002-44C4-FBA7-6843F85CDF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27" y="76200"/>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B84DBA4E-EAF1-EC85-77FB-4BF686CECD3B}"/>
              </a:ext>
            </a:extLst>
          </p:cNvPr>
          <p:cNvSpPr>
            <a:spLocks noGrp="1"/>
          </p:cNvSpPr>
          <p:nvPr>
            <p:ph type="title"/>
          </p:nvPr>
        </p:nvSpPr>
        <p:spPr>
          <a:xfrm>
            <a:off x="997177" y="65826"/>
            <a:ext cx="8093529" cy="775096"/>
          </a:xfrm>
        </p:spPr>
        <p:txBody>
          <a:bodyPr>
            <a:normAutofit/>
          </a:bodyPr>
          <a:lstStyle/>
          <a:p>
            <a:r>
              <a:rPr lang="es-ES" sz="4000" dirty="0"/>
              <a:t>Prevenir la sobrecarga</a:t>
            </a:r>
            <a:endParaRPr lang="en-US" sz="4000" dirty="0"/>
          </a:p>
        </p:txBody>
      </p:sp>
    </p:spTree>
    <p:extLst>
      <p:ext uri="{BB962C8B-B14F-4D97-AF65-F5344CB8AC3E}">
        <p14:creationId xmlns:p14="http://schemas.microsoft.com/office/powerpoint/2010/main" val="2522286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4">
            <a:extLst>
              <a:ext uri="{FF2B5EF4-FFF2-40B4-BE49-F238E27FC236}">
                <a16:creationId xmlns:a16="http://schemas.microsoft.com/office/drawing/2014/main" id="{F1B332C4-D21A-194E-F85E-1CF66FA3607C}"/>
              </a:ext>
            </a:extLst>
          </p:cNvPr>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dirty="0">
              <a:ln>
                <a:noFill/>
              </a:ln>
              <a:solidFill>
                <a:sysClr val="windowText" lastClr="000000"/>
              </a:solidFill>
              <a:effectLst/>
              <a:uLnTx/>
              <a:uFillTx/>
            </a:endParaRPr>
          </a:p>
        </p:txBody>
      </p:sp>
      <p:sp>
        <p:nvSpPr>
          <p:cNvPr id="2" name="Title 1">
            <a:extLst>
              <a:ext uri="{FF2B5EF4-FFF2-40B4-BE49-F238E27FC236}">
                <a16:creationId xmlns:a16="http://schemas.microsoft.com/office/drawing/2014/main" id="{4C4BA825-E65E-E07C-79DC-78138026A048}"/>
              </a:ext>
            </a:extLst>
          </p:cNvPr>
          <p:cNvSpPr>
            <a:spLocks noGrp="1"/>
          </p:cNvSpPr>
          <p:nvPr>
            <p:ph type="title"/>
          </p:nvPr>
        </p:nvSpPr>
        <p:spPr>
          <a:xfrm>
            <a:off x="1603122" y="302541"/>
            <a:ext cx="5937755" cy="370122"/>
          </a:xfrm>
        </p:spPr>
        <p:txBody>
          <a:bodyPr>
            <a:normAutofit fontScale="90000"/>
          </a:bodyPr>
          <a:lstStyle/>
          <a:p>
            <a:r>
              <a:rPr lang="es-DO" dirty="0"/>
              <a:t>Presentaciones</a:t>
            </a:r>
          </a:p>
        </p:txBody>
      </p:sp>
      <p:sp>
        <p:nvSpPr>
          <p:cNvPr id="4" name="Content Placeholder 2">
            <a:extLst>
              <a:ext uri="{FF2B5EF4-FFF2-40B4-BE49-F238E27FC236}">
                <a16:creationId xmlns:a16="http://schemas.microsoft.com/office/drawing/2014/main" id="{B875A616-2350-13A6-8871-0BC84C552A96}"/>
              </a:ext>
            </a:extLst>
          </p:cNvPr>
          <p:cNvSpPr txBox="1">
            <a:spLocks/>
          </p:cNvSpPr>
          <p:nvPr/>
        </p:nvSpPr>
        <p:spPr>
          <a:xfrm>
            <a:off x="4976648" y="898639"/>
            <a:ext cx="3951890" cy="478358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b="1" dirty="0"/>
              <a:t>Jonathan Safer , PhD:</a:t>
            </a:r>
          </a:p>
          <a:p>
            <a:pPr marL="0" marR="0" lvl="0" indent="0">
              <a:spcBef>
                <a:spcPts val="0"/>
              </a:spcBef>
              <a:spcAft>
                <a:spcPts val="1000"/>
              </a:spcAft>
              <a:buNone/>
            </a:pPr>
            <a:endParaRPr lang="es-ES" sz="1900" dirty="0">
              <a:latin typeface="Calibri" panose="020F0502020204030204" pitchFamily="34" charset="0"/>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s-ES" sz="1900" dirty="0">
                <a:latin typeface="Calibri" panose="020F0502020204030204" pitchFamily="34" charset="0"/>
                <a:ea typeface="Times New Roman" panose="02020603050405020304" pitchFamily="18" charset="0"/>
              </a:rPr>
              <a:t>Doctorado en Psicología Escolar
Pasantía en el Instituto Kennedy Krieger de la Universidad Johns Hopkins
Se desempeñó como coordinador de investigación en un estudio anterior </a:t>
            </a:r>
            <a:r>
              <a:rPr lang="es-ES" sz="1900" i="1" dirty="0" err="1">
                <a:latin typeface="Calibri" panose="020F0502020204030204" pitchFamily="34" charset="0"/>
                <a:ea typeface="Times New Roman" panose="02020603050405020304" pitchFamily="18" charset="0"/>
              </a:rPr>
              <a:t>Unstuck</a:t>
            </a:r>
            <a:r>
              <a:rPr lang="es-ES" sz="1900" dirty="0">
                <a:latin typeface="Calibri" panose="020F0502020204030204" pitchFamily="34" charset="0"/>
                <a:ea typeface="Times New Roman" panose="02020603050405020304" pitchFamily="18" charset="0"/>
              </a:rPr>
              <a:t> de 2014 a 2017
Actualmente haciendo mi postdoctorado en el Departamento de Psiquiatría de la Universidad de Colorado
Trabajando con el editor en la versión en español del manual de </a:t>
            </a:r>
            <a:r>
              <a:rPr lang="es-ES" sz="1900" i="1" dirty="0" err="1">
                <a:latin typeface="Calibri" panose="020F0502020204030204" pitchFamily="34" charset="0"/>
                <a:ea typeface="Times New Roman" panose="02020603050405020304" pitchFamily="18" charset="0"/>
              </a:rPr>
              <a:t>Unstuck</a:t>
            </a:r>
            <a:r>
              <a:rPr lang="es-ES" sz="1900" dirty="0">
                <a:latin typeface="Calibri" panose="020F0502020204030204" pitchFamily="34" charset="0"/>
                <a:ea typeface="Times New Roman" panose="02020603050405020304" pitchFamily="18" charset="0"/>
              </a:rPr>
              <a:t> y los videos de capacitación para padres</a:t>
            </a:r>
            <a:endParaRPr lang="en-US" dirty="0"/>
          </a:p>
          <a:p>
            <a:endParaRPr lang="en-US" dirty="0"/>
          </a:p>
        </p:txBody>
      </p:sp>
      <p:sp>
        <p:nvSpPr>
          <p:cNvPr id="6" name="Content Placeholder 2">
            <a:extLst>
              <a:ext uri="{FF2B5EF4-FFF2-40B4-BE49-F238E27FC236}">
                <a16:creationId xmlns:a16="http://schemas.microsoft.com/office/drawing/2014/main" id="{C16C032C-7869-E786-2771-B23B07B55026}"/>
              </a:ext>
            </a:extLst>
          </p:cNvPr>
          <p:cNvSpPr txBox="1">
            <a:spLocks/>
          </p:cNvSpPr>
          <p:nvPr/>
        </p:nvSpPr>
        <p:spPr>
          <a:xfrm>
            <a:off x="685800" y="882878"/>
            <a:ext cx="3767958" cy="578068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b="1" dirty="0"/>
              <a:t>Julia Barnes, PhD BCBA:</a:t>
            </a:r>
          </a:p>
          <a:p>
            <a:r>
              <a:rPr lang="es-ES" sz="2100" dirty="0">
                <a:latin typeface="Calibri" panose="020F0502020204030204" pitchFamily="34" charset="0"/>
                <a:cs typeface="Calibri" panose="020F0502020204030204" pitchFamily="34" charset="0"/>
              </a:rPr>
              <a:t>Doctorado en Psicología Clínica
18 años trabajando en una variedad de entornos sirviendo a jóvenes neurodivergentes y sus familias
Intervención temprana en el hogar y en un centro 
Programas de intervención en edad escolar
Programas de hospitalización y hospitalización parcial
Evaluación y tratamiento ambulatorio
Viaje personal como madre de un niño neurodivergente</a:t>
            </a:r>
            <a:endParaRPr lang="en-US" dirty="0"/>
          </a:p>
        </p:txBody>
      </p:sp>
      <p:pic>
        <p:nvPicPr>
          <p:cNvPr id="5" name="Picture 4">
            <a:extLst>
              <a:ext uri="{FF2B5EF4-FFF2-40B4-BE49-F238E27FC236}">
                <a16:creationId xmlns:a16="http://schemas.microsoft.com/office/drawing/2014/main" id="{9943B3C9-0D86-F77F-FBC0-F273B546E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411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4">
            <a:extLst>
              <a:ext uri="{FF2B5EF4-FFF2-40B4-BE49-F238E27FC236}">
                <a16:creationId xmlns:a16="http://schemas.microsoft.com/office/drawing/2014/main" id="{B1487DD5-873C-264D-EB41-2166CAE108B8}"/>
              </a:ext>
            </a:extLst>
          </p:cNvPr>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 name="Title 1">
            <a:extLst>
              <a:ext uri="{FF2B5EF4-FFF2-40B4-BE49-F238E27FC236}">
                <a16:creationId xmlns:a16="http://schemas.microsoft.com/office/drawing/2014/main" id="{497386B1-549C-3747-A482-66D08DE43622}"/>
              </a:ext>
            </a:extLst>
          </p:cNvPr>
          <p:cNvSpPr>
            <a:spLocks noGrp="1"/>
          </p:cNvSpPr>
          <p:nvPr>
            <p:ph type="title"/>
          </p:nvPr>
        </p:nvSpPr>
        <p:spPr>
          <a:xfrm>
            <a:off x="457200" y="22558"/>
            <a:ext cx="8549640" cy="850220"/>
          </a:xfrm>
        </p:spPr>
        <p:txBody>
          <a:bodyPr>
            <a:normAutofit fontScale="90000"/>
          </a:bodyPr>
          <a:lstStyle/>
          <a:p>
            <a:r>
              <a:rPr lang="es-ES" sz="3600" dirty="0"/>
              <a:t>Por dónde empezar: OBSERVAR y COMPRENDER</a:t>
            </a:r>
            <a:endParaRPr lang="en-US" dirty="0"/>
          </a:p>
        </p:txBody>
      </p:sp>
      <p:graphicFrame>
        <p:nvGraphicFramePr>
          <p:cNvPr id="4" name="Table 4">
            <a:extLst>
              <a:ext uri="{FF2B5EF4-FFF2-40B4-BE49-F238E27FC236}">
                <a16:creationId xmlns:a16="http://schemas.microsoft.com/office/drawing/2014/main" id="{2CAF40DD-B1F3-9F42-B794-CE9FCDDBA8B9}"/>
              </a:ext>
            </a:extLst>
          </p:cNvPr>
          <p:cNvGraphicFramePr>
            <a:graphicFrameLocks noGrp="1"/>
          </p:cNvGraphicFramePr>
          <p:nvPr>
            <p:ph idx="1"/>
            <p:extLst>
              <p:ext uri="{D42A27DB-BD31-4B8C-83A1-F6EECF244321}">
                <p14:modId xmlns:p14="http://schemas.microsoft.com/office/powerpoint/2010/main" val="3029106173"/>
              </p:ext>
            </p:extLst>
          </p:nvPr>
        </p:nvGraphicFramePr>
        <p:xfrm>
          <a:off x="762000" y="838200"/>
          <a:ext cx="7446721" cy="3044963"/>
        </p:xfrm>
        <a:graphic>
          <a:graphicData uri="http://schemas.openxmlformats.org/drawingml/2006/table">
            <a:tbl>
              <a:tblPr firstRow="1" bandRow="1">
                <a:tableStyleId>{F5AB1C69-6EDB-4FF4-983F-18BD219EF322}</a:tableStyleId>
              </a:tblPr>
              <a:tblGrid>
                <a:gridCol w="1489344">
                  <a:extLst>
                    <a:ext uri="{9D8B030D-6E8A-4147-A177-3AD203B41FA5}">
                      <a16:colId xmlns:a16="http://schemas.microsoft.com/office/drawing/2014/main" val="1492919367"/>
                    </a:ext>
                  </a:extLst>
                </a:gridCol>
                <a:gridCol w="1489344">
                  <a:extLst>
                    <a:ext uri="{9D8B030D-6E8A-4147-A177-3AD203B41FA5}">
                      <a16:colId xmlns:a16="http://schemas.microsoft.com/office/drawing/2014/main" val="2180612134"/>
                    </a:ext>
                  </a:extLst>
                </a:gridCol>
                <a:gridCol w="1489344">
                  <a:extLst>
                    <a:ext uri="{9D8B030D-6E8A-4147-A177-3AD203B41FA5}">
                      <a16:colId xmlns:a16="http://schemas.microsoft.com/office/drawing/2014/main" val="2372627269"/>
                    </a:ext>
                  </a:extLst>
                </a:gridCol>
                <a:gridCol w="1266761">
                  <a:extLst>
                    <a:ext uri="{9D8B030D-6E8A-4147-A177-3AD203B41FA5}">
                      <a16:colId xmlns:a16="http://schemas.microsoft.com/office/drawing/2014/main" val="4264285327"/>
                    </a:ext>
                  </a:extLst>
                </a:gridCol>
                <a:gridCol w="1711928">
                  <a:extLst>
                    <a:ext uri="{9D8B030D-6E8A-4147-A177-3AD203B41FA5}">
                      <a16:colId xmlns:a16="http://schemas.microsoft.com/office/drawing/2014/main" val="3149411620"/>
                    </a:ext>
                  </a:extLst>
                </a:gridCol>
              </a:tblGrid>
              <a:tr h="1688752">
                <a:tc>
                  <a:txBody>
                    <a:bodyPr/>
                    <a:lstStyle/>
                    <a:p>
                      <a:r>
                        <a:rPr lang="es-ES" sz="1600" dirty="0">
                          <a:solidFill>
                            <a:schemeClr val="tx1"/>
                          </a:solidFill>
                        </a:rPr>
                        <a:t>¿Qué estoy viendo en este momento? 
</a:t>
                      </a:r>
                      <a:endParaRPr lang="en-US" sz="1600" dirty="0">
                        <a:solidFill>
                          <a:schemeClr val="tx1"/>
                        </a:solidFill>
                      </a:endParaRPr>
                    </a:p>
                  </a:txBody>
                  <a:tcP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600" dirty="0">
                          <a:solidFill>
                            <a:schemeClr val="tx1"/>
                          </a:solidFill>
                        </a:rPr>
                        <a:t>¿Qué exigencias o expectativas se le impusieron a mi hijo? 
</a:t>
                      </a:r>
                      <a:endParaRPr lang="en-US" sz="1600" dirty="0">
                        <a:solidFill>
                          <a:schemeClr val="tx1"/>
                        </a:solidFill>
                      </a:endParaRPr>
                    </a:p>
                  </a:txBody>
                  <a:tcP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600" dirty="0">
                          <a:solidFill>
                            <a:schemeClr val="tx1"/>
                          </a:solidFill>
                        </a:rPr>
                        <a:t>¿Qué área(s) de la función ejecutiva está involucrada en esta situación?
</a:t>
                      </a:r>
                      <a:endParaRPr lang="en-US" sz="1600" dirty="0">
                        <a:solidFill>
                          <a:schemeClr val="tx1"/>
                        </a:solidFill>
                      </a:endParaRPr>
                    </a:p>
                  </a:txBody>
                  <a:tcPr>
                    <a:solidFill>
                      <a:srgbClr val="00B050"/>
                    </a:solidFill>
                  </a:tcPr>
                </a:tc>
                <a:tc>
                  <a:txBody>
                    <a:bodyPr/>
                    <a:lstStyle/>
                    <a:p>
                      <a:r>
                        <a:rPr lang="es-ES" sz="1600" dirty="0">
                          <a:solidFill>
                            <a:schemeClr val="tx1"/>
                          </a:solidFill>
                        </a:rPr>
                        <a:t>¿Qué hice para tratar de apoyarle? 
</a:t>
                      </a:r>
                      <a:endParaRPr lang="en-US" sz="1600" dirty="0">
                        <a:solidFill>
                          <a:schemeClr val="tx1"/>
                        </a:solidFill>
                      </a:endParaRPr>
                    </a:p>
                  </a:txBody>
                  <a:tcPr>
                    <a:solidFill>
                      <a:srgbClr val="00B050"/>
                    </a:solidFill>
                  </a:tcPr>
                </a:tc>
                <a:tc>
                  <a:txBody>
                    <a:bodyPr/>
                    <a:lstStyle/>
                    <a:p>
                      <a:r>
                        <a:rPr lang="es-ES" sz="1600" dirty="0">
                          <a:solidFill>
                            <a:schemeClr val="tx1"/>
                          </a:solidFill>
                        </a:rPr>
                        <a:t>¿Ayudaron los soportes? 
¿Qué más podría considerar hacer?</a:t>
                      </a:r>
                      <a:endParaRPr lang="en-US" sz="1600" dirty="0">
                        <a:solidFill>
                          <a:schemeClr val="tx1"/>
                        </a:solidFill>
                      </a:endParaRPr>
                    </a:p>
                  </a:txBody>
                  <a:tcPr>
                    <a:solidFill>
                      <a:srgbClr val="00B050"/>
                    </a:solidFill>
                  </a:tcPr>
                </a:tc>
                <a:extLst>
                  <a:ext uri="{0D108BD9-81ED-4DB2-BD59-A6C34878D82A}">
                    <a16:rowId xmlns:a16="http://schemas.microsoft.com/office/drawing/2014/main" val="782813127"/>
                  </a:ext>
                </a:extLst>
              </a:tr>
              <a:tr h="1356211">
                <a:tc>
                  <a:txBody>
                    <a:bodyPr/>
                    <a:lstStyle/>
                    <a:p>
                      <a:r>
                        <a:rPr lang="en-US" sz="1600" dirty="0" err="1"/>
                        <a:t>Quejando</a:t>
                      </a:r>
                      <a:r>
                        <a:rPr lang="en-US" sz="1600" dirty="0"/>
                        <a:t> </a:t>
                      </a:r>
                    </a:p>
                  </a:txBody>
                  <a:tcPr>
                    <a:solidFill>
                      <a:schemeClr val="accent3">
                        <a:lumMod val="60000"/>
                        <a:lumOff val="40000"/>
                      </a:schemeClr>
                    </a:solidFill>
                  </a:tcPr>
                </a:tc>
                <a:tc>
                  <a:txBody>
                    <a:bodyPr/>
                    <a:lstStyle/>
                    <a:p>
                      <a:r>
                        <a:rPr lang="es-ES" sz="1600" dirty="0"/>
                        <a:t>Se le pidió que "jugara de forma independiente"</a:t>
                      </a:r>
                      <a:endParaRPr lang="en-US" sz="1600" dirty="0"/>
                    </a:p>
                  </a:txBody>
                  <a:tcPr>
                    <a:solidFill>
                      <a:schemeClr val="accent3">
                        <a:lumMod val="60000"/>
                        <a:lumOff val="40000"/>
                      </a:schemeClr>
                    </a:solidFill>
                  </a:tcPr>
                </a:tc>
                <a:tc>
                  <a:txBody>
                    <a:bodyPr/>
                    <a:lstStyle/>
                    <a:p>
                      <a:r>
                        <a:rPr lang="en-US" sz="1600" dirty="0" err="1"/>
                        <a:t>Iniciación</a:t>
                      </a:r>
                      <a:r>
                        <a:rPr lang="en-US" sz="1600" dirty="0"/>
                        <a:t>, </a:t>
                      </a:r>
                      <a:r>
                        <a:rPr lang="en-US" sz="1600" dirty="0" err="1"/>
                        <a:t>planificación</a:t>
                      </a:r>
                      <a:r>
                        <a:rPr lang="en-US" sz="1600" dirty="0"/>
                        <a:t>, </a:t>
                      </a:r>
                      <a:r>
                        <a:rPr lang="en-US" sz="1600" dirty="0" err="1"/>
                        <a:t>organización</a:t>
                      </a:r>
                      <a:r>
                        <a:rPr lang="en-US" sz="1600" dirty="0"/>
                        <a:t>,</a:t>
                      </a:r>
                    </a:p>
                  </a:txBody>
                  <a:tcPr>
                    <a:solidFill>
                      <a:schemeClr val="accent3">
                        <a:lumMod val="60000"/>
                        <a:lumOff val="40000"/>
                      </a:schemeClr>
                    </a:solidFill>
                  </a:tcPr>
                </a:tc>
                <a:tc>
                  <a:txBody>
                    <a:bodyPr/>
                    <a:lstStyle/>
                    <a:p>
                      <a:r>
                        <a:rPr lang="es-ES" sz="1600" dirty="0"/>
                        <a:t>Dio opciones verbales de actividades</a:t>
                      </a:r>
                      <a:endParaRPr lang="en-US" sz="1600" dirty="0"/>
                    </a:p>
                  </a:txBody>
                  <a:tcPr>
                    <a:solidFill>
                      <a:schemeClr val="accent3">
                        <a:lumMod val="60000"/>
                        <a:lumOff val="40000"/>
                      </a:schemeClr>
                    </a:solidFill>
                  </a:tcPr>
                </a:tc>
                <a:tc>
                  <a:txBody>
                    <a:bodyPr/>
                    <a:lstStyle/>
                    <a:p>
                      <a:r>
                        <a:rPr lang="en-US" sz="1600" dirty="0"/>
                        <a:t> -</a:t>
                      </a:r>
                      <a:r>
                        <a:rPr lang="es-ES" sz="1600" dirty="0"/>
                        <a:t>Eventualmente
- Mostrar dónde encontrar materiales, dar un marco de tiempo</a:t>
                      </a:r>
                      <a:endParaRPr lang="en-US" sz="1600" dirty="0"/>
                    </a:p>
                  </a:txBody>
                  <a:tcPr>
                    <a:solidFill>
                      <a:schemeClr val="accent3">
                        <a:lumMod val="60000"/>
                        <a:lumOff val="40000"/>
                      </a:schemeClr>
                    </a:solidFill>
                  </a:tcPr>
                </a:tc>
                <a:extLst>
                  <a:ext uri="{0D108BD9-81ED-4DB2-BD59-A6C34878D82A}">
                    <a16:rowId xmlns:a16="http://schemas.microsoft.com/office/drawing/2014/main" val="331986902"/>
                  </a:ext>
                </a:extLst>
              </a:tr>
            </a:tbl>
          </a:graphicData>
        </a:graphic>
      </p:graphicFrame>
      <p:graphicFrame>
        <p:nvGraphicFramePr>
          <p:cNvPr id="3" name="Table 2">
            <a:extLst>
              <a:ext uri="{FF2B5EF4-FFF2-40B4-BE49-F238E27FC236}">
                <a16:creationId xmlns:a16="http://schemas.microsoft.com/office/drawing/2014/main" id="{13955DF7-7539-AB3F-F30D-36D896405E85}"/>
              </a:ext>
            </a:extLst>
          </p:cNvPr>
          <p:cNvGraphicFramePr>
            <a:graphicFrameLocks noGrp="1"/>
          </p:cNvGraphicFramePr>
          <p:nvPr>
            <p:extLst>
              <p:ext uri="{D42A27DB-BD31-4B8C-83A1-F6EECF244321}">
                <p14:modId xmlns:p14="http://schemas.microsoft.com/office/powerpoint/2010/main" val="3329054589"/>
              </p:ext>
            </p:extLst>
          </p:nvPr>
        </p:nvGraphicFramePr>
        <p:xfrm>
          <a:off x="762000" y="3886200"/>
          <a:ext cx="7446722" cy="1459768"/>
        </p:xfrm>
        <a:graphic>
          <a:graphicData uri="http://schemas.openxmlformats.org/drawingml/2006/table">
            <a:tbl>
              <a:tblPr firstRow="1" bandRow="1">
                <a:tableStyleId>{F5AB1C69-6EDB-4FF4-983F-18BD219EF322}</a:tableStyleId>
              </a:tblPr>
              <a:tblGrid>
                <a:gridCol w="1486570">
                  <a:extLst>
                    <a:ext uri="{9D8B030D-6E8A-4147-A177-3AD203B41FA5}">
                      <a16:colId xmlns:a16="http://schemas.microsoft.com/office/drawing/2014/main" val="179090201"/>
                    </a:ext>
                  </a:extLst>
                </a:gridCol>
                <a:gridCol w="1524000">
                  <a:extLst>
                    <a:ext uri="{9D8B030D-6E8A-4147-A177-3AD203B41FA5}">
                      <a16:colId xmlns:a16="http://schemas.microsoft.com/office/drawing/2014/main" val="1213977494"/>
                    </a:ext>
                  </a:extLst>
                </a:gridCol>
                <a:gridCol w="1447800">
                  <a:extLst>
                    <a:ext uri="{9D8B030D-6E8A-4147-A177-3AD203B41FA5}">
                      <a16:colId xmlns:a16="http://schemas.microsoft.com/office/drawing/2014/main" val="2438252679"/>
                    </a:ext>
                  </a:extLst>
                </a:gridCol>
                <a:gridCol w="1295400">
                  <a:extLst>
                    <a:ext uri="{9D8B030D-6E8A-4147-A177-3AD203B41FA5}">
                      <a16:colId xmlns:a16="http://schemas.microsoft.com/office/drawing/2014/main" val="1409019528"/>
                    </a:ext>
                  </a:extLst>
                </a:gridCol>
                <a:gridCol w="1692952">
                  <a:extLst>
                    <a:ext uri="{9D8B030D-6E8A-4147-A177-3AD203B41FA5}">
                      <a16:colId xmlns:a16="http://schemas.microsoft.com/office/drawing/2014/main" val="1726682882"/>
                    </a:ext>
                  </a:extLst>
                </a:gridCol>
              </a:tblGrid>
              <a:tr h="1459768">
                <a:tc>
                  <a:txBody>
                    <a:bodyPr/>
                    <a:lstStyle/>
                    <a:p>
                      <a:r>
                        <a:rPr lang="en-US" sz="1600" b="0" dirty="0" err="1">
                          <a:solidFill>
                            <a:schemeClr val="tx1"/>
                          </a:solidFill>
                        </a:rPr>
                        <a:t>Gritar</a:t>
                      </a:r>
                      <a:r>
                        <a:rPr lang="en-US" sz="1600" b="0" dirty="0">
                          <a:solidFill>
                            <a:schemeClr val="tx1"/>
                          </a:solidFill>
                        </a:rPr>
                        <a:t> y </a:t>
                      </a:r>
                      <a:r>
                        <a:rPr lang="en-US" sz="1600" b="0" dirty="0" err="1">
                          <a:solidFill>
                            <a:schemeClr val="tx1"/>
                          </a:solidFill>
                        </a:rPr>
                        <a:t>tirar</a:t>
                      </a:r>
                      <a:r>
                        <a:rPr lang="en-US" sz="1600" b="0" dirty="0">
                          <a:solidFill>
                            <a:schemeClr val="tx1"/>
                          </a:solidFill>
                        </a:rPr>
                        <a:t> </a:t>
                      </a:r>
                      <a:r>
                        <a:rPr lang="en-US" sz="1600" b="0" dirty="0" err="1">
                          <a:solidFill>
                            <a:schemeClr val="tx1"/>
                          </a:solidFill>
                        </a:rPr>
                        <a:t>cosas</a:t>
                      </a:r>
                      <a:endParaRPr lang="en-US" sz="1600" b="0" dirty="0">
                        <a:solidFill>
                          <a:schemeClr val="tx1"/>
                        </a:solidFill>
                      </a:endParaRPr>
                    </a:p>
                  </a:txBody>
                  <a:tcPr>
                    <a:solidFill>
                      <a:schemeClr val="accent3">
                        <a:lumMod val="60000"/>
                        <a:lumOff val="40000"/>
                      </a:schemeClr>
                    </a:solidFill>
                  </a:tcPr>
                </a:tc>
                <a:tc>
                  <a:txBody>
                    <a:bodyPr/>
                    <a:lstStyle/>
                    <a:p>
                      <a:r>
                        <a:rPr lang="es-ES" sz="1600" b="0" dirty="0">
                          <a:solidFill>
                            <a:schemeClr val="tx1"/>
                          </a:solidFill>
                        </a:rPr>
                        <a:t>Le dijeron que apagara la tableta y se preparara para la cena</a:t>
                      </a:r>
                      <a:endParaRPr lang="en-US" sz="1600" b="0" dirty="0">
                        <a:solidFill>
                          <a:schemeClr val="tx1"/>
                        </a:solidFill>
                      </a:endParaRPr>
                    </a:p>
                  </a:txBody>
                  <a:tcPr>
                    <a:solidFill>
                      <a:schemeClr val="accent3">
                        <a:lumMod val="60000"/>
                        <a:lumOff val="40000"/>
                      </a:schemeClr>
                    </a:solidFill>
                  </a:tcPr>
                </a:tc>
                <a:tc>
                  <a:txBody>
                    <a:bodyPr/>
                    <a:lstStyle/>
                    <a:p>
                      <a:r>
                        <a:rPr lang="en-US" sz="1600" b="0" dirty="0" err="1">
                          <a:solidFill>
                            <a:schemeClr val="tx1"/>
                          </a:solidFill>
                        </a:rPr>
                        <a:t>Flexibilidad</a:t>
                      </a:r>
                      <a:r>
                        <a:rPr lang="en-US" sz="1600" b="0" dirty="0">
                          <a:solidFill>
                            <a:schemeClr val="tx1"/>
                          </a:solidFill>
                        </a:rPr>
                        <a:t>, </a:t>
                      </a:r>
                      <a:r>
                        <a:rPr lang="en-US" sz="1600" b="0" dirty="0" err="1">
                          <a:solidFill>
                            <a:schemeClr val="tx1"/>
                          </a:solidFill>
                        </a:rPr>
                        <a:t>inhibición</a:t>
                      </a:r>
                      <a:endParaRPr lang="en-US" sz="1600" b="0" dirty="0">
                        <a:solidFill>
                          <a:schemeClr val="tx1"/>
                        </a:solidFill>
                      </a:endParaRPr>
                    </a:p>
                  </a:txBody>
                  <a:tcPr>
                    <a:solidFill>
                      <a:schemeClr val="accent3">
                        <a:lumMod val="60000"/>
                        <a:lumOff val="40000"/>
                      </a:schemeClr>
                    </a:solidFill>
                  </a:tcPr>
                </a:tc>
                <a:tc>
                  <a:txBody>
                    <a:bodyPr/>
                    <a:lstStyle/>
                    <a:p>
                      <a:r>
                        <a:rPr lang="en-US" sz="1600" b="0" dirty="0" err="1">
                          <a:solidFill>
                            <a:schemeClr val="tx1"/>
                          </a:solidFill>
                        </a:rPr>
                        <a:t>Advertencia</a:t>
                      </a:r>
                      <a:endParaRPr lang="en-US" sz="1600" b="0" dirty="0">
                        <a:solidFill>
                          <a:schemeClr val="tx1"/>
                        </a:solidFill>
                      </a:endParaRPr>
                    </a:p>
                  </a:txBody>
                  <a:tcPr>
                    <a:solidFill>
                      <a:schemeClr val="accent3">
                        <a:lumMod val="60000"/>
                        <a:lumOff val="40000"/>
                      </a:schemeClr>
                    </a:solidFill>
                  </a:tcPr>
                </a:tc>
                <a:tc>
                  <a:txBody>
                    <a:bodyPr/>
                    <a:lstStyle/>
                    <a:p>
                      <a:r>
                        <a:rPr lang="en-US" sz="1600" b="0" dirty="0">
                          <a:solidFill>
                            <a:schemeClr val="tx1"/>
                          </a:solidFill>
                        </a:rPr>
                        <a:t> </a:t>
                      </a:r>
                      <a:r>
                        <a:rPr lang="en-US" sz="1600" b="0" dirty="0">
                          <a:solidFill>
                            <a:schemeClr val="tx1"/>
                          </a:solidFill>
                          <a:highlight>
                            <a:srgbClr val="FFFF00"/>
                          </a:highlight>
                        </a:rPr>
                        <a:t>¿</a:t>
                      </a:r>
                      <a:r>
                        <a:rPr lang="en-US" sz="1600" b="0" dirty="0" err="1">
                          <a:solidFill>
                            <a:schemeClr val="tx1"/>
                          </a:solidFill>
                          <a:highlight>
                            <a:srgbClr val="FFFF00"/>
                          </a:highlight>
                        </a:rPr>
                        <a:t>Pensamientos</a:t>
                      </a:r>
                      <a:r>
                        <a:rPr lang="en-US" sz="1600" b="0" dirty="0">
                          <a:solidFill>
                            <a:schemeClr val="tx1"/>
                          </a:solidFill>
                          <a:highlight>
                            <a:srgbClr val="FFFF00"/>
                          </a:highlight>
                        </a:rPr>
                        <a:t>?</a:t>
                      </a:r>
                    </a:p>
                  </a:txBody>
                  <a:tcPr>
                    <a:solidFill>
                      <a:schemeClr val="accent3">
                        <a:lumMod val="60000"/>
                        <a:lumOff val="40000"/>
                      </a:schemeClr>
                    </a:solidFill>
                  </a:tcPr>
                </a:tc>
                <a:extLst>
                  <a:ext uri="{0D108BD9-81ED-4DB2-BD59-A6C34878D82A}">
                    <a16:rowId xmlns:a16="http://schemas.microsoft.com/office/drawing/2014/main" val="3889353672"/>
                  </a:ext>
                </a:extLst>
              </a:tr>
            </a:tbl>
          </a:graphicData>
        </a:graphic>
      </p:graphicFrame>
      <p:graphicFrame>
        <p:nvGraphicFramePr>
          <p:cNvPr id="5" name="Table 4">
            <a:extLst>
              <a:ext uri="{FF2B5EF4-FFF2-40B4-BE49-F238E27FC236}">
                <a16:creationId xmlns:a16="http://schemas.microsoft.com/office/drawing/2014/main" id="{87F60246-A679-187C-1653-A4C76815C3F4}"/>
              </a:ext>
            </a:extLst>
          </p:cNvPr>
          <p:cNvGraphicFramePr>
            <a:graphicFrameLocks noGrp="1"/>
          </p:cNvGraphicFramePr>
          <p:nvPr>
            <p:extLst>
              <p:ext uri="{D42A27DB-BD31-4B8C-83A1-F6EECF244321}">
                <p14:modId xmlns:p14="http://schemas.microsoft.com/office/powerpoint/2010/main" val="4259416896"/>
              </p:ext>
            </p:extLst>
          </p:nvPr>
        </p:nvGraphicFramePr>
        <p:xfrm>
          <a:off x="762000" y="5358366"/>
          <a:ext cx="7430170" cy="1310640"/>
        </p:xfrm>
        <a:graphic>
          <a:graphicData uri="http://schemas.openxmlformats.org/drawingml/2006/table">
            <a:tbl>
              <a:tblPr firstRow="1" bandRow="1">
                <a:tableStyleId>{F5AB1C69-6EDB-4FF4-983F-18BD219EF322}</a:tableStyleId>
              </a:tblPr>
              <a:tblGrid>
                <a:gridCol w="1485900">
                  <a:extLst>
                    <a:ext uri="{9D8B030D-6E8A-4147-A177-3AD203B41FA5}">
                      <a16:colId xmlns:a16="http://schemas.microsoft.com/office/drawing/2014/main" val="3631958929"/>
                    </a:ext>
                  </a:extLst>
                </a:gridCol>
                <a:gridCol w="1485900">
                  <a:extLst>
                    <a:ext uri="{9D8B030D-6E8A-4147-A177-3AD203B41FA5}">
                      <a16:colId xmlns:a16="http://schemas.microsoft.com/office/drawing/2014/main" val="4114173297"/>
                    </a:ext>
                  </a:extLst>
                </a:gridCol>
                <a:gridCol w="1485900">
                  <a:extLst>
                    <a:ext uri="{9D8B030D-6E8A-4147-A177-3AD203B41FA5}">
                      <a16:colId xmlns:a16="http://schemas.microsoft.com/office/drawing/2014/main" val="205695616"/>
                    </a:ext>
                  </a:extLst>
                </a:gridCol>
                <a:gridCol w="1296070">
                  <a:extLst>
                    <a:ext uri="{9D8B030D-6E8A-4147-A177-3AD203B41FA5}">
                      <a16:colId xmlns:a16="http://schemas.microsoft.com/office/drawing/2014/main" val="1756584522"/>
                    </a:ext>
                  </a:extLst>
                </a:gridCol>
                <a:gridCol w="1676400">
                  <a:extLst>
                    <a:ext uri="{9D8B030D-6E8A-4147-A177-3AD203B41FA5}">
                      <a16:colId xmlns:a16="http://schemas.microsoft.com/office/drawing/2014/main" val="3751147499"/>
                    </a:ext>
                  </a:extLst>
                </a:gridCol>
              </a:tblGrid>
              <a:tr h="1230785">
                <a:tc>
                  <a:txBody>
                    <a:bodyPr/>
                    <a:lstStyle/>
                    <a:p>
                      <a:r>
                        <a:rPr lang="es-ES" sz="1600" b="0" dirty="0">
                          <a:solidFill>
                            <a:schemeClr val="tx1"/>
                          </a:solidFill>
                        </a:rPr>
                        <a:t>Sentarse en la cama "sin hacer nada"</a:t>
                      </a:r>
                      <a:endParaRPr lang="en-US" sz="1600" b="0" dirty="0">
                        <a:solidFill>
                          <a:schemeClr val="tx1"/>
                        </a:solidFill>
                      </a:endParaRPr>
                    </a:p>
                  </a:txBody>
                  <a:tcPr>
                    <a:solidFill>
                      <a:schemeClr val="accent3">
                        <a:lumMod val="60000"/>
                        <a:lumOff val="40000"/>
                      </a:schemeClr>
                    </a:solidFill>
                  </a:tcPr>
                </a:tc>
                <a:tc>
                  <a:txBody>
                    <a:bodyPr/>
                    <a:lstStyle/>
                    <a:p>
                      <a:r>
                        <a:rPr lang="es-ES" sz="1600" b="0" dirty="0">
                          <a:solidFill>
                            <a:schemeClr val="tx1"/>
                          </a:solidFill>
                        </a:rPr>
                        <a:t>Le recordé que se preparara para salir de la casa</a:t>
                      </a:r>
                      <a:endParaRPr lang="en-US" sz="1600" b="0" dirty="0">
                        <a:solidFill>
                          <a:schemeClr val="tx1"/>
                        </a:solidFill>
                      </a:endParaRPr>
                    </a:p>
                  </a:txBody>
                  <a:tcPr>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600" b="0" dirty="0">
                          <a:solidFill>
                            <a:schemeClr val="tx1"/>
                          </a:solidFill>
                        </a:rPr>
                        <a:t>Iniciación, organización, planificación
Memoria de trabajo</a:t>
                      </a:r>
                      <a:endParaRPr lang="en-US" sz="1600" b="0" dirty="0">
                        <a:solidFill>
                          <a:schemeClr val="tx1"/>
                        </a:solidFill>
                      </a:endParaRPr>
                    </a:p>
                  </a:txBody>
                  <a:tcPr>
                    <a:solidFill>
                      <a:schemeClr val="accent3">
                        <a:lumMod val="60000"/>
                        <a:lumOff val="40000"/>
                      </a:schemeClr>
                    </a:solidFill>
                  </a:tcPr>
                </a:tc>
                <a:tc>
                  <a:txBody>
                    <a:bodyPr/>
                    <a:lstStyle/>
                    <a:p>
                      <a:r>
                        <a:rPr lang="es-ES" sz="1600" b="0" dirty="0">
                          <a:solidFill>
                            <a:schemeClr val="tx1"/>
                          </a:solidFill>
                        </a:rPr>
                        <a:t>Colocó la ropa y dio recordatorios verbales</a:t>
                      </a:r>
                      <a:endParaRPr lang="en-US" sz="1600" b="0" dirty="0">
                        <a:solidFill>
                          <a:schemeClr val="tx1"/>
                        </a:solidFill>
                      </a:endParaRPr>
                    </a:p>
                  </a:txBody>
                  <a:tcPr>
                    <a:solidFill>
                      <a:schemeClr val="accent3">
                        <a:lumMod val="60000"/>
                        <a:lumOff val="40000"/>
                      </a:schemeClr>
                    </a:solidFill>
                  </a:tcPr>
                </a:tc>
                <a:tc>
                  <a:txBody>
                    <a:bodyPr/>
                    <a:lstStyle/>
                    <a:p>
                      <a:r>
                        <a:rPr lang="en-US" sz="1600" b="0" dirty="0">
                          <a:solidFill>
                            <a:schemeClr val="tx1"/>
                          </a:solidFill>
                          <a:highlight>
                            <a:srgbClr val="FFFF00"/>
                          </a:highlight>
                        </a:rPr>
                        <a:t> ¿</a:t>
                      </a:r>
                      <a:r>
                        <a:rPr lang="en-US" sz="1600" b="0" dirty="0" err="1">
                          <a:solidFill>
                            <a:schemeClr val="tx1"/>
                          </a:solidFill>
                          <a:highlight>
                            <a:srgbClr val="FFFF00"/>
                          </a:highlight>
                        </a:rPr>
                        <a:t>Pensamientos</a:t>
                      </a:r>
                      <a:r>
                        <a:rPr lang="en-US" sz="1600" b="0" dirty="0">
                          <a:solidFill>
                            <a:schemeClr val="tx1"/>
                          </a:solidFill>
                          <a:highlight>
                            <a:srgbClr val="FFFF00"/>
                          </a:highlight>
                        </a:rPr>
                        <a:t>?</a:t>
                      </a:r>
                    </a:p>
                  </a:txBody>
                  <a:tcPr>
                    <a:solidFill>
                      <a:schemeClr val="accent3">
                        <a:lumMod val="60000"/>
                        <a:lumOff val="40000"/>
                      </a:schemeClr>
                    </a:solidFill>
                  </a:tcPr>
                </a:tc>
                <a:extLst>
                  <a:ext uri="{0D108BD9-81ED-4DB2-BD59-A6C34878D82A}">
                    <a16:rowId xmlns:a16="http://schemas.microsoft.com/office/drawing/2014/main" val="1632003589"/>
                  </a:ext>
                </a:extLst>
              </a:tr>
            </a:tbl>
          </a:graphicData>
        </a:graphic>
      </p:graphicFrame>
      <p:pic>
        <p:nvPicPr>
          <p:cNvPr id="7" name="Picture 6">
            <a:extLst>
              <a:ext uri="{FF2B5EF4-FFF2-40B4-BE49-F238E27FC236}">
                <a16:creationId xmlns:a16="http://schemas.microsoft.com/office/drawing/2014/main" id="{1A73672E-63AA-2015-5E3D-3044C2D0B0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1369"/>
            <a:ext cx="676834" cy="68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90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DB11D-204F-41E6-8FD6-49E434E3A6C1}"/>
              </a:ext>
            </a:extLst>
          </p:cNvPr>
          <p:cNvSpPr>
            <a:spLocks noGrp="1"/>
          </p:cNvSpPr>
          <p:nvPr>
            <p:ph type="title"/>
          </p:nvPr>
        </p:nvSpPr>
        <p:spPr>
          <a:xfrm>
            <a:off x="1181100" y="274639"/>
            <a:ext cx="7594600" cy="747338"/>
          </a:xfrm>
        </p:spPr>
        <p:txBody>
          <a:bodyPr>
            <a:normAutofit fontScale="90000"/>
          </a:bodyPr>
          <a:lstStyle/>
          <a:p>
            <a:r>
              <a:rPr lang="es-ES" u="sng" dirty="0"/>
              <a:t>La PREVENCIÓN es clave para reducir la sobrecarga</a:t>
            </a:r>
            <a:endParaRPr lang="en-US" dirty="0"/>
          </a:p>
        </p:txBody>
      </p:sp>
      <p:sp>
        <p:nvSpPr>
          <p:cNvPr id="5" name="Content Placeholder 4">
            <a:extLst>
              <a:ext uri="{FF2B5EF4-FFF2-40B4-BE49-F238E27FC236}">
                <a16:creationId xmlns:a16="http://schemas.microsoft.com/office/drawing/2014/main" id="{5D01F764-46C5-4034-950A-B382AD9E44B7}"/>
              </a:ext>
            </a:extLst>
          </p:cNvPr>
          <p:cNvSpPr>
            <a:spLocks noGrp="1"/>
          </p:cNvSpPr>
          <p:nvPr>
            <p:ph idx="1"/>
          </p:nvPr>
        </p:nvSpPr>
        <p:spPr>
          <a:xfrm>
            <a:off x="863600" y="1433998"/>
            <a:ext cx="8229600" cy="1073182"/>
          </a:xfrm>
        </p:spPr>
        <p:txBody>
          <a:bodyPr>
            <a:normAutofit/>
          </a:bodyPr>
          <a:lstStyle/>
          <a:p>
            <a:pPr marL="457200" indent="-457200"/>
            <a:r>
              <a:rPr lang="es-ES" sz="2000" dirty="0"/>
              <a:t>Fíjate en el orden y la distribución de las distintas actividades a lo largo del día del niño</a:t>
            </a:r>
          </a:p>
          <a:p>
            <a:pPr marL="857250" lvl="1" indent="-457200"/>
            <a:r>
              <a:rPr lang="es-ES" sz="1600" dirty="0"/>
              <a:t>¿Cuántos son "de aumento de la batería" frente a "agotamiento de la batería"?</a:t>
            </a:r>
            <a:endParaRPr lang="en-US" sz="1400" dirty="0"/>
          </a:p>
        </p:txBody>
      </p:sp>
      <p:pic>
        <p:nvPicPr>
          <p:cNvPr id="7" name="Picture 6">
            <a:extLst>
              <a:ext uri="{FF2B5EF4-FFF2-40B4-BE49-F238E27FC236}">
                <a16:creationId xmlns:a16="http://schemas.microsoft.com/office/drawing/2014/main" id="{8B7BFB31-F82C-461E-92C1-488B86BE75BA}"/>
              </a:ext>
            </a:extLst>
          </p:cNvPr>
          <p:cNvPicPr>
            <a:picLocks noChangeAspect="1"/>
          </p:cNvPicPr>
          <p:nvPr/>
        </p:nvPicPr>
        <p:blipFill>
          <a:blip r:embed="rId2"/>
          <a:stretch>
            <a:fillRect/>
          </a:stretch>
        </p:blipFill>
        <p:spPr>
          <a:xfrm>
            <a:off x="1181095" y="2738449"/>
            <a:ext cx="7578580" cy="1381102"/>
          </a:xfrm>
          <a:prstGeom prst="rect">
            <a:avLst/>
          </a:prstGeom>
        </p:spPr>
      </p:pic>
      <p:graphicFrame>
        <p:nvGraphicFramePr>
          <p:cNvPr id="10" name="Table 10">
            <a:extLst>
              <a:ext uri="{FF2B5EF4-FFF2-40B4-BE49-F238E27FC236}">
                <a16:creationId xmlns:a16="http://schemas.microsoft.com/office/drawing/2014/main" id="{58A9019E-15D0-4A3F-885E-F9049E220DCF}"/>
              </a:ext>
            </a:extLst>
          </p:cNvPr>
          <p:cNvGraphicFramePr>
            <a:graphicFrameLocks noGrp="1"/>
          </p:cNvGraphicFramePr>
          <p:nvPr>
            <p:extLst>
              <p:ext uri="{D42A27DB-BD31-4B8C-83A1-F6EECF244321}">
                <p14:modId xmlns:p14="http://schemas.microsoft.com/office/powerpoint/2010/main" val="4031444616"/>
              </p:ext>
            </p:extLst>
          </p:nvPr>
        </p:nvGraphicFramePr>
        <p:xfrm>
          <a:off x="1181097" y="4119551"/>
          <a:ext cx="7578578" cy="2047875"/>
        </p:xfrm>
        <a:graphic>
          <a:graphicData uri="http://schemas.openxmlformats.org/drawingml/2006/table">
            <a:tbl>
              <a:tblPr firstRow="1" bandRow="1">
                <a:tableStyleId>{5C22544A-7EE6-4342-B048-85BDC9FD1C3A}</a:tableStyleId>
              </a:tblPr>
              <a:tblGrid>
                <a:gridCol w="3789289">
                  <a:extLst>
                    <a:ext uri="{9D8B030D-6E8A-4147-A177-3AD203B41FA5}">
                      <a16:colId xmlns:a16="http://schemas.microsoft.com/office/drawing/2014/main" val="3253205273"/>
                    </a:ext>
                  </a:extLst>
                </a:gridCol>
                <a:gridCol w="3789289">
                  <a:extLst>
                    <a:ext uri="{9D8B030D-6E8A-4147-A177-3AD203B41FA5}">
                      <a16:colId xmlns:a16="http://schemas.microsoft.com/office/drawing/2014/main" val="3132246662"/>
                    </a:ext>
                  </a:extLst>
                </a:gridCol>
              </a:tblGrid>
              <a:tr h="2047875">
                <a:tc>
                  <a:txBody>
                    <a:bodyPr/>
                    <a:lstStyle/>
                    <a:p>
                      <a:endParaRPr lang="en-US" dirty="0">
                        <a:solidFill>
                          <a:schemeClr val="tx1"/>
                        </a:solidFill>
                      </a:endParaRPr>
                    </a:p>
                    <a:p>
                      <a:pPr marL="285750" indent="-285750">
                        <a:buFont typeface="Wingdings" panose="05000000000000000000" pitchFamily="2" charset="2"/>
                        <a:buChar char="Ø"/>
                      </a:pPr>
                      <a:r>
                        <a:rPr lang="es-ES" dirty="0">
                          <a:solidFill>
                            <a:schemeClr val="tx1"/>
                          </a:solidFill>
                        </a:rPr>
                        <a:t>Tiempo de silencio en mi cuarto
Escuchar música
Dormir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a:t>
                      </a:r>
                      <a:endParaRPr lang="en-US" dirty="0">
                        <a:solidFill>
                          <a:schemeClr val="tx1"/>
                        </a:solidFill>
                      </a:endParaRPr>
                    </a:p>
                    <a:p>
                      <a:pPr marL="285750" indent="-285750">
                        <a:buFont typeface="Wingdings" panose="05000000000000000000" pitchFamily="2" charset="2"/>
                        <a:buChar char="Ø"/>
                      </a:pPr>
                      <a:r>
                        <a:rPr lang="es-ES" dirty="0">
                          <a:solidFill>
                            <a:schemeClr val="tx1"/>
                          </a:solidFill>
                        </a:rPr>
                        <a:t>Escuela / Deberes
Videojuegos emocionantes
Reuniones familiares grandes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9404074"/>
                  </a:ext>
                </a:extLst>
              </a:tr>
            </a:tbl>
          </a:graphicData>
        </a:graphic>
      </p:graphicFrame>
      <p:sp>
        <p:nvSpPr>
          <p:cNvPr id="3" name="TextBox 2">
            <a:extLst>
              <a:ext uri="{FF2B5EF4-FFF2-40B4-BE49-F238E27FC236}">
                <a16:creationId xmlns:a16="http://schemas.microsoft.com/office/drawing/2014/main" id="{4C47C74F-A4D7-C242-A9ED-FA6F06451553}"/>
              </a:ext>
            </a:extLst>
          </p:cNvPr>
          <p:cNvSpPr txBox="1"/>
          <p:nvPr/>
        </p:nvSpPr>
        <p:spPr>
          <a:xfrm>
            <a:off x="7075094" y="6167426"/>
            <a:ext cx="1588448" cy="369332"/>
          </a:xfrm>
          <a:prstGeom prst="rect">
            <a:avLst/>
          </a:prstGeom>
          <a:noFill/>
        </p:spPr>
        <p:txBody>
          <a:bodyPr wrap="none" rtlCol="0">
            <a:spAutoFit/>
          </a:bodyPr>
          <a:lstStyle/>
          <a:p>
            <a:r>
              <a:rPr lang="en-US" dirty="0"/>
              <a:t>Barnes, J. 2020</a:t>
            </a:r>
          </a:p>
        </p:txBody>
      </p:sp>
      <p:pic>
        <p:nvPicPr>
          <p:cNvPr id="4" name="Picture 3">
            <a:extLst>
              <a:ext uri="{FF2B5EF4-FFF2-40B4-BE49-F238E27FC236}">
                <a16:creationId xmlns:a16="http://schemas.microsoft.com/office/drawing/2014/main" id="{52BE0F2F-B5C3-BA56-93B0-66C4693995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27" y="76200"/>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C0EDB5-5462-7DC3-4D84-6FF0C06C8C6D}"/>
              </a:ext>
            </a:extLst>
          </p:cNvPr>
          <p:cNvSpPr txBox="1"/>
          <p:nvPr/>
        </p:nvSpPr>
        <p:spPr>
          <a:xfrm>
            <a:off x="1312785" y="2759367"/>
            <a:ext cx="3657600" cy="369332"/>
          </a:xfrm>
          <a:prstGeom prst="rect">
            <a:avLst/>
          </a:prstGeom>
          <a:solidFill>
            <a:schemeClr val="accent3">
              <a:lumMod val="40000"/>
              <a:lumOff val="60000"/>
            </a:schemeClr>
          </a:solidFill>
        </p:spPr>
        <p:txBody>
          <a:bodyPr wrap="square">
            <a:spAutoFit/>
          </a:bodyPr>
          <a:lstStyle/>
          <a:p>
            <a:r>
              <a:rPr lang="es-AR" dirty="0"/>
              <a:t>Actividades para aumentar la batería</a:t>
            </a:r>
          </a:p>
        </p:txBody>
      </p:sp>
      <p:sp>
        <p:nvSpPr>
          <p:cNvPr id="11" name="TextBox 10">
            <a:extLst>
              <a:ext uri="{FF2B5EF4-FFF2-40B4-BE49-F238E27FC236}">
                <a16:creationId xmlns:a16="http://schemas.microsoft.com/office/drawing/2014/main" id="{1E4088E6-AE20-97B9-4AF1-2EFF13EF9CF9}"/>
              </a:ext>
            </a:extLst>
          </p:cNvPr>
          <p:cNvSpPr txBox="1"/>
          <p:nvPr/>
        </p:nvSpPr>
        <p:spPr>
          <a:xfrm>
            <a:off x="5077531" y="2738449"/>
            <a:ext cx="3564015" cy="369332"/>
          </a:xfrm>
          <a:prstGeom prst="rect">
            <a:avLst/>
          </a:prstGeom>
          <a:solidFill>
            <a:srgbClr val="E59D89"/>
          </a:solidFill>
        </p:spPr>
        <p:txBody>
          <a:bodyPr wrap="square">
            <a:spAutoFit/>
          </a:bodyPr>
          <a:lstStyle/>
          <a:p>
            <a:r>
              <a:rPr lang="es-AR" dirty="0"/>
              <a:t>Actividades que agotan la batería</a:t>
            </a:r>
          </a:p>
        </p:txBody>
      </p:sp>
    </p:spTree>
    <p:extLst>
      <p:ext uri="{BB962C8B-B14F-4D97-AF65-F5344CB8AC3E}">
        <p14:creationId xmlns:p14="http://schemas.microsoft.com/office/powerpoint/2010/main" val="4197087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3638" y="160985"/>
            <a:ext cx="9106905" cy="584775"/>
          </a:xfrm>
          <a:prstGeom prst="rect">
            <a:avLst/>
          </a:prstGeom>
          <a:noFill/>
          <a:ln>
            <a:noFill/>
          </a:ln>
        </p:spPr>
        <p:txBody>
          <a:bodyPr wrap="square" rtlCol="0">
            <a:spAutoFit/>
          </a:bodyPr>
          <a:lstStyle/>
          <a:p>
            <a:pPr algn="ctr"/>
            <a:r>
              <a:rPr lang="es-ES" sz="3200" dirty="0"/>
              <a:t>El funcionamiento ejecutivo </a:t>
            </a:r>
          </a:p>
        </p:txBody>
      </p:sp>
      <p:sp>
        <p:nvSpPr>
          <p:cNvPr id="8" name="TextBox 7"/>
          <p:cNvSpPr txBox="1"/>
          <p:nvPr/>
        </p:nvSpPr>
        <p:spPr>
          <a:xfrm>
            <a:off x="463638" y="1859340"/>
            <a:ext cx="8610600" cy="2554545"/>
          </a:xfrm>
          <a:prstGeom prst="rect">
            <a:avLst/>
          </a:prstGeom>
          <a:noFill/>
        </p:spPr>
        <p:txBody>
          <a:bodyPr wrap="square" rtlCol="0">
            <a:spAutoFit/>
          </a:bodyPr>
          <a:lstStyle/>
          <a:p>
            <a:endParaRPr lang="es-ES" sz="3200" dirty="0"/>
          </a:p>
          <a:p>
            <a:pPr algn="ctr"/>
            <a:r>
              <a:rPr lang="es-ES" sz="3200" dirty="0"/>
              <a:t>¿Preguntas?</a:t>
            </a:r>
          </a:p>
          <a:p>
            <a:pPr algn="ctr"/>
            <a:endParaRPr lang="es-ES" sz="3200" dirty="0"/>
          </a:p>
          <a:p>
            <a:pPr algn="ctr"/>
            <a:r>
              <a:rPr lang="es-ES" sz="3200" dirty="0"/>
              <a:t>¿Cuáles son algunas de las señales de su hijo?</a:t>
            </a:r>
          </a:p>
          <a:p>
            <a:pPr algn="ctr"/>
            <a:endParaRPr lang="es-ES" sz="3200" dirty="0"/>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7266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dirty="0">
              <a:ln>
                <a:noFill/>
              </a:ln>
              <a:solidFill>
                <a:sysClr val="windowText" lastClr="000000"/>
              </a:solidFill>
              <a:effectLst/>
              <a:uLnTx/>
              <a:uFillTx/>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6015" y="160047"/>
            <a:ext cx="8456085" cy="584775"/>
          </a:xfrm>
          <a:prstGeom prst="rect">
            <a:avLst/>
          </a:prstGeom>
          <a:noFill/>
          <a:ln>
            <a:noFill/>
          </a:ln>
        </p:spPr>
        <p:txBody>
          <a:bodyPr wrap="square" rtlCol="0">
            <a:spAutoFit/>
          </a:bodyPr>
          <a:lstStyle/>
          <a:p>
            <a:pPr algn="ctr"/>
            <a:r>
              <a:rPr lang="es-ES" sz="3100" dirty="0"/>
              <a:t>Esta Semana</a:t>
            </a:r>
          </a:p>
        </p:txBody>
      </p:sp>
      <p:sp>
        <p:nvSpPr>
          <p:cNvPr id="8" name="TextBox 7"/>
          <p:cNvSpPr txBox="1"/>
          <p:nvPr/>
        </p:nvSpPr>
        <p:spPr>
          <a:xfrm>
            <a:off x="457200" y="990600"/>
            <a:ext cx="8458200" cy="5632311"/>
          </a:xfrm>
          <a:prstGeom prst="rect">
            <a:avLst/>
          </a:prstGeom>
          <a:noFill/>
        </p:spPr>
        <p:txBody>
          <a:bodyPr wrap="square" rtlCol="0">
            <a:spAutoFit/>
          </a:bodyPr>
          <a:lstStyle/>
          <a:p>
            <a:r>
              <a:rPr lang="es-ES" sz="2400" dirty="0">
                <a:solidFill>
                  <a:srgbClr val="000000"/>
                </a:solidFill>
              </a:rPr>
              <a:t>Si su hijo está en el grupo en persona, esta semana recibirá una introducción al grupo y practicará cómo etiquetar sus sentimientos</a:t>
            </a:r>
            <a:endParaRPr lang="es-ES" sz="2400" dirty="0"/>
          </a:p>
          <a:p>
            <a:pPr marL="342900" indent="-342900">
              <a:buFont typeface="Arial" panose="020B0604020202020204" pitchFamily="34" charset="0"/>
              <a:buChar char="•"/>
            </a:pPr>
            <a:r>
              <a:rPr lang="es-ES" sz="2000" dirty="0">
                <a:solidFill>
                  <a:srgbClr val="000000"/>
                </a:solidFill>
              </a:rPr>
              <a:t>(jueves a las 4:00, Gary </a:t>
            </a:r>
            <a:r>
              <a:rPr lang="es-ES" sz="2000" dirty="0" err="1">
                <a:solidFill>
                  <a:srgbClr val="000000"/>
                </a:solidFill>
              </a:rPr>
              <a:t>Pavillion</a:t>
            </a:r>
            <a:r>
              <a:rPr lang="es-ES" sz="2000" dirty="0">
                <a:solidFill>
                  <a:srgbClr val="000000"/>
                </a:solidFill>
              </a:rPr>
              <a:t> de </a:t>
            </a:r>
            <a:r>
              <a:rPr lang="es-ES" sz="2000" dirty="0" err="1">
                <a:solidFill>
                  <a:srgbClr val="000000"/>
                </a:solidFill>
              </a:rPr>
              <a:t>Children’s</a:t>
            </a:r>
            <a:r>
              <a:rPr lang="es-ES" sz="2000" dirty="0">
                <a:solidFill>
                  <a:srgbClr val="000000"/>
                </a:solidFill>
              </a:rPr>
              <a:t> Hospital, 4to piso) </a:t>
            </a:r>
          </a:p>
          <a:p>
            <a:pPr marL="342900" indent="-342900">
              <a:buFont typeface="Arial" panose="020B0604020202020204" pitchFamily="34" charset="0"/>
              <a:buChar char="•"/>
            </a:pPr>
            <a:endParaRPr lang="es-ES" sz="2000" dirty="0">
              <a:solidFill>
                <a:srgbClr val="000000"/>
              </a:solidFill>
            </a:endParaRPr>
          </a:p>
          <a:p>
            <a:r>
              <a:rPr lang="es-ES" sz="2400" dirty="0">
                <a:solidFill>
                  <a:srgbClr val="000000"/>
                </a:solidFill>
              </a:rPr>
              <a:t>Si no ha completado la escala de calificación BRIEF-2, por favor hágalo lo antes posible</a:t>
            </a:r>
            <a:endParaRPr lang="es-ES" sz="2000" dirty="0">
              <a:solidFill>
                <a:srgbClr val="000000"/>
              </a:solidFill>
            </a:endParaRPr>
          </a:p>
          <a:p>
            <a:endParaRPr lang="es-ES" sz="2400" dirty="0">
              <a:solidFill>
                <a:srgbClr val="000000"/>
              </a:solidFill>
            </a:endParaRPr>
          </a:p>
          <a:p>
            <a:r>
              <a:rPr lang="es-ES" sz="2400" dirty="0">
                <a:solidFill>
                  <a:srgbClr val="000000"/>
                </a:solidFill>
              </a:rPr>
              <a:t>Para intentar esta semana:</a:t>
            </a:r>
          </a:p>
          <a:p>
            <a:pPr marL="342900" lvl="0" indent="-342900">
              <a:buFont typeface="Arial" panose="020B0604020202020204" pitchFamily="34" charset="0"/>
              <a:buChar char="•"/>
              <a:defRPr/>
            </a:pPr>
            <a:r>
              <a:rPr lang="es-ES" sz="2400" dirty="0">
                <a:solidFill>
                  <a:srgbClr val="000000"/>
                </a:solidFill>
              </a:rPr>
              <a:t>Pensar en cómo surgen los desafíos de FE de su hijo en la vida cotidiana y </a:t>
            </a:r>
            <a:r>
              <a:rPr lang="es-ES" sz="2400" dirty="0"/>
              <a:t>las etiquetas que los acompañan</a:t>
            </a:r>
            <a:endParaRPr lang="es-ES" sz="2400" dirty="0">
              <a:solidFill>
                <a:srgbClr val="000000"/>
              </a:solidFill>
            </a:endParaRPr>
          </a:p>
          <a:p>
            <a:pPr marL="342900" lvl="0" indent="-342900">
              <a:buFont typeface="Arial" panose="020B0604020202020204" pitchFamily="34" charset="0"/>
              <a:buChar char="•"/>
              <a:defRPr/>
            </a:pPr>
            <a:endParaRPr lang="es-ES" sz="2400" dirty="0">
              <a:solidFill>
                <a:srgbClr val="000000"/>
              </a:solidFill>
            </a:endParaRPr>
          </a:p>
          <a:p>
            <a:pPr marL="342900" lvl="0" indent="-342900">
              <a:buFont typeface="Arial" panose="020B0604020202020204" pitchFamily="34" charset="0"/>
              <a:buChar char="•"/>
              <a:defRPr/>
            </a:pPr>
            <a:r>
              <a:rPr lang="es-ES" sz="2400" dirty="0">
                <a:solidFill>
                  <a:srgbClr val="000000"/>
                </a:solidFill>
              </a:rPr>
              <a:t>Empezar a identificar cuando su hijo se siente abrumado</a:t>
            </a:r>
          </a:p>
          <a:p>
            <a:pPr marL="342900" lvl="0" indent="-342900">
              <a:buFont typeface="Arial" panose="020B0604020202020204" pitchFamily="34" charset="0"/>
              <a:buChar char="•"/>
              <a:defRPr/>
            </a:pPr>
            <a:endParaRPr lang="es-ES" sz="2400" dirty="0">
              <a:solidFill>
                <a:srgbClr val="000000"/>
              </a:solidFill>
            </a:endParaRPr>
          </a:p>
          <a:p>
            <a:pPr marL="342900" indent="-342900">
              <a:buFont typeface="Arial" panose="020B0604020202020204" pitchFamily="34" charset="0"/>
              <a:buChar char="•"/>
            </a:pPr>
            <a:r>
              <a:rPr lang="es-ES" sz="2400" dirty="0">
                <a:solidFill>
                  <a:srgbClr val="000000"/>
                </a:solidFill>
              </a:rPr>
              <a:t>Mirar los videos de </a:t>
            </a:r>
            <a:r>
              <a:rPr lang="es-ES" sz="2400" dirty="0" err="1">
                <a:solidFill>
                  <a:srgbClr val="000000"/>
                </a:solidFill>
              </a:rPr>
              <a:t>Youtube</a:t>
            </a:r>
            <a:r>
              <a:rPr lang="es-ES" sz="2400" dirty="0">
                <a:solidFill>
                  <a:srgbClr val="000000"/>
                </a:solidFill>
              </a:rPr>
              <a:t> “Entender </a:t>
            </a:r>
            <a:r>
              <a:rPr lang="es-ES" sz="2400" dirty="0" err="1">
                <a:solidFill>
                  <a:srgbClr val="000000"/>
                </a:solidFill>
              </a:rPr>
              <a:t>Funcionmaniento</a:t>
            </a:r>
            <a:r>
              <a:rPr lang="es-ES" sz="2400" dirty="0">
                <a:solidFill>
                  <a:srgbClr val="000000"/>
                </a:solidFill>
              </a:rPr>
              <a:t> Ejecutivo” y  “Prevenir la Sobrecarga”</a:t>
            </a:r>
          </a:p>
        </p:txBody>
      </p:sp>
    </p:spTree>
    <p:extLst>
      <p:ext uri="{BB962C8B-B14F-4D97-AF65-F5344CB8AC3E}">
        <p14:creationId xmlns:p14="http://schemas.microsoft.com/office/powerpoint/2010/main" val="165641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4">
            <a:extLst>
              <a:ext uri="{FF2B5EF4-FFF2-40B4-BE49-F238E27FC236}">
                <a16:creationId xmlns:a16="http://schemas.microsoft.com/office/drawing/2014/main" id="{F1B332C4-D21A-194E-F85E-1CF66FA3607C}"/>
              </a:ext>
            </a:extLst>
          </p:cNvPr>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dirty="0">
              <a:ln>
                <a:noFill/>
              </a:ln>
              <a:solidFill>
                <a:sysClr val="windowText" lastClr="000000"/>
              </a:solidFill>
              <a:effectLst/>
              <a:uLnTx/>
              <a:uFillTx/>
            </a:endParaRPr>
          </a:p>
        </p:txBody>
      </p:sp>
      <p:sp>
        <p:nvSpPr>
          <p:cNvPr id="2" name="Title 1">
            <a:extLst>
              <a:ext uri="{FF2B5EF4-FFF2-40B4-BE49-F238E27FC236}">
                <a16:creationId xmlns:a16="http://schemas.microsoft.com/office/drawing/2014/main" id="{4C4BA825-E65E-E07C-79DC-78138026A048}"/>
              </a:ext>
            </a:extLst>
          </p:cNvPr>
          <p:cNvSpPr>
            <a:spLocks noGrp="1"/>
          </p:cNvSpPr>
          <p:nvPr>
            <p:ph type="title"/>
          </p:nvPr>
        </p:nvSpPr>
        <p:spPr>
          <a:xfrm>
            <a:off x="1603122" y="302541"/>
            <a:ext cx="5937755" cy="370122"/>
          </a:xfrm>
        </p:spPr>
        <p:txBody>
          <a:bodyPr>
            <a:normAutofit fontScale="90000"/>
          </a:bodyPr>
          <a:lstStyle/>
          <a:p>
            <a:r>
              <a:rPr lang="es-DO" dirty="0"/>
              <a:t>Presentaciones</a:t>
            </a:r>
          </a:p>
        </p:txBody>
      </p:sp>
      <p:sp>
        <p:nvSpPr>
          <p:cNvPr id="6" name="Content Placeholder 2">
            <a:extLst>
              <a:ext uri="{FF2B5EF4-FFF2-40B4-BE49-F238E27FC236}">
                <a16:creationId xmlns:a16="http://schemas.microsoft.com/office/drawing/2014/main" id="{C16C032C-7869-E786-2771-B23B07B55026}"/>
              </a:ext>
            </a:extLst>
          </p:cNvPr>
          <p:cNvSpPr txBox="1">
            <a:spLocks/>
          </p:cNvSpPr>
          <p:nvPr/>
        </p:nvSpPr>
        <p:spPr>
          <a:xfrm>
            <a:off x="609600" y="1219200"/>
            <a:ext cx="7501758" cy="50292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400" dirty="0"/>
              <a:t>Para </a:t>
            </a:r>
            <a:r>
              <a:rPr lang="es-HN" sz="2400" dirty="0"/>
              <a:t>ustedes</a:t>
            </a:r>
            <a:r>
              <a:rPr lang="en-US" sz="2400" dirty="0"/>
              <a:t>… </a:t>
            </a:r>
          </a:p>
          <a:p>
            <a:pPr marL="0" indent="0">
              <a:buNone/>
            </a:pPr>
            <a:endParaRPr lang="en-US" sz="2400" dirty="0"/>
          </a:p>
          <a:p>
            <a:pPr marL="0" indent="0">
              <a:buNone/>
            </a:pPr>
            <a:r>
              <a:rPr lang="es-ES" sz="2400" dirty="0"/>
              <a:t>Por favor cuéntenos un poco sobre usted y su hijo</a:t>
            </a:r>
          </a:p>
          <a:p>
            <a:pPr marL="0" indent="0">
              <a:buNone/>
            </a:pPr>
            <a:endParaRPr lang="es-ES" sz="2400" dirty="0"/>
          </a:p>
          <a:p>
            <a:pPr marL="0" indent="0">
              <a:buNone/>
            </a:pPr>
            <a:r>
              <a:rPr lang="es-ES" sz="2400" dirty="0"/>
              <a:t>Nombre, número de hijos, ciudad donde vive en Colorado, etc.</a:t>
            </a:r>
          </a:p>
          <a:p>
            <a:pPr marL="0" indent="0">
              <a:buNone/>
            </a:pPr>
            <a:endParaRPr lang="es-ES" sz="2400" dirty="0"/>
          </a:p>
          <a:p>
            <a:pPr marL="0" indent="0">
              <a:buNone/>
            </a:pPr>
            <a:r>
              <a:rPr lang="es-ES" sz="2400" dirty="0"/>
              <a:t>¿Cuál es el diagnóstico de su hijo (si lo tiene)? ¿Cuáles son sus puntos fuertes? ¿Cuáles son sus desafíos? ¿Cuál es tu meta para este grupo? </a:t>
            </a:r>
            <a:endParaRPr lang="en-US" sz="2400" dirty="0"/>
          </a:p>
        </p:txBody>
      </p:sp>
      <p:pic>
        <p:nvPicPr>
          <p:cNvPr id="5" name="Picture 4">
            <a:extLst>
              <a:ext uri="{FF2B5EF4-FFF2-40B4-BE49-F238E27FC236}">
                <a16:creationId xmlns:a16="http://schemas.microsoft.com/office/drawing/2014/main" id="{9943B3C9-0D86-F77F-FBC0-F273B546E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11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1" y="13041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dirty="0">
              <a:ln>
                <a:noFill/>
              </a:ln>
              <a:solidFill>
                <a:sysClr val="windowText" lastClr="000000"/>
              </a:solidFill>
              <a:effectLst/>
              <a:uLnTx/>
              <a:uFillTx/>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4" y="6174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646" y="180036"/>
            <a:ext cx="9106905" cy="584775"/>
          </a:xfrm>
          <a:prstGeom prst="rect">
            <a:avLst/>
          </a:prstGeom>
          <a:noFill/>
          <a:ln>
            <a:noFill/>
          </a:ln>
        </p:spPr>
        <p:txBody>
          <a:bodyPr wrap="square" rtlCol="0">
            <a:spAutoFit/>
          </a:bodyPr>
          <a:lstStyle/>
          <a:p>
            <a:pPr algn="ctr"/>
            <a:r>
              <a:rPr lang="es-ES" sz="3200" dirty="0"/>
              <a:t>Resumen de nuestro programa</a:t>
            </a:r>
          </a:p>
        </p:txBody>
      </p:sp>
      <p:sp>
        <p:nvSpPr>
          <p:cNvPr id="13" name="Rectangle 12"/>
          <p:cNvSpPr/>
          <p:nvPr/>
        </p:nvSpPr>
        <p:spPr>
          <a:xfrm>
            <a:off x="152399" y="94777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5187081"/>
            <a:ext cx="1834618" cy="1446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972300" y="2209800"/>
            <a:ext cx="1967781" cy="2812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1229677"/>
            <a:ext cx="5989112" cy="4093428"/>
          </a:xfrm>
          <a:prstGeom prst="rect">
            <a:avLst/>
          </a:prstGeom>
          <a:noFill/>
        </p:spPr>
        <p:txBody>
          <a:bodyPr wrap="square" rtlCol="0">
            <a:spAutoFit/>
          </a:bodyPr>
          <a:lstStyle/>
          <a:p>
            <a:pPr marL="285750" indent="-285750">
              <a:buFont typeface="Arial" panose="020B0604020202020204" pitchFamily="34" charset="0"/>
              <a:buChar char="•"/>
            </a:pPr>
            <a:r>
              <a:rPr lang="es-ES" sz="2000" b="1" dirty="0"/>
              <a:t>8 sesiones de niños en persona</a:t>
            </a:r>
          </a:p>
          <a:p>
            <a:pPr marL="742950" lvl="1" indent="-285750">
              <a:buFont typeface="Arial" panose="020B0604020202020204" pitchFamily="34" charset="0"/>
              <a:buChar char="•"/>
            </a:pPr>
            <a:r>
              <a:rPr lang="es-ES" sz="2000" dirty="0"/>
              <a:t>Énfasis en el funcionamiento ejecutivo – La flexibilidad, la planificación, la organización</a:t>
            </a:r>
          </a:p>
          <a:p>
            <a:pPr marL="742950" lvl="1" indent="-285750">
              <a:buFont typeface="Arial" panose="020B0604020202020204" pitchFamily="34" charset="0"/>
              <a:buChar char="•"/>
            </a:pPr>
            <a:r>
              <a:rPr lang="es-ES" sz="2000" dirty="0"/>
              <a:t>Juegos, actividades, videos</a:t>
            </a:r>
          </a:p>
          <a:p>
            <a:pPr marL="285750" indent="-285750">
              <a:buFont typeface="Arial" panose="020B0604020202020204" pitchFamily="34" charset="0"/>
              <a:buChar char="•"/>
            </a:pPr>
            <a:endParaRPr lang="es-ES" sz="2000" b="1" dirty="0"/>
          </a:p>
          <a:p>
            <a:pPr lvl="2"/>
            <a:endParaRPr lang="es-ES" sz="2000" b="1" dirty="0"/>
          </a:p>
          <a:p>
            <a:pPr marL="285750" indent="-285750">
              <a:buFont typeface="Arial" panose="020B0604020202020204" pitchFamily="34" charset="0"/>
              <a:buChar char="•"/>
            </a:pPr>
            <a:r>
              <a:rPr lang="es-ES" sz="2000" b="1" dirty="0"/>
              <a:t>8 reuniones para cuidadores</a:t>
            </a:r>
          </a:p>
          <a:p>
            <a:pPr marL="742950" lvl="1" indent="-285750">
              <a:buFont typeface="Arial" panose="020B0604020202020204" pitchFamily="34" charset="0"/>
              <a:buChar char="•"/>
            </a:pPr>
            <a:r>
              <a:rPr lang="es-ES" sz="2000" dirty="0"/>
              <a:t>Primera vez que ofrecemos esto en español. Cualquier comentario sobre terminología, formato, </a:t>
            </a:r>
            <a:r>
              <a:rPr lang="es-ES" sz="2000" b="1" dirty="0"/>
              <a:t>cualquier cosa </a:t>
            </a:r>
            <a:r>
              <a:rPr lang="es-ES" sz="2000" dirty="0"/>
              <a:t>será muy útil</a:t>
            </a:r>
          </a:p>
          <a:p>
            <a:pPr marL="742950" lvl="1" indent="-285750">
              <a:buFont typeface="Arial" panose="020B0604020202020204" pitchFamily="34" charset="0"/>
              <a:buChar char="•"/>
            </a:pPr>
            <a:r>
              <a:rPr lang="es-ES" sz="2000" dirty="0"/>
              <a:t>Debido al tiempo limitado, principalmente soy yo quien habla, pero algo de tiempo para las discusiones</a:t>
            </a:r>
          </a:p>
        </p:txBody>
      </p:sp>
    </p:spTree>
    <p:extLst>
      <p:ext uri="{BB962C8B-B14F-4D97-AF65-F5344CB8AC3E}">
        <p14:creationId xmlns:p14="http://schemas.microsoft.com/office/powerpoint/2010/main" val="1656417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4">
            <a:extLst>
              <a:ext uri="{FF2B5EF4-FFF2-40B4-BE49-F238E27FC236}">
                <a16:creationId xmlns:a16="http://schemas.microsoft.com/office/drawing/2014/main" id="{5E2C5BE6-2E4A-D349-BC91-8FB6968AD4DE}"/>
              </a:ext>
            </a:extLst>
          </p:cNvPr>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dirty="0">
              <a:ln>
                <a:noFill/>
              </a:ln>
              <a:solidFill>
                <a:sysClr val="windowText" lastClr="000000"/>
              </a:solidFill>
              <a:effectLst/>
              <a:uLnTx/>
              <a:uFillTx/>
            </a:endParaRPr>
          </a:p>
        </p:txBody>
      </p:sp>
      <p:sp>
        <p:nvSpPr>
          <p:cNvPr id="2" name="Title 1">
            <a:extLst>
              <a:ext uri="{FF2B5EF4-FFF2-40B4-BE49-F238E27FC236}">
                <a16:creationId xmlns:a16="http://schemas.microsoft.com/office/drawing/2014/main" id="{F3C77618-FD33-4E23-8B98-435ACD6C9995}"/>
              </a:ext>
            </a:extLst>
          </p:cNvPr>
          <p:cNvSpPr>
            <a:spLocks noGrp="1"/>
          </p:cNvSpPr>
          <p:nvPr>
            <p:ph type="title"/>
          </p:nvPr>
        </p:nvSpPr>
        <p:spPr>
          <a:xfrm>
            <a:off x="990600" y="0"/>
            <a:ext cx="7805057" cy="885755"/>
          </a:xfrm>
        </p:spPr>
        <p:txBody>
          <a:bodyPr>
            <a:normAutofit/>
          </a:bodyPr>
          <a:lstStyle/>
          <a:p>
            <a:r>
              <a:rPr lang="es-ES" sz="4000" dirty="0"/>
              <a:t>Resumen de los temas semanales</a:t>
            </a:r>
            <a:endParaRPr lang="en-US" sz="4000" dirty="0"/>
          </a:p>
        </p:txBody>
      </p:sp>
      <p:sp>
        <p:nvSpPr>
          <p:cNvPr id="6" name="Content Placeholder 2">
            <a:extLst>
              <a:ext uri="{FF2B5EF4-FFF2-40B4-BE49-F238E27FC236}">
                <a16:creationId xmlns:a16="http://schemas.microsoft.com/office/drawing/2014/main" id="{31C3195C-21F8-95EA-B75F-7C3B4376AC1D}"/>
              </a:ext>
            </a:extLst>
          </p:cNvPr>
          <p:cNvSpPr txBox="1">
            <a:spLocks/>
          </p:cNvSpPr>
          <p:nvPr/>
        </p:nvSpPr>
        <p:spPr>
          <a:xfrm>
            <a:off x="609601" y="1038156"/>
            <a:ext cx="4114800" cy="560632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nSpc>
                <a:spcPct val="150000"/>
              </a:lnSpc>
              <a:buNone/>
            </a:pPr>
            <a:r>
              <a:rPr lang="es-ES" sz="2000" b="1" u="sng" dirty="0">
                <a:solidFill>
                  <a:schemeClr val="tx1"/>
                </a:solidFill>
              </a:rPr>
              <a:t>Sesión 1: 
</a:t>
            </a:r>
            <a:r>
              <a:rPr lang="es-ES" sz="2000" dirty="0">
                <a:solidFill>
                  <a:schemeClr val="tx1"/>
                </a:solidFill>
              </a:rPr>
              <a:t>Presentaciones y descripción general de la función ejecutiva</a:t>
            </a:r>
          </a:p>
          <a:p>
            <a:pPr marL="0" indent="0">
              <a:lnSpc>
                <a:spcPct val="150000"/>
              </a:lnSpc>
              <a:buNone/>
            </a:pPr>
            <a:r>
              <a:rPr lang="es-ES" sz="2000" b="1" u="sng" dirty="0">
                <a:solidFill>
                  <a:schemeClr val="tx1"/>
                </a:solidFill>
              </a:rPr>
              <a:t>Sesión 2: </a:t>
            </a:r>
          </a:p>
          <a:p>
            <a:pPr marL="0" indent="0">
              <a:lnSpc>
                <a:spcPct val="150000"/>
              </a:lnSpc>
              <a:buNone/>
            </a:pPr>
            <a:r>
              <a:rPr lang="es-ES" sz="2000" dirty="0">
                <a:solidFill>
                  <a:schemeClr val="tx1"/>
                </a:solidFill>
              </a:rPr>
              <a:t>No puede vs. No quiere
</a:t>
            </a:r>
            <a:r>
              <a:rPr lang="es-ES" sz="2000" b="1" u="sng" dirty="0">
                <a:solidFill>
                  <a:schemeClr val="tx1"/>
                </a:solidFill>
              </a:rPr>
              <a:t>Sesión 3: </a:t>
            </a:r>
          </a:p>
          <a:p>
            <a:pPr marL="0" indent="0">
              <a:lnSpc>
                <a:spcPct val="150000"/>
              </a:lnSpc>
              <a:buNone/>
            </a:pPr>
            <a:r>
              <a:rPr lang="es-ES" sz="2000" dirty="0">
                <a:solidFill>
                  <a:schemeClr val="tx1"/>
                </a:solidFill>
              </a:rPr>
              <a:t>Las adaptaciones/ acomodaciones </a:t>
            </a:r>
          </a:p>
          <a:p>
            <a:pPr marL="0" indent="0">
              <a:lnSpc>
                <a:spcPct val="150000"/>
              </a:lnSpc>
              <a:buNone/>
            </a:pPr>
            <a:r>
              <a:rPr lang="es-ES" sz="2000" b="1" u="sng" dirty="0">
                <a:solidFill>
                  <a:schemeClr val="tx1"/>
                </a:solidFill>
              </a:rPr>
              <a:t>Sesión 4: </a:t>
            </a:r>
          </a:p>
          <a:p>
            <a:pPr marL="0" indent="0">
              <a:lnSpc>
                <a:spcPct val="150000"/>
              </a:lnSpc>
              <a:buNone/>
            </a:pPr>
            <a:r>
              <a:rPr lang="es-ES" sz="2000" dirty="0">
                <a:solidFill>
                  <a:schemeClr val="tx1"/>
                </a:solidFill>
              </a:rPr>
              <a:t>Vocabulario para apoyar la flexibilidad</a:t>
            </a:r>
            <a:endParaRPr lang="en-US" sz="1800" dirty="0">
              <a:solidFill>
                <a:schemeClr val="tx1"/>
              </a:solidFill>
            </a:endParaRPr>
          </a:p>
        </p:txBody>
      </p:sp>
      <p:sp>
        <p:nvSpPr>
          <p:cNvPr id="4" name="Star: 5 Points 3">
            <a:extLst>
              <a:ext uri="{FF2B5EF4-FFF2-40B4-BE49-F238E27FC236}">
                <a16:creationId xmlns:a16="http://schemas.microsoft.com/office/drawing/2014/main" id="{94C8F12D-1E2A-1068-C84A-C83F2B1A9208}"/>
              </a:ext>
            </a:extLst>
          </p:cNvPr>
          <p:cNvSpPr/>
          <p:nvPr/>
        </p:nvSpPr>
        <p:spPr>
          <a:xfrm>
            <a:off x="58456" y="1676401"/>
            <a:ext cx="551145"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351DA37-731D-F42B-D9B4-4F6023038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7F8EC210-6AB3-759D-7117-4F65F3ADECCA}"/>
              </a:ext>
            </a:extLst>
          </p:cNvPr>
          <p:cNvSpPr txBox="1">
            <a:spLocks/>
          </p:cNvSpPr>
          <p:nvPr/>
        </p:nvSpPr>
        <p:spPr>
          <a:xfrm>
            <a:off x="5090668" y="1175479"/>
            <a:ext cx="3994876" cy="560632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nSpc>
                <a:spcPct val="150000"/>
              </a:lnSpc>
              <a:buNone/>
            </a:pPr>
            <a:r>
              <a:rPr lang="es-ES" sz="2000" b="1" u="sng" dirty="0">
                <a:solidFill>
                  <a:schemeClr val="tx1"/>
                </a:solidFill>
              </a:rPr>
              <a:t>Sesión 5: 
</a:t>
            </a:r>
            <a:r>
              <a:rPr lang="es-ES" sz="2000" dirty="0">
                <a:solidFill>
                  <a:schemeClr val="tx1"/>
                </a:solidFill>
              </a:rPr>
              <a:t>Identificando los sentimientos</a:t>
            </a:r>
          </a:p>
          <a:p>
            <a:pPr marL="0" indent="0">
              <a:lnSpc>
                <a:spcPct val="150000"/>
              </a:lnSpc>
              <a:buNone/>
            </a:pPr>
            <a:r>
              <a:rPr lang="es-ES" sz="2000" b="1" u="sng" dirty="0">
                <a:solidFill>
                  <a:schemeClr val="tx1"/>
                </a:solidFill>
              </a:rPr>
              <a:t>Sesión 6: </a:t>
            </a:r>
          </a:p>
          <a:p>
            <a:pPr marL="0" indent="0">
              <a:lnSpc>
                <a:spcPct val="150000"/>
              </a:lnSpc>
              <a:buNone/>
            </a:pPr>
            <a:r>
              <a:rPr lang="es-ES" sz="2000" dirty="0">
                <a:solidFill>
                  <a:schemeClr val="tx1"/>
                </a:solidFill>
              </a:rPr>
              <a:t>Estrategias de afrontamiento
</a:t>
            </a:r>
            <a:r>
              <a:rPr lang="es-ES" sz="2000" b="1" u="sng" dirty="0">
                <a:solidFill>
                  <a:schemeClr val="tx1"/>
                </a:solidFill>
              </a:rPr>
              <a:t>Sesión 7: </a:t>
            </a:r>
          </a:p>
          <a:p>
            <a:pPr marL="0" indent="0">
              <a:lnSpc>
                <a:spcPct val="150000"/>
              </a:lnSpc>
              <a:buNone/>
            </a:pPr>
            <a:r>
              <a:rPr lang="es-ES" sz="2000" dirty="0">
                <a:solidFill>
                  <a:schemeClr val="tx1"/>
                </a:solidFill>
              </a:rPr>
              <a:t>Establecer y planificar metas</a:t>
            </a:r>
          </a:p>
          <a:p>
            <a:pPr marL="0" indent="0">
              <a:lnSpc>
                <a:spcPct val="150000"/>
              </a:lnSpc>
              <a:buNone/>
            </a:pPr>
            <a:r>
              <a:rPr lang="es-ES" sz="2000" b="1" u="sng" dirty="0">
                <a:solidFill>
                  <a:schemeClr val="tx1"/>
                </a:solidFill>
              </a:rPr>
              <a:t>Sesión 8: </a:t>
            </a:r>
          </a:p>
          <a:p>
            <a:pPr marL="0" indent="0">
              <a:lnSpc>
                <a:spcPct val="150000"/>
              </a:lnSpc>
              <a:buNone/>
            </a:pPr>
            <a:r>
              <a:rPr lang="es-ES" sz="2000" dirty="0">
                <a:solidFill>
                  <a:schemeClr val="tx1"/>
                </a:solidFill>
              </a:rPr>
              <a:t>Motivación e integrando todo</a:t>
            </a:r>
            <a:endParaRPr lang="en-US" sz="1800" dirty="0">
              <a:solidFill>
                <a:schemeClr val="tx1"/>
              </a:solidFill>
            </a:endParaRPr>
          </a:p>
        </p:txBody>
      </p:sp>
    </p:spTree>
    <p:extLst>
      <p:ext uri="{BB962C8B-B14F-4D97-AF65-F5344CB8AC3E}">
        <p14:creationId xmlns:p14="http://schemas.microsoft.com/office/powerpoint/2010/main" val="3887550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4">
            <a:extLst>
              <a:ext uri="{FF2B5EF4-FFF2-40B4-BE49-F238E27FC236}">
                <a16:creationId xmlns:a16="http://schemas.microsoft.com/office/drawing/2014/main" id="{572048F0-690D-8E9F-80F9-843E37C36BE9}"/>
              </a:ext>
            </a:extLst>
          </p:cNvPr>
          <p:cNvSpPr>
            <a:spLocks/>
          </p:cNvSpPr>
          <p:nvPr/>
        </p:nvSpPr>
        <p:spPr bwMode="auto">
          <a:xfrm>
            <a:off x="61448" y="98244"/>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dirty="0">
              <a:ln>
                <a:noFill/>
              </a:ln>
              <a:solidFill>
                <a:sysClr val="windowText" lastClr="000000"/>
              </a:solidFill>
              <a:effectLst/>
              <a:uLnTx/>
              <a:uFillTx/>
            </a:endParaRPr>
          </a:p>
        </p:txBody>
      </p:sp>
      <p:sp>
        <p:nvSpPr>
          <p:cNvPr id="6" name="TextBox 5">
            <a:extLst>
              <a:ext uri="{FF2B5EF4-FFF2-40B4-BE49-F238E27FC236}">
                <a16:creationId xmlns:a16="http://schemas.microsoft.com/office/drawing/2014/main" id="{800D8BEC-913B-D768-BBEB-3C8DB939B7C9}"/>
              </a:ext>
            </a:extLst>
          </p:cNvPr>
          <p:cNvSpPr txBox="1"/>
          <p:nvPr/>
        </p:nvSpPr>
        <p:spPr>
          <a:xfrm>
            <a:off x="1219200" y="1066800"/>
            <a:ext cx="7845510" cy="461665"/>
          </a:xfrm>
          <a:prstGeom prst="rect">
            <a:avLst/>
          </a:prstGeom>
          <a:noFill/>
        </p:spPr>
        <p:txBody>
          <a:bodyPr wrap="square">
            <a:spAutoFit/>
          </a:bodyPr>
          <a:lstStyle/>
          <a:p>
            <a:r>
              <a:rPr lang="en-US" sz="2400" dirty="0">
                <a:hlinkClick r:id="rId3"/>
              </a:rPr>
              <a:t>https://www.unstuckandontarget.com/recursos-en-espanol</a:t>
            </a:r>
            <a:r>
              <a:rPr lang="en-US" sz="2400" dirty="0"/>
              <a:t>  </a:t>
            </a:r>
          </a:p>
        </p:txBody>
      </p:sp>
      <p:pic>
        <p:nvPicPr>
          <p:cNvPr id="8" name="Picture 7">
            <a:extLst>
              <a:ext uri="{FF2B5EF4-FFF2-40B4-BE49-F238E27FC236}">
                <a16:creationId xmlns:a16="http://schemas.microsoft.com/office/drawing/2014/main" id="{93ED19BA-3093-B38A-ACF7-0DA7799C4C54}"/>
              </a:ext>
            </a:extLst>
          </p:cNvPr>
          <p:cNvPicPr>
            <a:picLocks noChangeAspect="1"/>
          </p:cNvPicPr>
          <p:nvPr/>
        </p:nvPicPr>
        <p:blipFill>
          <a:blip r:embed="rId4"/>
          <a:stretch>
            <a:fillRect/>
          </a:stretch>
        </p:blipFill>
        <p:spPr>
          <a:xfrm>
            <a:off x="914400" y="1828800"/>
            <a:ext cx="8034727" cy="3889828"/>
          </a:xfrm>
          <a:prstGeom prst="rect">
            <a:avLst/>
          </a:prstGeom>
        </p:spPr>
      </p:pic>
      <p:pic>
        <p:nvPicPr>
          <p:cNvPr id="11" name="Picture 10">
            <a:extLst>
              <a:ext uri="{FF2B5EF4-FFF2-40B4-BE49-F238E27FC236}">
                <a16:creationId xmlns:a16="http://schemas.microsoft.com/office/drawing/2014/main" id="{47675FE6-BE45-E02D-DD9C-5D997ED20C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95" y="29569"/>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D87E12-902A-9D65-D5B7-D3D58A1C50D2}"/>
              </a:ext>
            </a:extLst>
          </p:cNvPr>
          <p:cNvSpPr txBox="1"/>
          <p:nvPr/>
        </p:nvSpPr>
        <p:spPr>
          <a:xfrm>
            <a:off x="3048000" y="212467"/>
            <a:ext cx="2133600" cy="523220"/>
          </a:xfrm>
          <a:prstGeom prst="rect">
            <a:avLst/>
          </a:prstGeom>
          <a:noFill/>
        </p:spPr>
        <p:txBody>
          <a:bodyPr wrap="square">
            <a:spAutoFit/>
          </a:bodyPr>
          <a:lstStyle/>
          <a:p>
            <a:r>
              <a:rPr lang="es-ES" sz="2800" dirty="0"/>
              <a:t>Página web</a:t>
            </a:r>
            <a:endParaRPr lang="en-US" sz="2800" dirty="0"/>
          </a:p>
        </p:txBody>
      </p:sp>
    </p:spTree>
    <p:extLst>
      <p:ext uri="{BB962C8B-B14F-4D97-AF65-F5344CB8AC3E}">
        <p14:creationId xmlns:p14="http://schemas.microsoft.com/office/powerpoint/2010/main" val="1612672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dirty="0">
              <a:ln>
                <a:noFill/>
              </a:ln>
              <a:solidFill>
                <a:sysClr val="windowText" lastClr="000000"/>
              </a:solidFill>
              <a:effectLst/>
              <a:uLnTx/>
              <a:uFillTx/>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29569"/>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6179" y="147862"/>
            <a:ext cx="9106905" cy="584775"/>
          </a:xfrm>
          <a:prstGeom prst="rect">
            <a:avLst/>
          </a:prstGeom>
          <a:noFill/>
          <a:ln>
            <a:noFill/>
          </a:ln>
        </p:spPr>
        <p:txBody>
          <a:bodyPr wrap="square" rtlCol="0">
            <a:spAutoFit/>
          </a:bodyPr>
          <a:lstStyle/>
          <a:p>
            <a:pPr algn="ctr"/>
            <a:r>
              <a:rPr lang="es-ES" sz="3200" dirty="0"/>
              <a:t>¿Por qué tenemos las reuniones familiares?</a:t>
            </a:r>
          </a:p>
        </p:txBody>
      </p:sp>
      <p:sp>
        <p:nvSpPr>
          <p:cNvPr id="8" name="TextBox 7"/>
          <p:cNvSpPr txBox="1"/>
          <p:nvPr/>
        </p:nvSpPr>
        <p:spPr>
          <a:xfrm>
            <a:off x="443466" y="1066800"/>
            <a:ext cx="8319534" cy="2800767"/>
          </a:xfrm>
          <a:prstGeom prst="rect">
            <a:avLst/>
          </a:prstGeom>
          <a:noFill/>
        </p:spPr>
        <p:txBody>
          <a:bodyPr wrap="square" rtlCol="0">
            <a:spAutoFit/>
          </a:bodyPr>
          <a:lstStyle/>
          <a:p>
            <a:r>
              <a:rPr lang="es-ES" sz="2800" dirty="0"/>
              <a:t>Para que ustedes:</a:t>
            </a:r>
          </a:p>
          <a:p>
            <a:pPr marL="342900" indent="-342900">
              <a:buFont typeface="Arial" panose="020B0604020202020204" pitchFamily="34" charset="0"/>
              <a:buChar char="•"/>
            </a:pPr>
            <a:r>
              <a:rPr lang="es-ES" sz="2400" dirty="0"/>
              <a:t>Aprendan estrategias para la casa</a:t>
            </a:r>
          </a:p>
          <a:p>
            <a:pPr marL="342900" indent="-342900">
              <a:buFont typeface="Arial" panose="020B0604020202020204" pitchFamily="34" charset="0"/>
              <a:buChar char="•"/>
            </a:pPr>
            <a:r>
              <a:rPr lang="es-ES" sz="2400" dirty="0"/>
              <a:t>Reciban respuestas a sus preguntas</a:t>
            </a:r>
          </a:p>
          <a:p>
            <a:pPr marL="342900" indent="-342900">
              <a:buFont typeface="Arial" panose="020B0604020202020204" pitchFamily="34" charset="0"/>
              <a:buChar char="•"/>
            </a:pPr>
            <a:r>
              <a:rPr lang="es-ES" sz="2400" dirty="0"/>
              <a:t>Ayudarnos mutuamente</a:t>
            </a:r>
          </a:p>
          <a:p>
            <a:pPr marL="342900" indent="-342900">
              <a:buFont typeface="Arial" panose="020B0604020202020204" pitchFamily="34" charset="0"/>
              <a:buChar char="•"/>
            </a:pPr>
            <a:r>
              <a:rPr lang="es-ES" sz="2400" dirty="0"/>
              <a:t>Entiendan lo que su hijo está aprendiendo si está en el grupo (si lo están haciéndolo)</a:t>
            </a:r>
          </a:p>
          <a:p>
            <a:pPr marL="342900" indent="-342900">
              <a:buFont typeface="Arial" panose="020B0604020202020204" pitchFamily="34" charset="0"/>
              <a:buChar char="•"/>
            </a:pPr>
            <a:endParaRPr lang="es-ES" sz="2800" dirty="0"/>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236899"/>
            <a:ext cx="3171940" cy="172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65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dirty="0">
              <a:ln>
                <a:noFill/>
              </a:ln>
              <a:solidFill>
                <a:sysClr val="windowText" lastClr="000000"/>
              </a:solidFill>
              <a:effectLst/>
              <a:uLnTx/>
              <a:uFillTx/>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647" y="160986"/>
            <a:ext cx="9106905" cy="584775"/>
          </a:xfrm>
          <a:prstGeom prst="rect">
            <a:avLst/>
          </a:prstGeom>
          <a:noFill/>
          <a:ln>
            <a:noFill/>
          </a:ln>
        </p:spPr>
        <p:txBody>
          <a:bodyPr wrap="square" rtlCol="0">
            <a:spAutoFit/>
          </a:bodyPr>
          <a:lstStyle/>
          <a:p>
            <a:pPr algn="ctr"/>
            <a:r>
              <a:rPr lang="es-ES" sz="3200" dirty="0"/>
              <a:t>Vamos a hablar de…</a:t>
            </a:r>
          </a:p>
        </p:txBody>
      </p:sp>
      <p:sp>
        <p:nvSpPr>
          <p:cNvPr id="8" name="TextBox 7"/>
          <p:cNvSpPr txBox="1"/>
          <p:nvPr/>
        </p:nvSpPr>
        <p:spPr>
          <a:xfrm>
            <a:off x="304800" y="1143000"/>
            <a:ext cx="8610600" cy="2462213"/>
          </a:xfrm>
          <a:prstGeom prst="rect">
            <a:avLst/>
          </a:prstGeom>
          <a:noFill/>
        </p:spPr>
        <p:txBody>
          <a:bodyPr wrap="square" rtlCol="0">
            <a:spAutoFit/>
          </a:bodyPr>
          <a:lstStyle/>
          <a:p>
            <a:pPr marL="342900" indent="-342900">
              <a:buFont typeface="Arial" panose="020B0604020202020204" pitchFamily="34" charset="0"/>
              <a:buChar char="•"/>
            </a:pPr>
            <a:r>
              <a:rPr lang="es-ES" sz="2800" dirty="0"/>
              <a:t>Las estrategias de </a:t>
            </a:r>
            <a:r>
              <a:rPr lang="es-ES" sz="2800" i="1" dirty="0" err="1"/>
              <a:t>Unstuck</a:t>
            </a:r>
            <a:r>
              <a:rPr lang="es-ES" sz="2800" i="1" dirty="0"/>
              <a:t> </a:t>
            </a:r>
            <a:r>
              <a:rPr lang="es-ES" sz="2800" dirty="0"/>
              <a:t>acerca de la flexibilidad, la planificación y la organización</a:t>
            </a:r>
          </a:p>
          <a:p>
            <a:pPr marL="342900" indent="-342900">
              <a:buFont typeface="Arial" panose="020B0604020202020204" pitchFamily="34" charset="0"/>
              <a:buChar char="•"/>
            </a:pPr>
            <a:endParaRPr lang="es-ES" sz="700" dirty="0"/>
          </a:p>
          <a:p>
            <a:pPr marL="342900" indent="-342900">
              <a:buFont typeface="Arial" panose="020B0604020202020204" pitchFamily="34" charset="0"/>
              <a:buChar char="•"/>
            </a:pPr>
            <a:r>
              <a:rPr lang="es-ES" sz="2800" dirty="0"/>
              <a:t>Cómo ayudar a su hijo a calmarse cuando esté molesto</a:t>
            </a:r>
          </a:p>
          <a:p>
            <a:pPr marL="342900" indent="-342900">
              <a:buFont typeface="Arial" panose="020B0604020202020204" pitchFamily="34" charset="0"/>
              <a:buChar char="•"/>
            </a:pPr>
            <a:endParaRPr lang="es-ES" sz="700" dirty="0"/>
          </a:p>
          <a:p>
            <a:pPr marL="342900" indent="-342900">
              <a:buFont typeface="Arial" panose="020B0604020202020204" pitchFamily="34" charset="0"/>
              <a:buChar char="•"/>
            </a:pPr>
            <a:r>
              <a:rPr lang="es-ES" sz="2800" dirty="0"/>
              <a:t>Las maneras de reducir el estrés en casa para usted y su hijo</a:t>
            </a:r>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4109898"/>
            <a:ext cx="405989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077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7891</TotalTime>
  <Words>3038</Words>
  <Application>Microsoft Office PowerPoint</Application>
  <PresentationFormat>On-screen Show (4:3)</PresentationFormat>
  <Paragraphs>297</Paragraphs>
  <Slides>33</Slides>
  <Notes>20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Bradley Hand</vt:lpstr>
      <vt:lpstr>Calibri</vt:lpstr>
      <vt:lpstr>Century Gothic</vt:lpstr>
      <vt:lpstr>Symbol</vt:lpstr>
      <vt:lpstr>Wingdings</vt:lpstr>
      <vt:lpstr>Office Theme</vt:lpstr>
      <vt:lpstr>Entender y manejar las dificultades del funcionamiento ejecutivo usando ‘Unstuck and On Target’</vt:lpstr>
      <vt:lpstr>Unstuck and On Target! </vt:lpstr>
      <vt:lpstr>Presentaciones</vt:lpstr>
      <vt:lpstr>Presentaciones</vt:lpstr>
      <vt:lpstr>PowerPoint Presentation</vt:lpstr>
      <vt:lpstr>Resumen de los temas semanales</vt:lpstr>
      <vt:lpstr>PowerPoint Presentation</vt:lpstr>
      <vt:lpstr>PowerPoint Presentation</vt:lpstr>
      <vt:lpstr>PowerPoint Presentation</vt:lpstr>
      <vt:lpstr>PowerPoint Presentation</vt:lpstr>
      <vt:lpstr>PowerPoint Presentation</vt:lpstr>
      <vt:lpstr>PowerPoint Presentation</vt:lpstr>
      <vt:lpstr>El funcionamiento ejecutivo: el director de orquesta </vt:lpstr>
      <vt:lpstr>Áreas comunes de dificultad del funcionamiento ejecutivo</vt:lpstr>
      <vt:lpstr>PowerPoint Presentation</vt:lpstr>
      <vt:lpstr>PowerPoint Presentation</vt:lpstr>
      <vt:lpstr>= pasar de una cosa a otra sin atascarse y adaptarse al cambio</vt:lpstr>
      <vt:lpstr>= mantener las cosas y las ideas en orden / "procesar  el panorama general"</vt:lpstr>
      <vt:lpstr>= desarrollar y priorizar los pasos para alcanzar una  meta</vt:lpstr>
      <vt:lpstr>= superar la sensación de estar abrumado por una tarea</vt:lpstr>
      <vt:lpstr>= mantener la información en la cabeza mientras se completan tareas de varios pasos</vt:lpstr>
      <vt:lpstr>= pensar antes de actuar y mantener el control</vt:lpstr>
      <vt:lpstr>= seguimiento de su propio rendimiento</vt:lpstr>
      <vt:lpstr>= identificar las emociones y saber cuándo interfieren con las metas; lidiar con las emociones fuertes</vt:lpstr>
      <vt:lpstr>PowerPoint Presentation</vt:lpstr>
      <vt:lpstr>PowerPoint Presentation</vt:lpstr>
      <vt:lpstr>Reconociendo la "DISCAPACIDAD INVISIBLE"</vt:lpstr>
      <vt:lpstr>Algunas  señales comunes de sobrecarga incluyen:</vt:lpstr>
      <vt:lpstr>Prevenir la sobrecarga</vt:lpstr>
      <vt:lpstr>Por dónde empezar: OBSERVAR y COMPRENDER</vt:lpstr>
      <vt:lpstr>La PREVENCIÓN es clave para reducir la sobrecarga</vt:lpstr>
      <vt:lpstr>PowerPoint Presentation</vt:lpstr>
      <vt:lpstr>PowerPoint Presentation</vt:lpstr>
    </vt:vector>
  </TitlesOfParts>
  <Company>Children's National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Jillian Martucci</dc:creator>
  <cp:lastModifiedBy>Safer, Jonathan</cp:lastModifiedBy>
  <cp:revision>300</cp:revision>
  <cp:lastPrinted>2014-11-12T02:14:27Z</cp:lastPrinted>
  <dcterms:created xsi:type="dcterms:W3CDTF">2014-09-02T15:07:56Z</dcterms:created>
  <dcterms:modified xsi:type="dcterms:W3CDTF">2024-05-03T14:06:51Z</dcterms:modified>
</cp:coreProperties>
</file>