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87" r:id="rId3"/>
  </p:sldMasterIdLst>
  <p:notesMasterIdLst>
    <p:notesMasterId r:id="rId40"/>
  </p:notesMasterIdLst>
  <p:sldIdLst>
    <p:sldId id="766" r:id="rId4"/>
    <p:sldId id="767" r:id="rId5"/>
    <p:sldId id="763" r:id="rId6"/>
    <p:sldId id="764" r:id="rId7"/>
    <p:sldId id="519" r:id="rId8"/>
    <p:sldId id="309" r:id="rId9"/>
    <p:sldId id="291" r:id="rId10"/>
    <p:sldId id="295" r:id="rId11"/>
    <p:sldId id="292" r:id="rId12"/>
    <p:sldId id="452" r:id="rId13"/>
    <p:sldId id="770" r:id="rId14"/>
    <p:sldId id="293" r:id="rId15"/>
    <p:sldId id="758" r:id="rId16"/>
    <p:sldId id="773" r:id="rId17"/>
    <p:sldId id="296" r:id="rId18"/>
    <p:sldId id="283" r:id="rId19"/>
    <p:sldId id="297" r:id="rId20"/>
    <p:sldId id="284" r:id="rId21"/>
    <p:sldId id="298" r:id="rId22"/>
    <p:sldId id="285" r:id="rId23"/>
    <p:sldId id="299" r:id="rId24"/>
    <p:sldId id="286" r:id="rId25"/>
    <p:sldId id="300" r:id="rId26"/>
    <p:sldId id="287" r:id="rId27"/>
    <p:sldId id="301" r:id="rId28"/>
    <p:sldId id="769" r:id="rId29"/>
    <p:sldId id="302" r:id="rId30"/>
    <p:sldId id="304" r:id="rId31"/>
    <p:sldId id="772" r:id="rId32"/>
    <p:sldId id="457" r:id="rId33"/>
    <p:sldId id="771" r:id="rId34"/>
    <p:sldId id="259" r:id="rId35"/>
    <p:sldId id="454" r:id="rId36"/>
    <p:sldId id="453" r:id="rId37"/>
    <p:sldId id="768" r:id="rId38"/>
    <p:sldId id="56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DA5"/>
    <a:srgbClr val="8C00D2"/>
    <a:srgbClr val="33CCCC"/>
    <a:srgbClr val="009999"/>
    <a:srgbClr val="E8977E"/>
    <a:srgbClr val="FFCC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9AC62-B6BA-4884-92EE-6EFCBBA4B5F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2306C-E237-4FEE-80E2-895A6607D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9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368851B-9C7F-A648-9859-E3C80B81A4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FOR DISTRUBUTION OR REPRODUCTION</a:t>
            </a:r>
          </a:p>
        </p:txBody>
      </p:sp>
    </p:spTree>
    <p:extLst>
      <p:ext uri="{BB962C8B-B14F-4D97-AF65-F5344CB8AC3E}">
        <p14:creationId xmlns:p14="http://schemas.microsoft.com/office/powerpoint/2010/main" val="1018930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24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Example: You could say, “You said you had a </a:t>
            </a:r>
            <a:r>
              <a:rPr lang="en-US" sz="1200" b="1" u="sng" dirty="0"/>
              <a:t>goal</a:t>
            </a:r>
            <a:r>
              <a:rPr lang="en-US" sz="1200" b="1" i="1" dirty="0"/>
              <a:t> </a:t>
            </a:r>
            <a:r>
              <a:rPr lang="en-US" sz="1200" dirty="0"/>
              <a:t>of getting good grades this year. We better make a plan for getting your homework done so you can reach your </a:t>
            </a:r>
            <a:r>
              <a:rPr lang="en-US" sz="1200" b="1" u="sng" dirty="0"/>
              <a:t>goal</a:t>
            </a:r>
            <a:r>
              <a:rPr lang="en-US" sz="1200" dirty="0"/>
              <a:t>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Ex) You could say, “I am setting a </a:t>
            </a:r>
            <a:r>
              <a:rPr lang="en-US" sz="1200" b="1" u="sng" dirty="0"/>
              <a:t>goal</a:t>
            </a:r>
            <a:r>
              <a:rPr lang="en-US" sz="1200" b="1" i="1" dirty="0"/>
              <a:t> </a:t>
            </a:r>
            <a:r>
              <a:rPr lang="en-US" sz="1200" dirty="0"/>
              <a:t>of going to bed by 9pm. </a:t>
            </a:r>
            <a:r>
              <a:rPr lang="en-US" sz="1200" b="1" u="sng" dirty="0"/>
              <a:t>Why</a:t>
            </a:r>
            <a:r>
              <a:rPr lang="en-US" sz="1200" dirty="0"/>
              <a:t>? because I need to get more sleep to feel good.” </a:t>
            </a:r>
          </a:p>
          <a:p>
            <a:endParaRPr lang="en-US" sz="1200" dirty="0"/>
          </a:p>
          <a:p>
            <a:r>
              <a:rPr lang="en-US" sz="1200" dirty="0"/>
              <a:t>You could say, “I am setting a </a:t>
            </a:r>
            <a:r>
              <a:rPr lang="en-US" sz="1200" b="1" u="sng" dirty="0"/>
              <a:t>goal</a:t>
            </a:r>
            <a:r>
              <a:rPr lang="en-US" sz="1200" b="1" i="1" dirty="0"/>
              <a:t> </a:t>
            </a:r>
            <a:r>
              <a:rPr lang="en-US" sz="1200" dirty="0"/>
              <a:t>of going for a walk at least three times a week. </a:t>
            </a:r>
            <a:r>
              <a:rPr lang="en-US" sz="1200" b="1" u="sng" dirty="0"/>
              <a:t>Why</a:t>
            </a:r>
            <a:r>
              <a:rPr lang="en-US" sz="1200" dirty="0"/>
              <a:t>? Because I feel better when I get some air.”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Ex) You could say, “If your </a:t>
            </a:r>
            <a:r>
              <a:rPr lang="en-US" sz="1200" b="1" u="sng" dirty="0"/>
              <a:t>goal</a:t>
            </a:r>
            <a:r>
              <a:rPr lang="en-US" sz="1200" b="1" dirty="0"/>
              <a:t> </a:t>
            </a:r>
            <a:r>
              <a:rPr lang="en-US" sz="1200" dirty="0"/>
              <a:t>is to get outside and play with your friends, then you should make a </a:t>
            </a:r>
            <a:r>
              <a:rPr lang="en-US" sz="1200" b="1" u="sng" dirty="0"/>
              <a:t>plan</a:t>
            </a:r>
            <a:r>
              <a:rPr lang="en-US" sz="1200" b="1" dirty="0"/>
              <a:t> </a:t>
            </a:r>
            <a:r>
              <a:rPr lang="en-US" sz="1200" dirty="0"/>
              <a:t>for getting your room cleaned super fast. Do you want to set a timer and make it a race?”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Ex) You could say, “My </a:t>
            </a:r>
            <a:r>
              <a:rPr lang="en-US" sz="1200" b="1" u="sng" dirty="0"/>
              <a:t>goal</a:t>
            </a:r>
            <a:r>
              <a:rPr lang="en-US" sz="1200" b="1" dirty="0"/>
              <a:t> </a:t>
            </a:r>
            <a:r>
              <a:rPr lang="en-US" sz="1200" dirty="0"/>
              <a:t>was to lose 10 pounds before the holidays, and my </a:t>
            </a:r>
            <a:r>
              <a:rPr lang="en-US" sz="1200" b="1" u="sng" dirty="0"/>
              <a:t>plan</a:t>
            </a:r>
            <a:r>
              <a:rPr lang="en-US" sz="1200" b="1" dirty="0"/>
              <a:t> </a:t>
            </a:r>
            <a:r>
              <a:rPr lang="en-US" sz="1200" dirty="0"/>
              <a:t>was to lose one pound every week by not eating sweets. But I am not </a:t>
            </a:r>
            <a:r>
              <a:rPr lang="en-US" sz="1200" b="1" u="sng" dirty="0"/>
              <a:t>doing</a:t>
            </a:r>
            <a:r>
              <a:rPr lang="en-US" sz="1200" b="1" dirty="0"/>
              <a:t> </a:t>
            </a:r>
            <a:r>
              <a:rPr lang="en-US" sz="1200" dirty="0"/>
              <a:t>my plan. I need a </a:t>
            </a:r>
            <a:r>
              <a:rPr lang="en-US" sz="1200" b="1" u="sng" dirty="0"/>
              <a:t>Plan B</a:t>
            </a:r>
            <a:r>
              <a:rPr lang="en-US" sz="1200" dirty="0"/>
              <a:t>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Ex) You could say, “You had a </a:t>
            </a:r>
            <a:r>
              <a:rPr lang="en-US" sz="1200" b="1" u="sng" dirty="0"/>
              <a:t>goal</a:t>
            </a:r>
            <a:r>
              <a:rPr lang="en-US" sz="1200" b="1" dirty="0"/>
              <a:t> </a:t>
            </a:r>
            <a:r>
              <a:rPr lang="en-US" sz="1200" dirty="0"/>
              <a:t>of getting an A in math right? Wasn’t part of the </a:t>
            </a:r>
            <a:r>
              <a:rPr lang="en-US" sz="1200" b="1" u="sng" dirty="0"/>
              <a:t>plan</a:t>
            </a:r>
            <a:r>
              <a:rPr lang="en-US" sz="1200" b="1" dirty="0"/>
              <a:t> </a:t>
            </a:r>
            <a:r>
              <a:rPr lang="en-US" sz="1200" dirty="0"/>
              <a:t>for achieving that goal </a:t>
            </a:r>
            <a:r>
              <a:rPr lang="en-US" sz="1200" b="1" u="sng" dirty="0"/>
              <a:t>doing</a:t>
            </a:r>
            <a:r>
              <a:rPr lang="en-US" sz="1200" b="1" dirty="0"/>
              <a:t> </a:t>
            </a:r>
            <a:r>
              <a:rPr lang="en-US" sz="1200" dirty="0"/>
              <a:t>your homework? Let’s </a:t>
            </a:r>
            <a:r>
              <a:rPr lang="en-US" sz="1200" b="1" u="sng" dirty="0"/>
              <a:t>check</a:t>
            </a:r>
            <a:r>
              <a:rPr lang="en-US" sz="1200" b="1" dirty="0"/>
              <a:t> </a:t>
            </a:r>
            <a:r>
              <a:rPr lang="en-US" sz="1200" dirty="0"/>
              <a:t>the online grades and see how your </a:t>
            </a:r>
            <a:r>
              <a:rPr lang="en-US" sz="1200" b="1" u="sng" dirty="0"/>
              <a:t>plan</a:t>
            </a:r>
            <a:r>
              <a:rPr lang="en-US" sz="1200" b="1" dirty="0"/>
              <a:t> </a:t>
            </a:r>
            <a:r>
              <a:rPr lang="en-US" sz="1200" dirty="0"/>
              <a:t>is working since you’ve been doing your homework.”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759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778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0673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398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0A0FE-7F2D-4D12-AEBC-D9BED2965F34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A1E8-ED3C-274E-9666-B9CD277C1C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Unstuck and On Target Webinar, Aug-Sept 2023 - Julia  Barnes, PhD BCBA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2EDE30B-C0C2-1641-BE31-F865680BF5C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NOT FOR DISTRIBUTION OR REPRODUCTION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77ACFF7-84BE-1525-FC36-8827D196D2C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8/28/2023</a:t>
            </a:r>
          </a:p>
        </p:txBody>
      </p:sp>
    </p:spTree>
    <p:extLst>
      <p:ext uri="{BB962C8B-B14F-4D97-AF65-F5344CB8AC3E}">
        <p14:creationId xmlns:p14="http://schemas.microsoft.com/office/powerpoint/2010/main" val="1450556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306C-E237-4FEE-80E2-895A6607D8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1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306C-E237-4FEE-80E2-895A6607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59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4077-A049-40C3-BC44-B819E1DC0EC9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0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5B19-7328-4BD6-82F7-AD51C7537A10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7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685B-1FBD-4844-A031-1161053EEF58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8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C02-1A36-4317-ACEB-EFCF80392E7E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02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4077-A049-40C3-BC44-B819E1DC0EC9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68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100" y="86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100" y="2489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37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3309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4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95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100" y="1600201"/>
            <a:ext cx="3619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600201"/>
            <a:ext cx="36957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4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535113"/>
            <a:ext cx="36195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1100" y="2174875"/>
            <a:ext cx="3619500" cy="3819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1901" y="1535113"/>
            <a:ext cx="36449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1901" y="2174875"/>
            <a:ext cx="3644900" cy="3819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05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63538"/>
            <a:ext cx="7594600" cy="10968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C02-1A36-4317-ACEB-EFCF80392E7E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50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61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3050"/>
            <a:ext cx="2540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0" y="273051"/>
            <a:ext cx="4940299" cy="5695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1435101"/>
            <a:ext cx="2540000" cy="45651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41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12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47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32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324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9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ACF1-2A62-413A-9F53-CC13C5EAD961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09BE-E025-4E7D-B0E1-CB4E11DBDCE4}" type="datetime1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1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9EB5-C218-4CF4-AE7A-987459415CAB}" type="datetime1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CE93-AC24-4C6C-9D21-0018DB67EF86}" type="datetime1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4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AB94-850E-48A0-A2E4-079A28BFAD76}" type="datetime1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2ADF-400D-4C6E-80B1-63DFBF942A76}" type="datetime1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0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0BCB-9692-474F-8404-6698BA293A8F}" type="datetime1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2014, Brookes Publishing Co.,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0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2D64C-90F0-489D-A28C-28DD158E8C85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9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2D64C-90F0-489D-A28C-28DD158E8C85}" type="datetime1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2014, Brookes Publishing Co.,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30A5-81DC-4273-93FB-17BF1087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2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594600" cy="1096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7594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18669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635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2300" y="6356350"/>
            <a:ext cx="444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96158"/>
                </a:solidFill>
              </a:defRPr>
            </a:lvl1pPr>
          </a:lstStyle>
          <a:p>
            <a:fld id="{F95E6B09-0E9D-914C-8F58-22804E1BE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1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61AB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696158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6961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96158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6961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6961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CPlBdyMrQ5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4D322797-45D6-A226-7272-301580B8D9C1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92" y="1223652"/>
            <a:ext cx="8809683" cy="246171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b="1" dirty="0"/>
              <a:t>Entender y manejar las dificultades del funcionamiento ejecutivo</a:t>
            </a:r>
            <a:br>
              <a:rPr lang="es-ES" b="1" dirty="0"/>
            </a:br>
            <a:r>
              <a:rPr lang="es-ES" b="1" dirty="0"/>
              <a:t>usando ‘</a:t>
            </a:r>
            <a:r>
              <a:rPr lang="es-ES" b="1" dirty="0" err="1"/>
              <a:t>Unstuck</a:t>
            </a:r>
            <a:r>
              <a:rPr lang="es-ES" b="1" dirty="0"/>
              <a:t> and </a:t>
            </a:r>
            <a:r>
              <a:rPr lang="es-ES" b="1" dirty="0" err="1"/>
              <a:t>On</a:t>
            </a:r>
            <a:r>
              <a:rPr lang="es-ES" b="1" dirty="0"/>
              <a:t> Target’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717" y="3685363"/>
            <a:ext cx="5502473" cy="77102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tx1"/>
                </a:solidFill>
              </a:rPr>
              <a:t>Jonathan Safer, PhD </a:t>
            </a:r>
          </a:p>
          <a:p>
            <a:pPr marL="0" indent="0" algn="ctr">
              <a:buNone/>
            </a:pPr>
            <a:r>
              <a:rPr lang="en-US" sz="7200" dirty="0"/>
              <a:t>University of Colorado School of Medicine</a:t>
            </a: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AutoShape 8" descr="hildren's Hospital Colorad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52F6DB10-D1B1-1695-8AE2-44E948AE5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369" y="5388204"/>
            <a:ext cx="3705225" cy="1105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63F3C1-AF4E-52D5-0389-169B22B12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6E8066-E13F-BDF8-D9D3-4489EF928962}"/>
              </a:ext>
            </a:extLst>
          </p:cNvPr>
          <p:cNvSpPr txBox="1"/>
          <p:nvPr/>
        </p:nvSpPr>
        <p:spPr>
          <a:xfrm>
            <a:off x="2209800" y="165137"/>
            <a:ext cx="632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Capacitación para cuidadores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7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>
            <a:extLst>
              <a:ext uri="{FF2B5EF4-FFF2-40B4-BE49-F238E27FC236}">
                <a16:creationId xmlns:a16="http://schemas.microsoft.com/office/drawing/2014/main" id="{10D83565-4013-BCAF-DF59-229278C0C855}"/>
              </a:ext>
            </a:extLst>
          </p:cNvPr>
          <p:cNvSpPr>
            <a:spLocks/>
          </p:cNvSpPr>
          <p:nvPr/>
        </p:nvSpPr>
        <p:spPr bwMode="auto">
          <a:xfrm>
            <a:off x="0" y="-5401"/>
            <a:ext cx="9144000" cy="990600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AC0E1-D5A9-E047-BC8F-87EFF309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20" y="-81601"/>
            <a:ext cx="8229600" cy="1143000"/>
          </a:xfrm>
        </p:spPr>
        <p:txBody>
          <a:bodyPr>
            <a:noAutofit/>
          </a:bodyPr>
          <a:lstStyle/>
          <a:p>
            <a:r>
              <a:rPr lang="es-ES" sz="2800" dirty="0"/>
              <a:t>Ayudar a su hijo a entender POR QUÉ es importante la autoconciencia y la autorregulación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490C6-50F3-F848-B6D4-571CDB0BC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1595577"/>
            <a:ext cx="7594600" cy="2138224"/>
          </a:xfrm>
        </p:spPr>
        <p:txBody>
          <a:bodyPr>
            <a:normAutofit/>
          </a:bodyPr>
          <a:lstStyle/>
          <a:p>
            <a:r>
              <a:rPr lang="es-ES" sz="3600" dirty="0"/>
              <a:t>Tener más control
Tener más opciones
Obtener más de lo que quiere</a:t>
            </a:r>
            <a:endParaRPr lang="en-US" sz="36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C2346D0-A152-1A4A-8D79-D52B30DC6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3933825"/>
            <a:ext cx="8928100" cy="2400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89F83E-CCA8-70AB-E319-4314F5BFC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2A8123-3554-B28B-9875-86D0BC88DAE3}"/>
              </a:ext>
            </a:extLst>
          </p:cNvPr>
          <p:cNvSpPr txBox="1"/>
          <p:nvPr/>
        </p:nvSpPr>
        <p:spPr>
          <a:xfrm>
            <a:off x="762000" y="5410200"/>
            <a:ext cx="914400" cy="646331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142B56-16AC-A086-2895-7BD1D7388429}"/>
              </a:ext>
            </a:extLst>
          </p:cNvPr>
          <p:cNvSpPr txBox="1"/>
          <p:nvPr/>
        </p:nvSpPr>
        <p:spPr>
          <a:xfrm>
            <a:off x="2382236" y="5410200"/>
            <a:ext cx="914400" cy="646331"/>
          </a:xfrm>
          <a:prstGeom prst="rect">
            <a:avLst/>
          </a:prstGeom>
          <a:solidFill>
            <a:srgbClr val="E8977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Por qué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CBA44-59FE-D95E-4144-79605BAB9587}"/>
              </a:ext>
            </a:extLst>
          </p:cNvPr>
          <p:cNvSpPr txBox="1"/>
          <p:nvPr/>
        </p:nvSpPr>
        <p:spPr>
          <a:xfrm>
            <a:off x="4156846" y="5410200"/>
            <a:ext cx="914400" cy="381000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7200BF-6599-7E3E-7EE7-A9DBB3024A4B}"/>
              </a:ext>
            </a:extLst>
          </p:cNvPr>
          <p:cNvSpPr txBox="1"/>
          <p:nvPr/>
        </p:nvSpPr>
        <p:spPr>
          <a:xfrm>
            <a:off x="5807414" y="5410200"/>
            <a:ext cx="9144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Acción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1559E3-1054-4F80-9A18-754147EF3B12}"/>
              </a:ext>
            </a:extLst>
          </p:cNvPr>
          <p:cNvSpPr txBox="1"/>
          <p:nvPr/>
        </p:nvSpPr>
        <p:spPr>
          <a:xfrm>
            <a:off x="7500028" y="5453385"/>
            <a:ext cx="1034372" cy="369332"/>
          </a:xfrm>
          <a:prstGeom prst="rect">
            <a:avLst/>
          </a:prstGeom>
          <a:solidFill>
            <a:srgbClr val="9A2DA5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Revisión</a:t>
            </a:r>
            <a:r>
              <a:rPr lang="es-A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081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638" y="160985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638" y="2018765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¿Preguntas?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¿Algunos ejemplos de Objetivos de sus hijos?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69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60986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Objetivo-Por qué-Plan-Acción-Revisión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angle 2"/>
          <p:cNvSpPr/>
          <p:nvPr/>
        </p:nvSpPr>
        <p:spPr>
          <a:xfrm>
            <a:off x="405366" y="1371600"/>
            <a:ext cx="7367034" cy="280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Vamos a hablar de una rutina de cinco pasos (OPPAR) para tener éxito con cualquier tarea más complicada:</a:t>
            </a:r>
          </a:p>
          <a:p>
            <a:pPr marL="800100" lvl="1" indent="-342900">
              <a:buFont typeface="+mj-lt"/>
              <a:buAutoNum type="arabicPeriod"/>
            </a:pPr>
            <a:endParaRPr lang="es-ES" sz="800" b="1" i="1" dirty="0"/>
          </a:p>
          <a:p>
            <a:pPr marL="800100" lvl="1" indent="-342900">
              <a:lnSpc>
                <a:spcPts val="2880"/>
              </a:lnSpc>
              <a:buFont typeface="+mj-lt"/>
              <a:buAutoNum type="arabicPeriod"/>
            </a:pPr>
            <a:r>
              <a:rPr lang="es-ES" sz="2400" b="1" dirty="0"/>
              <a:t>Objetivo (</a:t>
            </a:r>
            <a:r>
              <a:rPr lang="es-ES" sz="2400" b="1" dirty="0" err="1"/>
              <a:t>goal</a:t>
            </a:r>
            <a:r>
              <a:rPr lang="es-ES" sz="2400" b="1" dirty="0"/>
              <a:t>)</a:t>
            </a:r>
          </a:p>
          <a:p>
            <a:pPr marL="800100" lvl="1" indent="-342900">
              <a:lnSpc>
                <a:spcPts val="2880"/>
              </a:lnSpc>
              <a:buFont typeface="+mj-lt"/>
              <a:buAutoNum type="arabicPeriod"/>
            </a:pPr>
            <a:r>
              <a:rPr lang="es-ES" sz="2400" b="1" dirty="0"/>
              <a:t>Por qué (</a:t>
            </a:r>
            <a:r>
              <a:rPr lang="es-ES" sz="2400" b="1" dirty="0" err="1"/>
              <a:t>why</a:t>
            </a:r>
            <a:r>
              <a:rPr lang="es-ES" sz="2400" b="1" dirty="0"/>
              <a:t>)</a:t>
            </a:r>
          </a:p>
          <a:p>
            <a:pPr marL="800100" lvl="1" indent="-342900">
              <a:lnSpc>
                <a:spcPts val="2880"/>
              </a:lnSpc>
              <a:buFont typeface="+mj-lt"/>
              <a:buAutoNum type="arabicPeriod"/>
            </a:pPr>
            <a:r>
              <a:rPr lang="es-ES" sz="2400" b="1" dirty="0"/>
              <a:t>Plan (plan)</a:t>
            </a:r>
          </a:p>
          <a:p>
            <a:pPr marL="800100" lvl="1" indent="-342900">
              <a:lnSpc>
                <a:spcPts val="2880"/>
              </a:lnSpc>
              <a:buFont typeface="+mj-lt"/>
              <a:buAutoNum type="arabicPeriod"/>
            </a:pPr>
            <a:r>
              <a:rPr lang="es-ES" sz="2400" b="1" dirty="0"/>
              <a:t>Acción (do)</a:t>
            </a:r>
          </a:p>
          <a:p>
            <a:pPr marL="800100" lvl="1" indent="-342900">
              <a:lnSpc>
                <a:spcPts val="2880"/>
              </a:lnSpc>
              <a:buFont typeface="+mj-lt"/>
              <a:buAutoNum type="arabicPeriod"/>
            </a:pPr>
            <a:r>
              <a:rPr lang="es-ES" sz="2400" b="1" dirty="0"/>
              <a:t>Revisión (</a:t>
            </a:r>
            <a:r>
              <a:rPr lang="es-ES" sz="2400" b="1" dirty="0" err="1"/>
              <a:t>check</a:t>
            </a:r>
            <a:r>
              <a:rPr lang="es-ES" sz="2400" b="1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82" y="2133600"/>
            <a:ext cx="2133600" cy="212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46482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Estos pasos dan a su hijo/a una manera de descomponer cualquier tarea en partes pequeñas</a:t>
            </a:r>
          </a:p>
        </p:txBody>
      </p:sp>
    </p:spTree>
    <p:extLst>
      <p:ext uri="{BB962C8B-B14F-4D97-AF65-F5344CB8AC3E}">
        <p14:creationId xmlns:p14="http://schemas.microsoft.com/office/powerpoint/2010/main" val="310665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69099336-7C0B-2BF2-2D5C-4818C5AABB0F}"/>
              </a:ext>
            </a:extLst>
          </p:cNvPr>
          <p:cNvSpPr>
            <a:spLocks/>
          </p:cNvSpPr>
          <p:nvPr/>
        </p:nvSpPr>
        <p:spPr bwMode="auto">
          <a:xfrm>
            <a:off x="0" y="152400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AB03E-384E-73C7-3F81-8AB6A169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7594600" cy="929128"/>
          </a:xfrm>
        </p:spPr>
        <p:txBody>
          <a:bodyPr>
            <a:normAutofit/>
          </a:bodyPr>
          <a:lstStyle/>
          <a:p>
            <a:r>
              <a:rPr lang="es-AR" sz="4000" dirty="0"/>
              <a:t>OPPAR junta todo....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BF452-1C16-A776-9BC8-B2895E890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203766"/>
            <a:ext cx="8407400" cy="5023413"/>
          </a:xfrm>
        </p:spPr>
        <p:txBody>
          <a:bodyPr>
            <a:normAutofit fontScale="85000" lnSpcReduction="20000"/>
          </a:bodyPr>
          <a:lstStyle/>
          <a:p>
            <a:r>
              <a:rPr lang="es-ES" sz="2800" dirty="0"/>
              <a:t>Es una herramienta para reconocer y validar las Objetivos personales de un niño y POR QUÉ esas Objetivos son importantes para ellos</a:t>
            </a:r>
          </a:p>
          <a:p>
            <a:endParaRPr lang="es-ES" sz="2800" dirty="0"/>
          </a:p>
          <a:p>
            <a:r>
              <a:rPr lang="es-ES" sz="2800" dirty="0"/>
              <a:t>Esto se convierte en un ancla para:</a:t>
            </a:r>
            <a:r>
              <a:rPr lang="en-US" sz="28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400" dirty="0"/>
              <a:t>Ayudar a retroceder y ver el PANORAMA GENERAL </a:t>
            </a:r>
            <a:endParaRPr lang="en-US" sz="2400" dirty="0"/>
          </a:p>
          <a:p>
            <a:pPr marL="1314450" lvl="2" indent="-457200"/>
            <a:r>
              <a:rPr lang="es-ES" dirty="0"/>
              <a:t>Usar adaptaciones, abogar por uno mismo, identificar sentimientos, usar estrategias para mejorar la flexibilidad, usar estrategias de afrontamiento...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400" dirty="0"/>
              <a:t>Practicar mantenerse enfocados en el objetivo</a:t>
            </a:r>
          </a:p>
          <a:p>
            <a:pPr marL="1314450" lvl="2" indent="-457200"/>
            <a:r>
              <a:rPr lang="es-AR" dirty="0"/>
              <a:t>Manejar las distracciones, tener en cuenta Objetivos claras y alcanzables </a:t>
            </a:r>
          </a:p>
          <a:p>
            <a:endParaRPr lang="en-US" sz="2800" dirty="0"/>
          </a:p>
          <a:p>
            <a:r>
              <a:rPr lang="es-ES" sz="2800" dirty="0"/>
              <a:t>Lo bueno es que si el plan no funciona, no es error del niño...solo necesitamos un plan mejor</a:t>
            </a:r>
          </a:p>
          <a:p>
            <a:pPr lvl="2" indent="0">
              <a:buNone/>
            </a:pPr>
            <a:endParaRPr lang="en-US" dirty="0"/>
          </a:p>
          <a:p>
            <a:pPr lvl="2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34249-4B2A-6A94-2627-57451F82C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72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60986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OPPAR ejemplo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4BC98-FA45-8D8D-F037-65557AB0C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089" y="1479068"/>
            <a:ext cx="6701093" cy="3591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09F6FF-2466-14EB-3BC0-D82681B89197}"/>
              </a:ext>
            </a:extLst>
          </p:cNvPr>
          <p:cNvSpPr/>
          <p:nvPr/>
        </p:nvSpPr>
        <p:spPr>
          <a:xfrm>
            <a:off x="685800" y="1442078"/>
            <a:ext cx="1752600" cy="352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r">
              <a:buFont typeface="+mj-lt"/>
              <a:buAutoNum type="arabicPeriod"/>
            </a:pPr>
            <a:endParaRPr lang="es-ES" sz="700" b="1" i="1" dirty="0"/>
          </a:p>
          <a:p>
            <a:pPr lvl="1" algn="r">
              <a:lnSpc>
                <a:spcPts val="2880"/>
              </a:lnSpc>
            </a:pPr>
            <a:r>
              <a:rPr lang="es-ES" sz="2000" b="1" dirty="0"/>
              <a:t>Objetivo- </a:t>
            </a:r>
          </a:p>
          <a:p>
            <a:pPr lvl="1" algn="r">
              <a:lnSpc>
                <a:spcPts val="2880"/>
              </a:lnSpc>
            </a:pPr>
            <a:r>
              <a:rPr lang="es-ES" sz="2000" b="1" dirty="0"/>
              <a:t>Por qué- </a:t>
            </a:r>
          </a:p>
          <a:p>
            <a:pPr lvl="1" algn="r">
              <a:lnSpc>
                <a:spcPts val="2880"/>
              </a:lnSpc>
            </a:pPr>
            <a:r>
              <a:rPr lang="es-ES" sz="2000" b="1" dirty="0"/>
              <a:t>Plan- </a:t>
            </a:r>
          </a:p>
          <a:p>
            <a:pPr lvl="1" algn="r">
              <a:lnSpc>
                <a:spcPts val="2880"/>
              </a:lnSpc>
            </a:pPr>
            <a:endParaRPr lang="es-ES" sz="2000" b="1" dirty="0"/>
          </a:p>
          <a:p>
            <a:pPr lvl="1" algn="r">
              <a:lnSpc>
                <a:spcPts val="2880"/>
              </a:lnSpc>
            </a:pPr>
            <a:endParaRPr lang="es-ES" sz="2000" b="1" dirty="0"/>
          </a:p>
          <a:p>
            <a:pPr lvl="1" algn="r">
              <a:lnSpc>
                <a:spcPts val="2880"/>
              </a:lnSpc>
            </a:pPr>
            <a:endParaRPr lang="es-ES" sz="2000" b="1" dirty="0"/>
          </a:p>
          <a:p>
            <a:pPr lvl="1" algn="r">
              <a:lnSpc>
                <a:spcPts val="2880"/>
              </a:lnSpc>
            </a:pPr>
            <a:endParaRPr lang="es-ES" sz="2000" b="1" dirty="0"/>
          </a:p>
          <a:p>
            <a:pPr lvl="1" algn="r">
              <a:lnSpc>
                <a:spcPts val="2880"/>
              </a:lnSpc>
            </a:pPr>
            <a:r>
              <a:rPr lang="es-ES" sz="2000" b="1" dirty="0"/>
              <a:t>Acción- </a:t>
            </a:r>
          </a:p>
          <a:p>
            <a:pPr lvl="1" algn="r">
              <a:lnSpc>
                <a:spcPts val="2880"/>
              </a:lnSpc>
            </a:pPr>
            <a:r>
              <a:rPr lang="es-ES" sz="2000" b="1" dirty="0"/>
              <a:t>Revisión-</a:t>
            </a:r>
          </a:p>
        </p:txBody>
      </p:sp>
    </p:spTree>
    <p:extLst>
      <p:ext uri="{BB962C8B-B14F-4D97-AF65-F5344CB8AC3E}">
        <p14:creationId xmlns:p14="http://schemas.microsoft.com/office/powerpoint/2010/main" val="1505423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52400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47" y="204316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El </a:t>
            </a:r>
            <a:r>
              <a:rPr lang="en-US" sz="3200" dirty="0" err="1"/>
              <a:t>Objetivo</a:t>
            </a:r>
            <a:r>
              <a:rPr lang="en-US" sz="3200" dirty="0"/>
              <a:t> (“Goal”)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47" y="138436"/>
            <a:ext cx="685800" cy="67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371600"/>
            <a:ext cx="64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Un </a:t>
            </a:r>
            <a:r>
              <a:rPr lang="es-ES" sz="2400" b="1" dirty="0"/>
              <a:t>Objetivo</a:t>
            </a:r>
            <a:r>
              <a:rPr lang="es-ES" sz="2400" dirty="0"/>
              <a:t> (</a:t>
            </a:r>
            <a:r>
              <a:rPr lang="es-ES" sz="2400" dirty="0" err="1"/>
              <a:t>goal</a:t>
            </a:r>
            <a:r>
              <a:rPr lang="es-ES" sz="2400" dirty="0"/>
              <a:t>) es algo que su hijo/a: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quiere o tiene que hacer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sabe hacer pero quiere hacer mejor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quiere aprender a hacer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err="1"/>
              <a:t>Looos</a:t>
            </a:r>
            <a:r>
              <a:rPr lang="es-ES" sz="2400" b="1" dirty="0"/>
              <a:t> Objetivos </a:t>
            </a:r>
            <a:r>
              <a:rPr lang="es-ES" sz="2400" dirty="0"/>
              <a:t>deben ser específicas y significativas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6" y="4011156"/>
            <a:ext cx="4098161" cy="213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130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52400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2480"/>
            <a:ext cx="685800" cy="67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3716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Los</a:t>
            </a:r>
            <a:r>
              <a:rPr lang="es-ES" sz="2400" b="1" dirty="0"/>
              <a:t> Objetivos </a:t>
            </a:r>
            <a:r>
              <a:rPr lang="es-ES" sz="2400" dirty="0"/>
              <a:t>pueden ser a largo plazo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“Quiero saber atarme los zapatos”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“Quiero ser futbolista”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Los</a:t>
            </a:r>
            <a:r>
              <a:rPr lang="es-ES" sz="2400" b="1" dirty="0"/>
              <a:t> Objetivos </a:t>
            </a:r>
            <a:r>
              <a:rPr lang="es-ES" sz="2400" dirty="0"/>
              <a:t>también pueden ser a corto plazo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“Quiero ir a la nueva película de </a:t>
            </a:r>
            <a:r>
              <a:rPr lang="es-ES" sz="2400" dirty="0" err="1"/>
              <a:t>Iron</a:t>
            </a:r>
            <a:r>
              <a:rPr lang="es-ES" sz="2400" dirty="0"/>
              <a:t> Man”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“Quiero invitar a un amigo a comer pizza y jugar en mi casa”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4204B7-717D-9FD0-60BA-E32E6C01EE56}"/>
              </a:ext>
            </a:extLst>
          </p:cNvPr>
          <p:cNvSpPr txBox="1"/>
          <p:nvPr/>
        </p:nvSpPr>
        <p:spPr>
          <a:xfrm>
            <a:off x="1600201" y="202017"/>
            <a:ext cx="426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El </a:t>
            </a:r>
            <a:r>
              <a:rPr lang="en-US" sz="3200" dirty="0" err="1"/>
              <a:t>Objetivo</a:t>
            </a:r>
            <a:r>
              <a:rPr lang="en-US" sz="3200" dirty="0"/>
              <a:t> (“Goal”)</a:t>
            </a:r>
          </a:p>
        </p:txBody>
      </p:sp>
    </p:spTree>
    <p:extLst>
      <p:ext uri="{BB962C8B-B14F-4D97-AF65-F5344CB8AC3E}">
        <p14:creationId xmlns:p14="http://schemas.microsoft.com/office/powerpoint/2010/main" val="4581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52400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47" y="173322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Usando “Objetivo”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443467" y="1266825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¿Qué puede </a:t>
            </a:r>
            <a:r>
              <a:rPr lang="es-ES" sz="2400" b="1" u="sng" dirty="0"/>
              <a:t>decir</a:t>
            </a:r>
            <a:r>
              <a:rPr lang="es-ES" sz="2400" dirty="0"/>
              <a:t> para ayudar a su hijo a reconocer los beneficios de establecer Objetivos?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933" y="2286000"/>
            <a:ext cx="47568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“Esto me parece algo que deberías transformar en un </a:t>
            </a:r>
            <a:r>
              <a:rPr lang="es-ES" sz="2400" b="1" u="sng" dirty="0"/>
              <a:t>Objetivo</a:t>
            </a:r>
            <a:r>
              <a:rPr lang="es-ES" sz="2400" dirty="0"/>
              <a:t>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“¿Tienes un </a:t>
            </a:r>
            <a:r>
              <a:rPr lang="es-ES" sz="2400" b="1" u="sng" dirty="0"/>
              <a:t>Objetivo</a:t>
            </a:r>
            <a:r>
              <a:rPr lang="es-ES" sz="2400" dirty="0"/>
              <a:t>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 “Mi </a:t>
            </a:r>
            <a:r>
              <a:rPr lang="es-ES" sz="2400" b="1" u="sng" dirty="0"/>
              <a:t>Objetivo</a:t>
            </a:r>
            <a:r>
              <a:rPr lang="es-ES" sz="2400" dirty="0"/>
              <a:t> es.....”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“¡Hiciste un buen trabajo creando un </a:t>
            </a:r>
            <a:r>
              <a:rPr lang="es-ES" sz="2400" b="1" u="sng" dirty="0"/>
              <a:t>Objetivo</a:t>
            </a:r>
            <a:r>
              <a:rPr lang="es-ES" sz="2400" dirty="0"/>
              <a:t>!”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755910"/>
            <a:ext cx="298382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149"/>
            <a:ext cx="685800" cy="66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30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52400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47" y="173322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Por qué (“</a:t>
            </a:r>
            <a:r>
              <a:rPr lang="es-ES" sz="3200" dirty="0" err="1"/>
              <a:t>why</a:t>
            </a:r>
            <a:r>
              <a:rPr lang="es-ES" sz="3200" dirty="0"/>
              <a:t>”)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2479"/>
            <a:ext cx="685800" cy="67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139065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Por qué el Objetivo es importante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Los niños quieren trabajar en habilidades nuevas cuando creen que les van a ayudar de alguna manera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Es importante que los niños sepan </a:t>
            </a:r>
            <a:r>
              <a:rPr lang="es-ES" sz="2400" b="1" dirty="0"/>
              <a:t>por qué </a:t>
            </a:r>
            <a:r>
              <a:rPr lang="es-ES" sz="2400" dirty="0"/>
              <a:t>tienen cumplir ciertos objetivos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47714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52400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47" y="173322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Usando “Por qué”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73322"/>
            <a:ext cx="685800" cy="65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4892" y="1142999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¿Qué puede </a:t>
            </a:r>
            <a:r>
              <a:rPr lang="es-ES" sz="2400" b="1" u="sng" dirty="0"/>
              <a:t>decir</a:t>
            </a:r>
            <a:r>
              <a:rPr lang="es-ES" sz="2400" dirty="0"/>
              <a:t> para ayudar a su hijo a reconocer los por qué tienen ciertos objetivos?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932" y="2209800"/>
            <a:ext cx="6052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“¿</a:t>
            </a:r>
            <a:r>
              <a:rPr lang="es-ES" sz="2400" b="1" u="sng" dirty="0"/>
              <a:t>Por qué</a:t>
            </a:r>
            <a:r>
              <a:rPr lang="es-ES" sz="2400" dirty="0"/>
              <a:t> quieres cumplir ese objetivo?”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“¿</a:t>
            </a:r>
            <a:r>
              <a:rPr lang="es-ES" sz="2400" b="1" u="sng" dirty="0"/>
              <a:t>Por qué</a:t>
            </a:r>
            <a:r>
              <a:rPr lang="es-ES" sz="2400" dirty="0"/>
              <a:t> elegiste ese como tu objetivo?”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“¿</a:t>
            </a:r>
            <a:r>
              <a:rPr lang="es-ES" sz="2400" b="1" u="sng" dirty="0"/>
              <a:t>Por qué</a:t>
            </a:r>
            <a:r>
              <a:rPr lang="es-ES" sz="2400" dirty="0"/>
              <a:t> quieres hacer (actividad)?”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97" y="2362199"/>
            <a:ext cx="1742154" cy="13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6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07" y="2264030"/>
            <a:ext cx="7772400" cy="1470025"/>
          </a:xfrm>
        </p:spPr>
        <p:txBody>
          <a:bodyPr/>
          <a:lstStyle/>
          <a:p>
            <a:r>
              <a:rPr lang="es-ES" b="1" i="1" dirty="0" err="1">
                <a:latin typeface="Century Gothic" pitchFamily="34" charset="0"/>
              </a:rPr>
              <a:t>Unstuck</a:t>
            </a:r>
            <a:r>
              <a:rPr lang="es-ES" b="1" i="1" dirty="0">
                <a:latin typeface="Century Gothic" pitchFamily="34" charset="0"/>
              </a:rPr>
              <a:t> and </a:t>
            </a:r>
            <a:r>
              <a:rPr lang="es-ES" b="1" i="1" dirty="0" err="1">
                <a:latin typeface="Century Gothic" pitchFamily="34" charset="0"/>
              </a:rPr>
              <a:t>On</a:t>
            </a:r>
            <a:r>
              <a:rPr lang="es-ES" b="1" i="1" dirty="0">
                <a:latin typeface="Century Gothic" pitchFamily="34" charset="0"/>
              </a:rPr>
              <a:t> Target!</a:t>
            </a:r>
            <a:br>
              <a:rPr lang="es-ES" b="1" i="1" dirty="0">
                <a:latin typeface="Century Gothic" pitchFamily="34" charset="0"/>
              </a:rPr>
            </a:br>
            <a:endParaRPr lang="es-ES" i="1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9050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Century Gothic" pitchFamily="34" charset="0"/>
              </a:rPr>
              <a:t>Sesión Familiar #7</a:t>
            </a: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"/>
          <p:cNvGrpSpPr>
            <a:grpSpLocks/>
          </p:cNvGrpSpPr>
          <p:nvPr/>
        </p:nvGrpSpPr>
        <p:grpSpPr bwMode="auto">
          <a:xfrm flipV="1">
            <a:off x="307473" y="4114800"/>
            <a:ext cx="1785937" cy="2411412"/>
            <a:chOff x="6589" y="2087"/>
            <a:chExt cx="3372" cy="4379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" y="2087"/>
              <a:ext cx="3372" cy="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8887" y="3201"/>
              <a:ext cx="2" cy="80"/>
              <a:chOff x="-106290113" y="-105152799"/>
              <a:chExt cx="2" cy="80"/>
            </a:xfrm>
          </p:grpSpPr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-106290113" y="-105152799"/>
                <a:ext cx="2" cy="80"/>
              </a:xfrm>
              <a:custGeom>
                <a:avLst/>
                <a:gdLst>
                  <a:gd name="T0" fmla="+- 0 1685 1685"/>
                  <a:gd name="T1" fmla="*/ 1685 h 80"/>
                  <a:gd name="T2" fmla="+- 0 1765 1685"/>
                  <a:gd name="T3" fmla="*/ 1765 h 8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80">
                    <a:moveTo>
                      <a:pt x="0" y="0"/>
                    </a:moveTo>
                    <a:lnTo>
                      <a:pt x="0" y="8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6"/>
            <p:cNvGrpSpPr>
              <a:grpSpLocks/>
            </p:cNvGrpSpPr>
            <p:nvPr/>
          </p:nvGrpSpPr>
          <p:grpSpPr bwMode="auto">
            <a:xfrm>
              <a:off x="7703" y="2095"/>
              <a:ext cx="80" cy="2"/>
              <a:chOff x="-106291297" y="-105153905"/>
              <a:chExt cx="80" cy="2"/>
            </a:xfrm>
          </p:grpSpPr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-106291297" y="-105153905"/>
                <a:ext cx="80" cy="2"/>
              </a:xfrm>
              <a:custGeom>
                <a:avLst/>
                <a:gdLst>
                  <a:gd name="T0" fmla="+- 0 9157 9157"/>
                  <a:gd name="T1" fmla="*/ T0 w 80"/>
                  <a:gd name="T2" fmla="+- 0 9237 9157"/>
                  <a:gd name="T3" fmla="*/ T2 w 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80" y="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8"/>
            <p:cNvGrpSpPr>
              <a:grpSpLocks/>
            </p:cNvGrpSpPr>
            <p:nvPr/>
          </p:nvGrpSpPr>
          <p:grpSpPr bwMode="auto">
            <a:xfrm>
              <a:off x="6596" y="3199"/>
              <a:ext cx="2" cy="80"/>
              <a:chOff x="-106292404" y="-105152801"/>
              <a:chExt cx="2" cy="80"/>
            </a:xfrm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-106292404" y="-105152801"/>
                <a:ext cx="2" cy="80"/>
              </a:xfrm>
              <a:custGeom>
                <a:avLst/>
                <a:gdLst>
                  <a:gd name="T0" fmla="+- 0 1683 1683"/>
                  <a:gd name="T1" fmla="*/ 1683 h 80"/>
                  <a:gd name="T2" fmla="+- 0 1763 1683"/>
                  <a:gd name="T3" fmla="*/ 1763 h 8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80">
                    <a:moveTo>
                      <a:pt x="0" y="0"/>
                    </a:moveTo>
                    <a:lnTo>
                      <a:pt x="0" y="8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10"/>
            <p:cNvGrpSpPr>
              <a:grpSpLocks/>
            </p:cNvGrpSpPr>
            <p:nvPr/>
          </p:nvGrpSpPr>
          <p:grpSpPr bwMode="auto">
            <a:xfrm>
              <a:off x="7701" y="4386"/>
              <a:ext cx="80" cy="2"/>
              <a:chOff x="-106291299" y="-105151614"/>
              <a:chExt cx="80" cy="2"/>
            </a:xfrm>
          </p:grpSpPr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-106291299" y="-105151614"/>
                <a:ext cx="80" cy="2"/>
              </a:xfrm>
              <a:custGeom>
                <a:avLst/>
                <a:gdLst>
                  <a:gd name="T0" fmla="+- 0 9155 9155"/>
                  <a:gd name="T1" fmla="*/ T0 w 80"/>
                  <a:gd name="T2" fmla="+- 0 9235 9155"/>
                  <a:gd name="T3" fmla="*/ T2 w 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80" y="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7102439" y="1137228"/>
            <a:ext cx="1785937" cy="2411412"/>
            <a:chOff x="6589" y="2087"/>
            <a:chExt cx="3372" cy="437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" y="2087"/>
              <a:ext cx="3372" cy="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8887" y="3201"/>
              <a:ext cx="2" cy="80"/>
              <a:chOff x="-106290113" y="-105152799"/>
              <a:chExt cx="2" cy="80"/>
            </a:xfrm>
          </p:grpSpPr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-106290113" y="-105152799"/>
                <a:ext cx="2" cy="80"/>
              </a:xfrm>
              <a:custGeom>
                <a:avLst/>
                <a:gdLst>
                  <a:gd name="T0" fmla="+- 0 1685 1685"/>
                  <a:gd name="T1" fmla="*/ 1685 h 80"/>
                  <a:gd name="T2" fmla="+- 0 1765 1685"/>
                  <a:gd name="T3" fmla="*/ 1765 h 8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80">
                    <a:moveTo>
                      <a:pt x="0" y="0"/>
                    </a:moveTo>
                    <a:lnTo>
                      <a:pt x="0" y="8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6"/>
            <p:cNvGrpSpPr>
              <a:grpSpLocks/>
            </p:cNvGrpSpPr>
            <p:nvPr/>
          </p:nvGrpSpPr>
          <p:grpSpPr bwMode="auto">
            <a:xfrm>
              <a:off x="7703" y="2095"/>
              <a:ext cx="80" cy="2"/>
              <a:chOff x="-106291297" y="-105153905"/>
              <a:chExt cx="80" cy="2"/>
            </a:xfrm>
          </p:grpSpPr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-106291297" y="-105153905"/>
                <a:ext cx="80" cy="2"/>
              </a:xfrm>
              <a:custGeom>
                <a:avLst/>
                <a:gdLst>
                  <a:gd name="T0" fmla="+- 0 9157 9157"/>
                  <a:gd name="T1" fmla="*/ T0 w 80"/>
                  <a:gd name="T2" fmla="+- 0 9237 9157"/>
                  <a:gd name="T3" fmla="*/ T2 w 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80" y="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6596" y="3199"/>
              <a:ext cx="2" cy="80"/>
              <a:chOff x="-106292404" y="-105152801"/>
              <a:chExt cx="2" cy="80"/>
            </a:xfrm>
          </p:grpSpPr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-106292404" y="-105152801"/>
                <a:ext cx="2" cy="80"/>
              </a:xfrm>
              <a:custGeom>
                <a:avLst/>
                <a:gdLst>
                  <a:gd name="T0" fmla="+- 0 1683 1683"/>
                  <a:gd name="T1" fmla="*/ 1683 h 80"/>
                  <a:gd name="T2" fmla="+- 0 1763 1683"/>
                  <a:gd name="T3" fmla="*/ 1763 h 8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80">
                    <a:moveTo>
                      <a:pt x="0" y="0"/>
                    </a:moveTo>
                    <a:lnTo>
                      <a:pt x="0" y="8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10"/>
            <p:cNvGrpSpPr>
              <a:grpSpLocks/>
            </p:cNvGrpSpPr>
            <p:nvPr/>
          </p:nvGrpSpPr>
          <p:grpSpPr bwMode="auto">
            <a:xfrm>
              <a:off x="7701" y="4386"/>
              <a:ext cx="80" cy="2"/>
              <a:chOff x="-106291299" y="-105151614"/>
              <a:chExt cx="80" cy="2"/>
            </a:xfrm>
          </p:grpSpPr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-106291299" y="-105151614"/>
                <a:ext cx="80" cy="2"/>
              </a:xfrm>
              <a:custGeom>
                <a:avLst/>
                <a:gdLst>
                  <a:gd name="T0" fmla="+- 0 9155 9155"/>
                  <a:gd name="T1" fmla="*/ T0 w 80"/>
                  <a:gd name="T2" fmla="+- 0 9235 9155"/>
                  <a:gd name="T3" fmla="*/ T2 w 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80" y="0"/>
                    </a:lnTo>
                  </a:path>
                </a:pathLst>
              </a:custGeom>
              <a:noFill/>
              <a:ln w="457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Subtitle 2"/>
          <p:cNvSpPr txBox="1">
            <a:spLocks/>
          </p:cNvSpPr>
          <p:nvPr/>
        </p:nvSpPr>
        <p:spPr>
          <a:xfrm>
            <a:off x="1174391" y="4038600"/>
            <a:ext cx="67818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64008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Tx/>
              <a:buFont typeface="Georgia"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Establecer Objetivos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ED2DA-1B05-CDEC-311D-8160E09841CD}"/>
              </a:ext>
            </a:extLst>
          </p:cNvPr>
          <p:cNvSpPr txBox="1"/>
          <p:nvPr/>
        </p:nvSpPr>
        <p:spPr>
          <a:xfrm>
            <a:off x="2631194" y="5377679"/>
            <a:ext cx="4576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¡BIENVENIDOS!</a:t>
            </a:r>
          </a:p>
        </p:txBody>
      </p:sp>
    </p:spTree>
    <p:extLst>
      <p:ext uri="{BB962C8B-B14F-4D97-AF65-F5344CB8AC3E}">
        <p14:creationId xmlns:p14="http://schemas.microsoft.com/office/powerpoint/2010/main" val="756576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52400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47" y="173322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“Plan”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2480"/>
            <a:ext cx="685800" cy="67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219200"/>
            <a:ext cx="83058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Un </a:t>
            </a:r>
            <a:r>
              <a:rPr lang="es-ES" sz="2400" b="1" dirty="0"/>
              <a:t>plan</a:t>
            </a:r>
            <a:r>
              <a:rPr lang="es-ES" sz="2400" b="1" i="1" dirty="0"/>
              <a:t> </a:t>
            </a:r>
            <a:r>
              <a:rPr lang="es-ES" sz="2400" dirty="0"/>
              <a:t>es la manera de que su hijo/a alcanza su Objetivo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Los </a:t>
            </a:r>
            <a:r>
              <a:rPr lang="es-ES" sz="2400" b="1" dirty="0"/>
              <a:t>planes</a:t>
            </a:r>
            <a:r>
              <a:rPr lang="es-ES" sz="2400" dirty="0"/>
              <a:t> deben ser específicos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Siempre hay que tener por lo menos un plan más, que se llama el </a:t>
            </a:r>
            <a:r>
              <a:rPr lang="es-ES" sz="2400" b="1" dirty="0"/>
              <a:t>Plan 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Ustedes podrían necesitar muchos planes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Es posible cambiar un buen plan cuando sea necesario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Todos pueden hacer planes, y el fracaso de un plan no es el fracaso de la persona</a:t>
            </a:r>
          </a:p>
        </p:txBody>
      </p:sp>
    </p:spTree>
    <p:extLst>
      <p:ext uri="{BB962C8B-B14F-4D97-AF65-F5344CB8AC3E}">
        <p14:creationId xmlns:p14="http://schemas.microsoft.com/office/powerpoint/2010/main" val="847714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52400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47" y="173322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Using “Plan”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322"/>
            <a:ext cx="685800" cy="65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4892" y="1142999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¿Qué puede </a:t>
            </a:r>
            <a:r>
              <a:rPr lang="es-ES" sz="2400" b="1" u="sng" dirty="0"/>
              <a:t>decir</a:t>
            </a:r>
            <a:r>
              <a:rPr lang="es-ES" sz="2400" dirty="0"/>
              <a:t> para ayudar a su hijo a desarrollar los planes para alcanzar sus Objetivos?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932" y="2209800"/>
            <a:ext cx="57474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“Cuál es tu </a:t>
            </a:r>
            <a:r>
              <a:rPr lang="es-ES" sz="2400" b="1" u="sng" dirty="0"/>
              <a:t>plan</a:t>
            </a:r>
            <a:r>
              <a:rPr lang="es-ES" sz="2400" dirty="0"/>
              <a:t>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“Necesito un </a:t>
            </a:r>
            <a:r>
              <a:rPr lang="es-ES" sz="2400" b="1" u="sng" dirty="0"/>
              <a:t>Plan B</a:t>
            </a:r>
            <a:r>
              <a:rPr lang="es-ES" sz="2400" dirty="0"/>
              <a:t>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 “Este es un proyecto grande.  Deberías hacer un </a:t>
            </a:r>
            <a:r>
              <a:rPr lang="es-ES" sz="2400" b="1" u="sng" dirty="0"/>
              <a:t>plan</a:t>
            </a:r>
            <a:r>
              <a:rPr lang="es-ES" sz="2400" dirty="0"/>
              <a:t> para cumplirlo paso por paso, día por día.”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“¡Eres excelente en hacer los </a:t>
            </a:r>
            <a:r>
              <a:rPr lang="es-ES" sz="2400" b="1" u="sng" dirty="0"/>
              <a:t>planes</a:t>
            </a:r>
            <a:r>
              <a:rPr lang="es-ES" sz="2400" dirty="0"/>
              <a:t>!”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828799"/>
            <a:ext cx="2514600" cy="194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814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52400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47" y="173322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Acción (“Do”)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62480"/>
            <a:ext cx="685800" cy="67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2954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Intente el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La etapa de </a:t>
            </a:r>
            <a:r>
              <a:rPr lang="es-ES" sz="2400" b="1" dirty="0"/>
              <a:t>acción</a:t>
            </a:r>
            <a:r>
              <a:rPr lang="es-ES" sz="2400" dirty="0"/>
              <a:t>, o hacer el plan, es muy importante y a menudo es la más difícil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Los niños necesitan ayuda para llevar a cabo sus planes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7164"/>
            <a:ext cx="3579070" cy="250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714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52400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47" y="173322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Usando “Acción”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160149"/>
            <a:ext cx="685800" cy="66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" y="1066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¿Qué puede </a:t>
            </a:r>
            <a:r>
              <a:rPr lang="es-ES" sz="2400" b="1" u="sng" dirty="0"/>
              <a:t>decir</a:t>
            </a:r>
            <a:r>
              <a:rPr lang="es-ES" sz="2400" dirty="0"/>
              <a:t> para ayudar a su hijo a reconocer dónde y cuándo él/ ella puede intentar sus planes?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057400"/>
            <a:ext cx="6019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“¡Esto me parece un gran plan!  Pensemos en algunas situaciones cuando puedas ponerlo en </a:t>
            </a:r>
            <a:r>
              <a:rPr lang="es-ES" sz="2000" b="1" u="sng" dirty="0"/>
              <a:t>acción</a:t>
            </a:r>
            <a:r>
              <a:rPr lang="es-ES" sz="2000" dirty="0"/>
              <a:t>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“Hiciste un gran plan para alcanzar tu objetivo.  Ya tienes que poner tu plan en </a:t>
            </a:r>
            <a:r>
              <a:rPr lang="es-ES" sz="2000" b="1" u="sng" dirty="0"/>
              <a:t>acción</a:t>
            </a:r>
            <a:r>
              <a:rPr lang="es-ES" sz="2000" dirty="0"/>
              <a:t>. ¿Cuál es la primera etapa?”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“Ahora que he establecido el objetivo y he creado el plan, tengo que ponerlo en </a:t>
            </a:r>
            <a:r>
              <a:rPr lang="es-ES" sz="2000" b="1" u="sng" dirty="0"/>
              <a:t>acción</a:t>
            </a:r>
            <a:r>
              <a:rPr lang="es-ES" sz="2000" dirty="0"/>
              <a:t>.”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49166"/>
            <a:ext cx="2209800" cy="266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338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52400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47" y="173322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Revisión (“</a:t>
            </a:r>
            <a:r>
              <a:rPr lang="es-ES" sz="3200" dirty="0" err="1"/>
              <a:t>Check</a:t>
            </a:r>
            <a:r>
              <a:rPr lang="es-ES" sz="3200" dirty="0"/>
              <a:t>”)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2" y="162480"/>
            <a:ext cx="685800" cy="67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447800"/>
            <a:ext cx="630555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b="1" dirty="0"/>
              <a:t>Revisión (</a:t>
            </a:r>
            <a:r>
              <a:rPr lang="es-ES" sz="2400" b="1" dirty="0" err="1"/>
              <a:t>check</a:t>
            </a:r>
            <a:r>
              <a:rPr lang="es-ES" sz="2400" b="1" dirty="0"/>
              <a:t>): </a:t>
            </a:r>
            <a:r>
              <a:rPr lang="es-ES" sz="2400" dirty="0"/>
              <a:t>revisar si el plan funciona bien y si está alcanzando sus objetivos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¿Funcionó el plan?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¿Tengo que intentar otro plan?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Cuando usted y su hijo/a </a:t>
            </a:r>
            <a:r>
              <a:rPr lang="es-ES" sz="2400" b="1" dirty="0"/>
              <a:t>revisan</a:t>
            </a:r>
            <a:r>
              <a:rPr lang="es-ES" sz="2400" dirty="0"/>
              <a:t> un plan, usted le puede ayudar a hacer los cambios necesarios para la próxima vez</a:t>
            </a:r>
          </a:p>
          <a:p>
            <a:pPr marL="342900" indent="-342900">
              <a:buFont typeface="Arial"/>
              <a:buChar char="•"/>
            </a:pPr>
            <a:endParaRPr lang="es-ES" sz="800" dirty="0"/>
          </a:p>
          <a:p>
            <a:pPr marL="800100" lvl="1" indent="-342900">
              <a:buFont typeface="Arial"/>
              <a:buChar char="•"/>
            </a:pPr>
            <a:endParaRPr lang="es-ES" sz="2400" dirty="0"/>
          </a:p>
          <a:p>
            <a:pPr marL="800100" lvl="1" indent="-342900">
              <a:buFont typeface="Arial"/>
              <a:buChar char="•"/>
            </a:pPr>
            <a:endParaRPr lang="es-ES" sz="2400" dirty="0"/>
          </a:p>
          <a:p>
            <a:pPr marL="342900" indent="-342900">
              <a:buFont typeface="Arial"/>
              <a:buChar char="•"/>
            </a:pPr>
            <a:endParaRPr lang="es-ES" sz="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825909"/>
            <a:ext cx="2181224" cy="266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399" y="4724400"/>
            <a:ext cx="727178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Los planes no siempre funcionan cómo esperaba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Se puede perder etapas importantes de un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14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52400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47" y="173322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Usando “Revisión”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3322"/>
            <a:ext cx="685800" cy="66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4693" y="1121518"/>
            <a:ext cx="8258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¿Qué puede </a:t>
            </a:r>
            <a:r>
              <a:rPr lang="es-ES" sz="2400" b="1" u="sng" dirty="0"/>
              <a:t>decir</a:t>
            </a:r>
            <a:r>
              <a:rPr lang="es-ES" sz="2400" dirty="0"/>
              <a:t> para ayudar a su hijo a recordar chequear sus planes?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237" y="1933465"/>
            <a:ext cx="830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“Vamos a </a:t>
            </a:r>
            <a:r>
              <a:rPr lang="es-ES" sz="2200" b="1" u="sng" dirty="0"/>
              <a:t>revisar</a:t>
            </a:r>
            <a:r>
              <a:rPr lang="es-ES" sz="2200" dirty="0"/>
              <a:t> (</a:t>
            </a:r>
            <a:r>
              <a:rPr lang="es-ES" sz="2200" dirty="0" err="1"/>
              <a:t>check</a:t>
            </a:r>
            <a:r>
              <a:rPr lang="es-ES" sz="2200" dirty="0"/>
              <a:t>) el plan. ¿Cómo te fue?”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 “En una escala de 1-10 donde 1 = no funcionó, 5 = funcionó un poco y 10 = funcionó muy bien, </a:t>
            </a:r>
            <a:r>
              <a:rPr lang="es-ES" sz="2200" b="1" u="sng" dirty="0"/>
              <a:t>¿Cómo fue el plan?</a:t>
            </a:r>
            <a:r>
              <a:rPr lang="es-ES" sz="2200" dirty="0"/>
              <a:t>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“Me parece que algunas partes del plan están funcionando, pero otras no. </a:t>
            </a:r>
            <a:r>
              <a:rPr lang="es-ES" sz="2200" b="1" u="sng" dirty="0"/>
              <a:t>¿Qué quieres cambiar?</a:t>
            </a:r>
          </a:p>
        </p:txBody>
      </p:sp>
    </p:spTree>
    <p:extLst>
      <p:ext uri="{BB962C8B-B14F-4D97-AF65-F5344CB8AC3E}">
        <p14:creationId xmlns:p14="http://schemas.microsoft.com/office/powerpoint/2010/main" val="2370975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638" y="160985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638" y="2018765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¿Preguntas?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475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-28575" y="111367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95" y="214789"/>
            <a:ext cx="910690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¡Mantenga una actitud positiva y hacer que sea divertido!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angle 1"/>
          <p:cNvSpPr/>
          <p:nvPr/>
        </p:nvSpPr>
        <p:spPr>
          <a:xfrm>
            <a:off x="304800" y="1066800"/>
            <a:ext cx="7924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Es importante divertirse con </a:t>
            </a:r>
            <a:r>
              <a:rPr lang="es-ES" sz="2000" b="1" dirty="0"/>
              <a:t>Objetivo-Por qué-Plan-Acción-Revisión </a:t>
            </a:r>
            <a:r>
              <a:rPr lang="es-ES" sz="2000" dirty="0"/>
              <a:t>y que haga todo lo posible para mantenerlo positivo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No sólo use </a:t>
            </a:r>
            <a:r>
              <a:rPr lang="es-ES" sz="2000" b="1" dirty="0"/>
              <a:t>Objetivo-Por qué-Plan-Acción-Revisión</a:t>
            </a:r>
            <a:r>
              <a:rPr lang="es-ES" sz="2000" dirty="0"/>
              <a:t> para las cosas que su hijo/a no quiere hacer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Se puede usarla para cosas divertidas y fáciles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Su hijo/a aprenderá diferentes maneras de aplicarla además de sentirse más positivo sobre la estrategia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000" dirty="0"/>
              <a:t>Podría usarla para una salida familiar o una cena</a:t>
            </a:r>
          </a:p>
          <a:p>
            <a:pPr lvl="1"/>
            <a:r>
              <a:rPr lang="es-E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Use humor con </a:t>
            </a:r>
            <a:r>
              <a:rPr lang="es-ES" sz="2000" b="1" dirty="0"/>
              <a:t>Objetivo-Por qué-Plan-Acción-Revisión </a:t>
            </a:r>
            <a:r>
              <a:rPr lang="es-ES" sz="20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“Me gusta que tu Objetivo es tener un cuarto limpio para que no te pierdas en todas tus cosas.”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907" y="111367"/>
            <a:ext cx="685800" cy="66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2067635"/>
            <a:ext cx="314325" cy="31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0" y="4121935"/>
            <a:ext cx="314325" cy="31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67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-28575" y="111367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647" y="160986"/>
            <a:ext cx="910690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¡Mantenga una actitud positiva y hacer que sea divertido!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angle 1"/>
          <p:cNvSpPr/>
          <p:nvPr/>
        </p:nvSpPr>
        <p:spPr>
          <a:xfrm>
            <a:off x="304800" y="1066800"/>
            <a:ext cx="867338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Otras sugerencias para divertirse con </a:t>
            </a:r>
            <a:r>
              <a:rPr lang="es-ES" sz="2000" b="1" dirty="0"/>
              <a:t>Objetivo-Por qué-Plan-Acción-Revisión </a:t>
            </a:r>
            <a:r>
              <a:rPr lang="es-ES" sz="2000" dirty="0"/>
              <a:t>son</a:t>
            </a:r>
            <a:r>
              <a:rPr lang="es-ES" sz="2000" b="1" dirty="0"/>
              <a:t>:</a:t>
            </a: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Busque maneras en que otras personas establecen objetivos y hacen planes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Las historias de libros y en la televisión casi siempre tienen un problema para resolver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Hable de cómo el personaje favorito de su hijo/a establece </a:t>
            </a:r>
            <a:r>
              <a:rPr lang="es-ES" sz="2000" b="1" u="sng" dirty="0"/>
              <a:t>objetivos</a:t>
            </a:r>
            <a:r>
              <a:rPr lang="es-ES" sz="2000" dirty="0"/>
              <a:t> y hace </a:t>
            </a:r>
            <a:r>
              <a:rPr lang="es-ES" sz="2000" b="1" u="sng" dirty="0"/>
              <a:t>planes</a:t>
            </a:r>
            <a:r>
              <a:rPr lang="es-ES" sz="2000" dirty="0"/>
              <a:t> para resolverlo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Recompense a su hijo/a por trabajar duro en Objetivo-Por qué-Plan-Acción-Revisión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/>
              <a:t>La recompensa podría ser la oportunidad de hacer algo que a él/ella le gusta mucho, particularmente si es algo que ustedes pueden hacer juntos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57" y="126867"/>
            <a:ext cx="685800" cy="66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53" y="5293579"/>
            <a:ext cx="2505075" cy="122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4" y="1990130"/>
            <a:ext cx="314325" cy="31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9" y="3822819"/>
            <a:ext cx="314325" cy="31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594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638" y="160985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Objetivos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638" y="2018765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¿Preguntas?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26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015" y="160047"/>
            <a:ext cx="84560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Resumen de sesión </a:t>
            </a:r>
            <a:r>
              <a:rPr lang="es-ES" sz="3100" dirty="0">
                <a:solidFill>
                  <a:prstClr val="black"/>
                </a:solidFill>
                <a:latin typeface="Calibri"/>
              </a:rPr>
              <a:t>6</a:t>
            </a:r>
            <a:endParaRPr kumimoji="0" lang="es-E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estrategias de afrontamiento son muy importantes tanto para adultos como para niños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dirty="0">
                <a:solidFill>
                  <a:srgbClr val="000000"/>
                </a:solidFill>
                <a:latin typeface="Calibri"/>
              </a:rPr>
              <a:t>Pueden incluir: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</a:rPr>
              <a:t>Relajación física intencional </a:t>
            </a:r>
            <a:r>
              <a:rPr lang="es-ES" sz="2400" dirty="0">
                <a:solidFill>
                  <a:schemeClr val="tx1"/>
                </a:solidFill>
              </a:rPr>
              <a:t>(respiración profunda, relajación muscular progresiva, ejercicio) </a:t>
            </a:r>
            <a:r>
              <a:rPr lang="es-ES" sz="2400" b="1" dirty="0">
                <a:solidFill>
                  <a:schemeClr val="tx1"/>
                </a:solidFill>
              </a:rPr>
              <a:t>
Cambiar/reenfocar tu atención en tu interior </a:t>
            </a:r>
            <a:r>
              <a:rPr lang="es-ES" sz="2400" dirty="0">
                <a:solidFill>
                  <a:schemeClr val="tx1"/>
                </a:solidFill>
              </a:rPr>
              <a:t>(visualización, meditación, escuchar música, estrategias de atención plena) </a:t>
            </a:r>
            <a:r>
              <a:rPr lang="es-ES" sz="2400" b="1" dirty="0">
                <a:solidFill>
                  <a:schemeClr val="tx1"/>
                </a:solidFill>
              </a:rPr>
              <a:t>
Distracción </a:t>
            </a:r>
            <a:r>
              <a:rPr lang="es-ES" sz="2400" dirty="0">
                <a:solidFill>
                  <a:schemeClr val="tx1"/>
                </a:solidFill>
              </a:rPr>
              <a:t>(leer, mirar, escuchar otro material) </a:t>
            </a:r>
            <a:r>
              <a:rPr lang="es-ES" sz="2400" b="1" dirty="0">
                <a:solidFill>
                  <a:schemeClr val="tx1"/>
                </a:solidFill>
              </a:rPr>
              <a:t>
Cuidado personal </a:t>
            </a:r>
            <a:r>
              <a:rPr lang="es-ES" sz="2400" dirty="0">
                <a:solidFill>
                  <a:schemeClr val="tx1"/>
                </a:solidFill>
              </a:rPr>
              <a:t>(dar un paseo lento, tomar un baño, recibir un masaje) </a:t>
            </a:r>
            <a:r>
              <a:rPr lang="es-ES" sz="2400" b="1" dirty="0">
                <a:solidFill>
                  <a:schemeClr val="tx1"/>
                </a:solidFill>
              </a:rPr>
              <a:t>
Buscar apoyo </a:t>
            </a:r>
            <a:r>
              <a:rPr lang="es-ES" sz="2400" dirty="0">
                <a:solidFill>
                  <a:schemeClr val="tx1"/>
                </a:solidFill>
              </a:rPr>
              <a:t>(llame/envíe un mensaje de texto a un amigo, hable con un compañero, etc.)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9BB48E-47FA-04E5-971E-F2ECA54F5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000"/>
          <a:stretch/>
        </p:blipFill>
        <p:spPr>
          <a:xfrm>
            <a:off x="2819400" y="5629343"/>
            <a:ext cx="1505909" cy="11172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C3A091-F66E-A18F-331D-113D25861F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635"/>
          <a:stretch/>
        </p:blipFill>
        <p:spPr>
          <a:xfrm>
            <a:off x="4313752" y="5664513"/>
            <a:ext cx="1629848" cy="11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25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E44C362E-C4C3-D342-8FA8-3BDC9379A434}"/>
              </a:ext>
            </a:extLst>
          </p:cNvPr>
          <p:cNvSpPr>
            <a:spLocks/>
          </p:cNvSpPr>
          <p:nvPr/>
        </p:nvSpPr>
        <p:spPr bwMode="auto">
          <a:xfrm>
            <a:off x="0" y="152400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794D5-AA5C-A24C-927C-18ABDF17E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/>
              <a:t>Puntos clave de este módulo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F2DC7-2BD1-C442-84B9-B7704B85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52525"/>
            <a:ext cx="8407400" cy="482125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s-AR" sz="2800" dirty="0"/>
              <a:t>Pueden utilizar partes del </a:t>
            </a:r>
            <a:r>
              <a:rPr lang="es-ES" sz="2800" dirty="0"/>
              <a:t>OPPAR</a:t>
            </a:r>
            <a:r>
              <a:rPr lang="es-AR" sz="2800" dirty="0"/>
              <a:t> de forma aislada o todas juntas</a:t>
            </a:r>
          </a:p>
          <a:p>
            <a:r>
              <a:rPr lang="es-ES" sz="2800" dirty="0"/>
              <a:t>Modelar el lenguaje en torno a la identificación de Objetivos y POR QUÉ son importantes puede ser un buen primer paso</a:t>
            </a:r>
          </a:p>
          <a:p>
            <a:r>
              <a:rPr lang="es-ES" sz="2800" dirty="0"/>
              <a:t>Comenzar con Objetivos más pequeños y manejables y avanzar hacia Objetivos más grandes y complejas</a:t>
            </a:r>
            <a:r>
              <a:rPr lang="en-US" sz="2800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Objetivo: levantarse de la cama a tiempo como </a:t>
            </a:r>
            <a:r>
              <a:rPr lang="es-ES" sz="2400" i="1" dirty="0"/>
              <a:t>un paso para prepararse</a:t>
            </a:r>
            <a:r>
              <a:rPr lang="es-ES" sz="2400" dirty="0"/>
              <a:t> para la escuela, salir por la puerta y llegar a la escuela a tiempo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/>
              <a:t>Objetivo: organizar las carpetas como </a:t>
            </a:r>
            <a:r>
              <a:rPr lang="es-ES" sz="2400" i="1" dirty="0"/>
              <a:t>un paso hacia </a:t>
            </a:r>
            <a:r>
              <a:rPr lang="es-ES" sz="2400" dirty="0"/>
              <a:t>el seguimiento de la tarea de forma independiente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B8F56-9E3C-1822-A15B-D74C1EAC4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638" y="160985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Objetivos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01168B-2AF6-5B61-0D62-85D77FBD9EDA}"/>
              </a:ext>
            </a:extLst>
          </p:cNvPr>
          <p:cNvSpPr txBox="1"/>
          <p:nvPr/>
        </p:nvSpPr>
        <p:spPr>
          <a:xfrm>
            <a:off x="1752600" y="4419600"/>
            <a:ext cx="601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https://www.youtube.com/watch?v=CPlBdyMrQ5g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783DC2-9E8D-DAC7-5089-FD1069B238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30"/>
          <a:stretch/>
        </p:blipFill>
        <p:spPr>
          <a:xfrm>
            <a:off x="2362200" y="1295400"/>
            <a:ext cx="3733800" cy="2590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25B1D1-1D76-6333-A1D0-70CE60E18AFC}"/>
              </a:ext>
            </a:extLst>
          </p:cNvPr>
          <p:cNvSpPr txBox="1"/>
          <p:nvPr/>
        </p:nvSpPr>
        <p:spPr>
          <a:xfrm>
            <a:off x="6895826" y="2743200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:47 – 1:35</a:t>
            </a:r>
          </a:p>
        </p:txBody>
      </p:sp>
    </p:spTree>
    <p:extLst>
      <p:ext uri="{BB962C8B-B14F-4D97-AF65-F5344CB8AC3E}">
        <p14:creationId xmlns:p14="http://schemas.microsoft.com/office/powerpoint/2010/main" val="3132675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BC1F0A9D-0D8A-766B-2E6B-1F6250EA0155}"/>
              </a:ext>
            </a:extLst>
          </p:cNvPr>
          <p:cNvSpPr>
            <a:spLocks/>
          </p:cNvSpPr>
          <p:nvPr/>
        </p:nvSpPr>
        <p:spPr bwMode="auto">
          <a:xfrm>
            <a:off x="0" y="152400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3DB06-A2B3-A246-AE8A-F85B402E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657972"/>
            <a:ext cx="8725905" cy="2319706"/>
          </a:xfrm>
        </p:spPr>
        <p:txBody>
          <a:bodyPr>
            <a:normAutofit/>
          </a:bodyPr>
          <a:lstStyle/>
          <a:p>
            <a:pPr algn="l"/>
            <a:r>
              <a:rPr lang="es-ES" sz="2800" dirty="0"/>
              <a:t>1. Ayudar a alguien con poca motivación a entender POR QUÉ algo es importante (aparte de, "porque me gusta hacer lo que quiero")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0ADA6-6087-8A4C-ADE0-76D03DD6A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2950034"/>
            <a:ext cx="8682182" cy="3927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2400" u="sng" dirty="0"/>
              <a:t>Consejos</a:t>
            </a:r>
            <a:r>
              <a:rPr lang="en-US" sz="2400" u="sng" dirty="0"/>
              <a:t>: </a:t>
            </a:r>
          </a:p>
          <a:p>
            <a:r>
              <a:rPr lang="es-ES" sz="2400" dirty="0"/>
              <a:t>Hacer preguntas como: "Supongamos que pudieras (lograr la Objetivo)... ¿Cómo podría mejorar tu día?" o 
Incorporar vocabulario del Blanco de Sentimientos "Suelo ser un "1" cuando juego a mis videojuegos porque... (Puedo ser creativo, interactuar con amigos, etc.).."
Objetivo: Terminar la tarea en 1 hora para tener mi hora completa de tiempo de videojuegos
Por qué: El tiempo de videojuegos me ayuda a sentirme conectado con mis amigos y más cerca a “todo bien”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C7343-CF6E-AAD1-2AEC-0B1B1C7B4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803809-3107-9992-3DE5-945110A41945}"/>
              </a:ext>
            </a:extLst>
          </p:cNvPr>
          <p:cNvSpPr txBox="1"/>
          <p:nvPr/>
        </p:nvSpPr>
        <p:spPr>
          <a:xfrm>
            <a:off x="2540000" y="162856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600" dirty="0"/>
              <a:t>Desafíos con OPPAR</a:t>
            </a:r>
          </a:p>
        </p:txBody>
      </p:sp>
    </p:spTree>
    <p:extLst>
      <p:ext uri="{BB962C8B-B14F-4D97-AF65-F5344CB8AC3E}">
        <p14:creationId xmlns:p14="http://schemas.microsoft.com/office/powerpoint/2010/main" val="2728255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E4D0C113-7AD7-7862-C7E7-56FB9668D868}"/>
              </a:ext>
            </a:extLst>
          </p:cNvPr>
          <p:cNvSpPr>
            <a:spLocks/>
          </p:cNvSpPr>
          <p:nvPr/>
        </p:nvSpPr>
        <p:spPr bwMode="auto">
          <a:xfrm>
            <a:off x="0" y="152400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3DB06-A2B3-A246-AE8A-F85B402E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973763"/>
            <a:ext cx="8407400" cy="2340971"/>
          </a:xfrm>
        </p:spPr>
        <p:txBody>
          <a:bodyPr>
            <a:normAutofit/>
          </a:bodyPr>
          <a:lstStyle/>
          <a:p>
            <a:pPr algn="l"/>
            <a:r>
              <a:rPr lang="es-ES" sz="2800" dirty="0"/>
              <a:t>2. Desarrollar un plan que sea secuencial, completo y lo suficientemente detallado como para funcionar.... ¡Y mantener la atención de su hijo el tiempo suficiente para hacer esto!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0ADA6-6087-8A4C-ADE0-76D03DD6A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3424442"/>
            <a:ext cx="7594600" cy="2966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u="sng" dirty="0"/>
              <a:t>Consejos</a:t>
            </a:r>
            <a:r>
              <a:rPr lang="en-US" sz="3200" u="sng" dirty="0"/>
              <a:t>: </a:t>
            </a:r>
          </a:p>
          <a:p>
            <a:r>
              <a:rPr lang="es-ES" sz="2400" dirty="0"/>
              <a:t>Usar una situación no amenazante y un juego de roles para ilustrar la importancia de una planificación reflexiva, probar planes y ser lo suficientemente flexible como para alterar planes o desarrollar planes alternativos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D67B2-78C1-D1C1-9413-11B808A07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E8E995-AB1B-C107-7F7A-D5D1058C354E}"/>
              </a:ext>
            </a:extLst>
          </p:cNvPr>
          <p:cNvSpPr txBox="1"/>
          <p:nvPr/>
        </p:nvSpPr>
        <p:spPr>
          <a:xfrm>
            <a:off x="2540000" y="162856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600" dirty="0"/>
              <a:t>Desafíos con OPPAR</a:t>
            </a:r>
          </a:p>
        </p:txBody>
      </p:sp>
    </p:spTree>
    <p:extLst>
      <p:ext uri="{BB962C8B-B14F-4D97-AF65-F5344CB8AC3E}">
        <p14:creationId xmlns:p14="http://schemas.microsoft.com/office/powerpoint/2010/main" val="1704236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DB552C21-0FE1-1F73-480B-D0B39EDDBE47}"/>
              </a:ext>
            </a:extLst>
          </p:cNvPr>
          <p:cNvSpPr>
            <a:spLocks/>
          </p:cNvSpPr>
          <p:nvPr/>
        </p:nvSpPr>
        <p:spPr bwMode="auto">
          <a:xfrm>
            <a:off x="0" y="152400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3DB06-A2B3-A246-AE8A-F85B402E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0" y="855461"/>
            <a:ext cx="8775700" cy="1511632"/>
          </a:xfrm>
        </p:spPr>
        <p:txBody>
          <a:bodyPr>
            <a:normAutofit/>
          </a:bodyPr>
          <a:lstStyle/>
          <a:p>
            <a:pPr algn="l"/>
            <a:r>
              <a:rPr lang="es-ES" sz="2800" dirty="0"/>
              <a:t>3. Manejar las distracciones que impiden el progreso hacia las Objetivos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0ADA6-6087-8A4C-ADE0-76D03DD6A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2275367"/>
            <a:ext cx="7944427" cy="41531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2400" u="sng" dirty="0"/>
              <a:t>Consejos</a:t>
            </a:r>
            <a:r>
              <a:rPr lang="en-US" sz="2400" u="sng" dirty="0"/>
              <a:t>: </a:t>
            </a:r>
          </a:p>
          <a:p>
            <a:r>
              <a:rPr lang="es-ES" sz="2400" dirty="0"/>
              <a:t>Recuérdele al niño el objetivo de una manera neutral y no amenazante que puede ser arrastrado por una distracción 
Ayúdalos a mantener la sensación de que ELLOS tienen el control en gran medida de la rapidez con la que alcanzan su objetivo</a:t>
            </a:r>
            <a:endParaRPr lang="en-US" sz="2400" u="sng" dirty="0"/>
          </a:p>
          <a:p>
            <a:pPr marL="0" indent="0">
              <a:buNone/>
            </a:pPr>
            <a:r>
              <a:rPr lang="es-ES" sz="2400" u="sng" dirty="0"/>
              <a:t>Dar opciones para gestionar las distracciones</a:t>
            </a:r>
            <a:r>
              <a:rPr lang="en-US" sz="2400" u="sng" dirty="0"/>
              <a:t>: </a:t>
            </a:r>
          </a:p>
          <a:p>
            <a:pPr marL="457200" indent="-457200"/>
            <a:r>
              <a:rPr lang="es-ES" sz="2400" dirty="0"/>
              <a:t>Sáltalo
Hazlo más tarde
Haz un poquito ahora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4878A-343F-3111-73BD-585826A1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606402-0C1A-C432-20BA-22B6A900C435}"/>
              </a:ext>
            </a:extLst>
          </p:cNvPr>
          <p:cNvSpPr txBox="1"/>
          <p:nvPr/>
        </p:nvSpPr>
        <p:spPr>
          <a:xfrm>
            <a:off x="2540000" y="162856"/>
            <a:ext cx="464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600" dirty="0"/>
              <a:t>Desafíos con OPPAR</a:t>
            </a:r>
          </a:p>
        </p:txBody>
      </p:sp>
    </p:spTree>
    <p:extLst>
      <p:ext uri="{BB962C8B-B14F-4D97-AF65-F5344CB8AC3E}">
        <p14:creationId xmlns:p14="http://schemas.microsoft.com/office/powerpoint/2010/main" val="282542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638" y="160985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Objetivos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638" y="2018765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¿Preguntas?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397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015" y="160047"/>
            <a:ext cx="84560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 Semana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057" y="975205"/>
            <a:ext cx="873923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su hijo está en el grupo en persona, esta</a:t>
            </a:r>
            <a:r>
              <a:rPr lang="es-ES" sz="2000" dirty="0">
                <a:solidFill>
                  <a:srgbClr val="000000"/>
                </a:solidFill>
              </a:rPr>
              <a:t> semana están aprendiendo sobre este mismo tema de establecer Objetivos.</a:t>
            </a:r>
          </a:p>
          <a:p>
            <a:pPr lvl="0"/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ustedes: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Etiquetar y modelar intencionalmente tus propias Objetivos y por qué son importantes para ti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Cuando algo le parezca importante a mi hijo, preguntarle sobre su Objetivo, su Por qué por hacerla y luego ofrecerle ayuda para elaborar un plan para alcanzarla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Completar un OPPAR juntos con su hijo sobre cualquier tema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Mirar el video de YouTube “Trabajar hacia Objetivos” </a:t>
            </a:r>
            <a:r>
              <a:rPr lang="en-US" dirty="0">
                <a:hlinkClick r:id="rId4" tooltip="Share link"/>
              </a:rPr>
              <a:t>https://youtu.be/CPlBdyMrQ5g</a:t>
            </a:r>
            <a:endParaRPr lang="es-ES" sz="20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Continuar modelando y elogiando la identificación de sentimientos, el uso de estrategias de afrontamiento, y el uso del vocabulario </a:t>
            </a:r>
            <a:r>
              <a:rPr lang="es-ES" sz="2000" i="1" dirty="0" err="1">
                <a:solidFill>
                  <a:srgbClr val="000000"/>
                </a:solidFill>
              </a:rPr>
              <a:t>Unstuck</a:t>
            </a:r>
            <a:endParaRPr lang="es-ES" sz="2000" i="1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C85DA-AA8C-A280-AD1E-AE82AE3A87AC}"/>
              </a:ext>
            </a:extLst>
          </p:cNvPr>
          <p:cNvSpPr txBox="1"/>
          <p:nvPr/>
        </p:nvSpPr>
        <p:spPr>
          <a:xfrm>
            <a:off x="551948" y="5799645"/>
            <a:ext cx="8630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“Ser flexible”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“Acuerdo”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“Atascado y Desatascado”		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“Opción/No hay opción”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“Plan A/ Plan B”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“Gran problema/ problema pequeño”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015" y="160047"/>
            <a:ext cx="84560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Semana Pasada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990600"/>
            <a:ext cx="84582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sugerencias para esta semana fueron: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Etiquetar y modelar intencionalmente sus propias estrategias de autocuidado/afrontamiento y por qué le ayudan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11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Repasar las opciones de estrategias de afrontamiento con sus hijos (hoja de la semana 2) y hablar de las que funcionan mejor para ellos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11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Continuar modelando y elogiando la identificación de sentimientos y el uso del vocabulario </a:t>
            </a:r>
            <a:r>
              <a:rPr lang="es-ES" dirty="0" err="1">
                <a:solidFill>
                  <a:srgbClr val="000000"/>
                </a:solidFill>
              </a:rPr>
              <a:t>Unstuck</a:t>
            </a:r>
            <a:endParaRPr lang="es-ES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1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Mirar los videos de YouTube “Anticipar lo Inesperado y Lidiar con la Decepción” y “¿Que hacemos cuando lo que queremos parece ser imposible?”</a:t>
            </a:r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¿Alguien pudo probarlas? ¿Cómo le fue?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7C4636-3A9F-B22F-5207-0EBAB1BE2CB2}"/>
              </a:ext>
            </a:extLst>
          </p:cNvPr>
          <p:cNvSpPr txBox="1"/>
          <p:nvPr/>
        </p:nvSpPr>
        <p:spPr>
          <a:xfrm>
            <a:off x="443467" y="5595293"/>
            <a:ext cx="8630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“Ser flexible”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“Acuerdo”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“Atascado y Desatascado”		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“Opción/No hay opción”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“Plan A/ Plan B”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“Gran problema/ problema pequeño”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4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>
            <a:extLst>
              <a:ext uri="{FF2B5EF4-FFF2-40B4-BE49-F238E27FC236}">
                <a16:creationId xmlns:a16="http://schemas.microsoft.com/office/drawing/2014/main" id="{5E2C5BE6-2E4A-D349-BC91-8FB6968AD4DE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77618-FD33-4E23-8B98-435ACD6C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0"/>
            <a:ext cx="7805057" cy="885755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tx1"/>
                </a:solidFill>
              </a:rPr>
              <a:t>Resumen de los temas semanales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C3195C-21F8-95EA-B75F-7C3B4376AC1D}"/>
              </a:ext>
            </a:extLst>
          </p:cNvPr>
          <p:cNvSpPr txBox="1">
            <a:spLocks/>
          </p:cNvSpPr>
          <p:nvPr/>
        </p:nvSpPr>
        <p:spPr>
          <a:xfrm>
            <a:off x="849841" y="1038156"/>
            <a:ext cx="3874559" cy="5606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1: 
</a:t>
            </a:r>
            <a:r>
              <a:rPr lang="es-ES" sz="2000" dirty="0">
                <a:solidFill>
                  <a:schemeClr val="tx1"/>
                </a:solidFill>
              </a:rPr>
              <a:t>Presentaciones y descripción general de la función ejecutiva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2: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No puede vs. No quiere
</a:t>
            </a:r>
            <a:r>
              <a:rPr lang="es-ES" sz="2000" b="1" u="sng" dirty="0">
                <a:solidFill>
                  <a:schemeClr val="tx1"/>
                </a:solidFill>
              </a:rPr>
              <a:t>Sesión 3: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Las adaptaciones/ acomodaciones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4: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Vocabulario para apoyar la flexibilidad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4C8F12D-1E2A-1068-C84A-C83F2B1A9208}"/>
              </a:ext>
            </a:extLst>
          </p:cNvPr>
          <p:cNvSpPr/>
          <p:nvPr/>
        </p:nvSpPr>
        <p:spPr>
          <a:xfrm>
            <a:off x="8315523" y="3886200"/>
            <a:ext cx="770021" cy="5895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1DA37-731D-F42B-D9B4-4F6023038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8EC210-6AB3-759D-7117-4F65F3ADECCA}"/>
              </a:ext>
            </a:extLst>
          </p:cNvPr>
          <p:cNvSpPr txBox="1">
            <a:spLocks/>
          </p:cNvSpPr>
          <p:nvPr/>
        </p:nvSpPr>
        <p:spPr>
          <a:xfrm>
            <a:off x="5090668" y="997124"/>
            <a:ext cx="3994876" cy="5606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5: 
</a:t>
            </a:r>
            <a:r>
              <a:rPr lang="es-ES" sz="2000" dirty="0">
                <a:solidFill>
                  <a:schemeClr val="tx1"/>
                </a:solidFill>
              </a:rPr>
              <a:t>Identificando los sentimientos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6: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Estrategias de afrontamiento
</a:t>
            </a:r>
            <a:r>
              <a:rPr lang="es-ES" sz="2000" b="1" u="sng" dirty="0">
                <a:solidFill>
                  <a:schemeClr val="tx1"/>
                </a:solidFill>
              </a:rPr>
              <a:t>Sesión 7: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Establecer y planificar objetivos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b="1" u="sng" dirty="0">
                <a:solidFill>
                  <a:schemeClr val="tx1"/>
                </a:solidFill>
              </a:rPr>
              <a:t>Sesión 8: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</a:rPr>
              <a:t>Motivación </a:t>
            </a:r>
            <a:r>
              <a:rPr lang="es-ES" sz="1800" dirty="0">
                <a:solidFill>
                  <a:schemeClr val="tx1"/>
                </a:solidFill>
              </a:rPr>
              <a:t>e integrando todo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5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4">
            <a:extLst>
              <a:ext uri="{FF2B5EF4-FFF2-40B4-BE49-F238E27FC236}">
                <a16:creationId xmlns:a16="http://schemas.microsoft.com/office/drawing/2014/main" id="{57EE0559-8563-2298-CC43-14F120117CF2}"/>
              </a:ext>
            </a:extLst>
          </p:cNvPr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rgbClr val="BDD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42" y="-118127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/>
              <a:t>Cómo UOT Ayuda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524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600200"/>
            <a:ext cx="3886200" cy="4525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endParaRPr lang="es-ES" sz="3600" dirty="0">
              <a:latin typeface="Garamond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s-ES" sz="2800" dirty="0">
                <a:latin typeface="Garamond" charset="0"/>
                <a:ea typeface="ＭＳ Ｐゴシック" charset="0"/>
              </a:rPr>
              <a:t>Adaptarse</a:t>
            </a:r>
          </a:p>
          <a:p>
            <a:pPr lvl="1">
              <a:lnSpc>
                <a:spcPct val="80000"/>
              </a:lnSpc>
            </a:pPr>
            <a:r>
              <a:rPr lang="es-ES" dirty="0">
                <a:latin typeface="Garamond" charset="0"/>
                <a:ea typeface="ＭＳ Ｐゴシック" charset="0"/>
              </a:rPr>
              <a:t>Cambiar el ambiente</a:t>
            </a:r>
          </a:p>
          <a:p>
            <a:pPr lvl="1">
              <a:lnSpc>
                <a:spcPct val="80000"/>
              </a:lnSpc>
            </a:pPr>
            <a:r>
              <a:rPr lang="es-ES" dirty="0">
                <a:latin typeface="Garamond" charset="0"/>
                <a:ea typeface="ＭＳ Ｐゴシック" charset="0"/>
              </a:rPr>
              <a:t>Cambiar las expectativas</a:t>
            </a:r>
          </a:p>
          <a:p>
            <a:pPr lvl="1">
              <a:lnSpc>
                <a:spcPct val="80000"/>
              </a:lnSpc>
            </a:pPr>
            <a:r>
              <a:rPr lang="es-ES" dirty="0">
                <a:latin typeface="Garamond" charset="0"/>
                <a:ea typeface="ＭＳ Ｐゴシック" charset="0"/>
              </a:rPr>
              <a:t>Cambiar la tarea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s-ES" sz="2200" dirty="0">
              <a:latin typeface="Garamond" charset="0"/>
              <a:ea typeface="ＭＳ Ｐゴシック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endParaRPr lang="es-ES" sz="2800" dirty="0">
              <a:latin typeface="Garamond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s-ES" sz="2800" dirty="0">
                <a:latin typeface="Garamond" charset="0"/>
                <a:ea typeface="ＭＳ Ｐゴシック" charset="0"/>
              </a:rPr>
              <a:t>Enseñar nuevas habilidades</a:t>
            </a:r>
          </a:p>
          <a:p>
            <a:pPr lvl="1">
              <a:lnSpc>
                <a:spcPct val="80000"/>
              </a:lnSpc>
            </a:pPr>
            <a:r>
              <a:rPr lang="es-ES" dirty="0">
                <a:latin typeface="Garamond" charset="0"/>
                <a:ea typeface="ＭＳ Ｐゴシック" charset="0"/>
              </a:rPr>
              <a:t>Explicar el razonamiento</a:t>
            </a:r>
          </a:p>
          <a:p>
            <a:pPr lvl="1">
              <a:lnSpc>
                <a:spcPct val="80000"/>
              </a:lnSpc>
            </a:pPr>
            <a:r>
              <a:rPr lang="es-ES" dirty="0">
                <a:latin typeface="Garamond" charset="0"/>
                <a:ea typeface="ＭＳ Ｐゴシック" charset="0"/>
              </a:rPr>
              <a:t>Introducir nuevos conceptos</a:t>
            </a:r>
          </a:p>
          <a:p>
            <a:pPr lvl="1">
              <a:lnSpc>
                <a:spcPct val="80000"/>
              </a:lnSpc>
            </a:pPr>
            <a:r>
              <a:rPr lang="es-ES" dirty="0">
                <a:latin typeface="Garamond" charset="0"/>
                <a:ea typeface="ＭＳ Ｐゴシック" charset="0"/>
              </a:rPr>
              <a:t>Enseñar nuevas habilidades </a:t>
            </a:r>
          </a:p>
          <a:p>
            <a:pPr lvl="1">
              <a:lnSpc>
                <a:spcPct val="80000"/>
              </a:lnSpc>
            </a:pPr>
            <a:r>
              <a:rPr lang="es-ES" dirty="0">
                <a:latin typeface="Garamond" charset="0"/>
                <a:ea typeface="ＭＳ Ｐゴシック" charset="0"/>
              </a:rPr>
              <a:t>Enseñar un proceso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392D3-EBCE-F41D-205C-1A94AA918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1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11369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647" y="160986"/>
            <a:ext cx="91069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¿</a:t>
            </a:r>
            <a:r>
              <a:rPr lang="es-ES" sz="3200" dirty="0"/>
              <a:t>Qué es establecer objetivos y planear?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3467" y="1447800"/>
            <a:ext cx="51953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Establecer Objetivos</a:t>
            </a:r>
            <a:r>
              <a:rPr lang="es-ES" sz="2400" dirty="0"/>
              <a:t> es la habilidad de decidir lo que quiere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/>
              <a:t>Objetivos pequeños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Vestirse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Cocinar la cena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Limpiar su cuarto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Objetivos grandes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Graduarse de la universidad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Llegar a ser astronauta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Hacer amigos  </a:t>
            </a:r>
            <a:endParaRPr lang="es-ES" sz="2400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2549266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65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152400"/>
            <a:ext cx="9144000" cy="990600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2954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/>
              <a:t>Seguir direcciones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/>
              <a:t>Usted no tendrá que repetir las mismas cosas una y otra vez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2400" dirty="0"/>
          </a:p>
          <a:p>
            <a:r>
              <a:rPr lang="es-ES" sz="2400" u="sng" dirty="0"/>
              <a:t>Completar tareas de varios pasos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/>
              <a:t>Usted no tendrá que estar sentado junto a su hijo para asegurarse de que él/ ella termine algo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2400" dirty="0"/>
          </a:p>
          <a:p>
            <a:r>
              <a:rPr lang="es-ES" sz="2400" u="sng" dirty="0"/>
              <a:t>Ser activos, independientes y flexibles cuando estén resolviendo problemas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/>
              <a:t>En la escuela, en la casa y con sus amigos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/>
              <a:t>¡Para que su hijo/a tenga más éxito!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1295400"/>
            <a:ext cx="8825782" cy="541020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152400"/>
            <a:ext cx="66294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Enseñar a los niños a establecer Objetivos y planear aumentará sus habilidades de: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" y="251251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92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0" y="76200"/>
            <a:ext cx="9144000" cy="684011"/>
          </a:xfrm>
          <a:custGeom>
            <a:avLst/>
            <a:gdLst>
              <a:gd name="T0" fmla="+- 0 729 729"/>
              <a:gd name="T1" fmla="*/ T0 w 10781"/>
              <a:gd name="T2" fmla="+- 0 1445 719"/>
              <a:gd name="T3" fmla="*/ 1445 h 726"/>
              <a:gd name="T4" fmla="+- 0 11510 729"/>
              <a:gd name="T5" fmla="*/ T4 w 10781"/>
              <a:gd name="T6" fmla="+- 0 1445 719"/>
              <a:gd name="T7" fmla="*/ 1445 h 726"/>
              <a:gd name="T8" fmla="+- 0 11510 729"/>
              <a:gd name="T9" fmla="*/ T8 w 10781"/>
              <a:gd name="T10" fmla="+- 0 719 719"/>
              <a:gd name="T11" fmla="*/ 719 h 726"/>
              <a:gd name="T12" fmla="+- 0 729 729"/>
              <a:gd name="T13" fmla="*/ T12 w 10781"/>
              <a:gd name="T14" fmla="+- 0 719 719"/>
              <a:gd name="T15" fmla="*/ 719 h 726"/>
              <a:gd name="T16" fmla="+- 0 729 729"/>
              <a:gd name="T17" fmla="*/ T16 w 10781"/>
              <a:gd name="T18" fmla="+- 0 1445 719"/>
              <a:gd name="T19" fmla="*/ 1445 h 7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0781" h="726">
                <a:moveTo>
                  <a:pt x="0" y="726"/>
                </a:moveTo>
                <a:lnTo>
                  <a:pt x="10781" y="726"/>
                </a:lnTo>
                <a:lnTo>
                  <a:pt x="10781" y="0"/>
                </a:lnTo>
                <a:lnTo>
                  <a:pt x="0" y="0"/>
                </a:lnTo>
                <a:lnTo>
                  <a:pt x="0" y="7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" y="42692"/>
            <a:ext cx="812745" cy="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928729"/>
            <a:ext cx="8825782" cy="577687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angle 2"/>
          <p:cNvSpPr/>
          <p:nvPr/>
        </p:nvSpPr>
        <p:spPr>
          <a:xfrm>
            <a:off x="443467" y="1344861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Aumentar la autoestima de su hijo/a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/>
              <a:t>los niños se sienten bien cuando alcanzan sus Objetivos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2400" dirty="0"/>
          </a:p>
          <a:p>
            <a:r>
              <a:rPr lang="es-ES" sz="2400" dirty="0"/>
              <a:t>Mejorar la vida de usted, también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/>
              <a:t>usted no tendrá que prestar tanta atención a las actividades de su hijo/a, y podrá centrarse en sus propias Objetivos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2710" y="190065"/>
            <a:ext cx="746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Establecer objetivos y planear también ayudará a:</a:t>
            </a:r>
            <a:endParaRPr lang="es-E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8649"/>
            <a:ext cx="2971800" cy="190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651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5676</TotalTime>
  <Words>2522</Words>
  <Application>Microsoft Office PowerPoint</Application>
  <PresentationFormat>On-screen Show (4:3)</PresentationFormat>
  <Paragraphs>319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Century Gothic</vt:lpstr>
      <vt:lpstr>Garamond</vt:lpstr>
      <vt:lpstr>Georgia</vt:lpstr>
      <vt:lpstr>Times New Roman</vt:lpstr>
      <vt:lpstr>Office Theme</vt:lpstr>
      <vt:lpstr>1_Office Theme</vt:lpstr>
      <vt:lpstr>1_Custom Design</vt:lpstr>
      <vt:lpstr>Entender y manejar las dificultades del funcionamiento ejecutivo usando ‘Unstuck and On Target’</vt:lpstr>
      <vt:lpstr>Unstuck and On Target! </vt:lpstr>
      <vt:lpstr>PowerPoint Presentation</vt:lpstr>
      <vt:lpstr>PowerPoint Presentation</vt:lpstr>
      <vt:lpstr>Resumen de los temas semanales</vt:lpstr>
      <vt:lpstr>Cómo UOT Ayuda</vt:lpstr>
      <vt:lpstr>PowerPoint Presentation</vt:lpstr>
      <vt:lpstr>PowerPoint Presentation</vt:lpstr>
      <vt:lpstr>PowerPoint Presentation</vt:lpstr>
      <vt:lpstr>Ayudar a su hijo a entender POR QUÉ es importante la autoconciencia y la autorregulación</vt:lpstr>
      <vt:lpstr>PowerPoint Presentation</vt:lpstr>
      <vt:lpstr>PowerPoint Presentation</vt:lpstr>
      <vt:lpstr>OPPAR junta todo....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Puntos clave de este módulo</vt:lpstr>
      <vt:lpstr>PowerPoint Presentation</vt:lpstr>
      <vt:lpstr>1. Ayudar a alguien con poca motivación a entender POR QUÉ algo es importante (aparte de, "porque me gusta hacer lo que quiero")</vt:lpstr>
      <vt:lpstr>2. Desarrollar un plan que sea secuencial, completo y lo suficientemente detallado como para funcionar.... ¡Y mantener la atención de su hijo el tiempo suficiente para hacer esto!</vt:lpstr>
      <vt:lpstr>3. Manejar las distracciones que impiden el progreso hacia las Objetivos</vt:lpstr>
      <vt:lpstr>PowerPoint Presentation</vt:lpstr>
      <vt:lpstr>PowerPoint Presentation</vt:lpstr>
    </vt:vector>
  </TitlesOfParts>
  <Company>Children's National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Jillian Martucci</dc:creator>
  <cp:lastModifiedBy>Safer, Jonathan</cp:lastModifiedBy>
  <cp:revision>234</cp:revision>
  <dcterms:created xsi:type="dcterms:W3CDTF">2014-09-02T15:07:56Z</dcterms:created>
  <dcterms:modified xsi:type="dcterms:W3CDTF">2024-09-30T19:35:30Z</dcterms:modified>
</cp:coreProperties>
</file>