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  <p:sldMasterId id="2147483716" r:id="rId5"/>
    <p:sldMasterId id="2147483704" r:id="rId6"/>
    <p:sldMasterId id="2147483692" r:id="rId7"/>
    <p:sldMasterId id="2147483889" r:id="rId8"/>
  </p:sldMasterIdLst>
  <p:notesMasterIdLst>
    <p:notesMasterId r:id="rId40"/>
  </p:notesMasterIdLst>
  <p:handoutMasterIdLst>
    <p:handoutMasterId r:id="rId41"/>
  </p:handoutMasterIdLst>
  <p:sldIdLst>
    <p:sldId id="766" r:id="rId9"/>
    <p:sldId id="321" r:id="rId10"/>
    <p:sldId id="763" r:id="rId11"/>
    <p:sldId id="764" r:id="rId12"/>
    <p:sldId id="519" r:id="rId13"/>
    <p:sldId id="257" r:id="rId14"/>
    <p:sldId id="258" r:id="rId15"/>
    <p:sldId id="261" r:id="rId16"/>
    <p:sldId id="749" r:id="rId17"/>
    <p:sldId id="767" r:id="rId18"/>
    <p:sldId id="262" r:id="rId19"/>
    <p:sldId id="751" r:id="rId20"/>
    <p:sldId id="757" r:id="rId21"/>
    <p:sldId id="769" r:id="rId22"/>
    <p:sldId id="263" r:id="rId23"/>
    <p:sldId id="264" r:id="rId24"/>
    <p:sldId id="577" r:id="rId25"/>
    <p:sldId id="265" r:id="rId26"/>
    <p:sldId id="578" r:id="rId27"/>
    <p:sldId id="266" r:id="rId28"/>
    <p:sldId id="267" r:id="rId29"/>
    <p:sldId id="750" r:id="rId30"/>
    <p:sldId id="771" r:id="rId31"/>
    <p:sldId id="268" r:id="rId32"/>
    <p:sldId id="773" r:id="rId33"/>
    <p:sldId id="772" r:id="rId34"/>
    <p:sldId id="269" r:id="rId35"/>
    <p:sldId id="770" r:id="rId36"/>
    <p:sldId id="318" r:id="rId37"/>
    <p:sldId id="768" r:id="rId38"/>
    <p:sldId id="566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Ament" initials="AA" lastIdx="1" clrIdx="0">
    <p:extLst>
      <p:ext uri="{19B8F6BF-5375-455C-9EA6-DF929625EA0E}">
        <p15:presenceInfo xmlns:p15="http://schemas.microsoft.com/office/powerpoint/2012/main" userId="S::Alexandra.Ament@childrenscolorado.org::04ae0eeb-11f8-43b8-845e-22a7b7394c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E57C23"/>
    <a:srgbClr val="76BD23"/>
    <a:srgbClr val="0061AB"/>
    <a:srgbClr val="696158"/>
    <a:srgbClr val="00C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4" autoAdjust="0"/>
    <p:restoredTop sz="93680" autoAdjust="0"/>
  </p:normalViewPr>
  <p:slideViewPr>
    <p:cSldViewPr snapToGrid="0" snapToObjects="1">
      <p:cViewPr varScale="1">
        <p:scale>
          <a:sx n="112" d="100"/>
          <a:sy n="112" d="100"/>
        </p:scale>
        <p:origin x="13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F92D4D-90F4-4BED-9B04-FB40209D9D38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82401E-83D0-4067-821F-2920965A9C57}">
      <dgm:prSet phldrT="[Text]" custT="1"/>
      <dgm:spPr/>
      <dgm:t>
        <a:bodyPr/>
        <a:lstStyle/>
        <a:p>
          <a:r>
            <a:rPr lang="es-ES" sz="1400" b="1" noProof="0" dirty="0"/>
            <a:t>Niño</a:t>
          </a:r>
        </a:p>
        <a:p>
          <a:r>
            <a:rPr lang="es-ES" sz="1400" b="1" noProof="0" dirty="0"/>
            <a:t>Estresado</a:t>
          </a:r>
        </a:p>
      </dgm:t>
    </dgm:pt>
    <dgm:pt modelId="{CE3289B0-3B70-4F53-9477-5207730DC397}" type="parTrans" cxnId="{267D31E2-0385-4BDB-A038-36FE3515504B}">
      <dgm:prSet/>
      <dgm:spPr/>
      <dgm:t>
        <a:bodyPr/>
        <a:lstStyle/>
        <a:p>
          <a:endParaRPr lang="en-US"/>
        </a:p>
      </dgm:t>
    </dgm:pt>
    <dgm:pt modelId="{37A2D884-90C5-40F1-91AD-A4B8AC255B11}" type="sibTrans" cxnId="{267D31E2-0385-4BDB-A038-36FE3515504B}">
      <dgm:prSet/>
      <dgm:spPr/>
      <dgm:t>
        <a:bodyPr/>
        <a:lstStyle/>
        <a:p>
          <a:endParaRPr lang="en-US"/>
        </a:p>
      </dgm:t>
    </dgm:pt>
    <dgm:pt modelId="{C0B6B6EC-7AEC-41F9-9D1A-188DEC4618AA}">
      <dgm:prSet phldrT="[Text]" custT="1"/>
      <dgm:spPr/>
      <dgm:t>
        <a:bodyPr/>
        <a:lstStyle/>
        <a:p>
          <a:r>
            <a:rPr lang="es-ES" sz="1400" b="1" noProof="0" dirty="0"/>
            <a:t>Padre Estresado</a:t>
          </a:r>
        </a:p>
      </dgm:t>
    </dgm:pt>
    <dgm:pt modelId="{1FEFE9E8-006B-480E-AA8E-B73440F60629}" type="parTrans" cxnId="{6C28A1F0-7455-41B5-9DAC-54BA00DDDC94}">
      <dgm:prSet/>
      <dgm:spPr/>
      <dgm:t>
        <a:bodyPr/>
        <a:lstStyle/>
        <a:p>
          <a:endParaRPr lang="en-US"/>
        </a:p>
      </dgm:t>
    </dgm:pt>
    <dgm:pt modelId="{0C25A44A-029D-4C30-9533-9FB5F1F5BD58}" type="sibTrans" cxnId="{6C28A1F0-7455-41B5-9DAC-54BA00DDDC94}">
      <dgm:prSet/>
      <dgm:spPr/>
      <dgm:t>
        <a:bodyPr/>
        <a:lstStyle/>
        <a:p>
          <a:endParaRPr lang="en-US"/>
        </a:p>
      </dgm:t>
    </dgm:pt>
    <dgm:pt modelId="{14A65274-775D-4A4B-B5D2-F2E3055BC45F}">
      <dgm:prSet phldrT="[Text]" custT="1"/>
      <dgm:spPr/>
      <dgm:t>
        <a:bodyPr/>
        <a:lstStyle/>
        <a:p>
          <a:r>
            <a:rPr lang="es-ES" sz="1400" b="1" noProof="0" dirty="0"/>
            <a:t>Niño Más Estresado</a:t>
          </a:r>
        </a:p>
      </dgm:t>
    </dgm:pt>
    <dgm:pt modelId="{44F28172-28FF-4029-ADB8-F37163721AE2}" type="parTrans" cxnId="{F417180A-5157-4AD0-B757-DFCEB223E56C}">
      <dgm:prSet/>
      <dgm:spPr/>
      <dgm:t>
        <a:bodyPr/>
        <a:lstStyle/>
        <a:p>
          <a:endParaRPr lang="en-US"/>
        </a:p>
      </dgm:t>
    </dgm:pt>
    <dgm:pt modelId="{C018F3DD-C0BB-418D-9547-671E4A49213F}" type="sibTrans" cxnId="{F417180A-5157-4AD0-B757-DFCEB223E56C}">
      <dgm:prSet/>
      <dgm:spPr/>
      <dgm:t>
        <a:bodyPr/>
        <a:lstStyle/>
        <a:p>
          <a:endParaRPr lang="en-US"/>
        </a:p>
      </dgm:t>
    </dgm:pt>
    <dgm:pt modelId="{DD8B9CC5-9F25-41EA-AE2B-28A4C20E459E}">
      <dgm:prSet phldrT="[Text]" custT="1"/>
      <dgm:spPr/>
      <dgm:t>
        <a:bodyPr/>
        <a:lstStyle/>
        <a:p>
          <a:r>
            <a:rPr lang="es-ES" sz="1400" b="1" noProof="0" dirty="0"/>
            <a:t>Padre Más Estresado</a:t>
          </a:r>
        </a:p>
      </dgm:t>
    </dgm:pt>
    <dgm:pt modelId="{8B35B7DD-CE31-4811-89DB-EADD667133F6}" type="parTrans" cxnId="{A0747221-4373-4953-8698-848A6C38D165}">
      <dgm:prSet/>
      <dgm:spPr/>
      <dgm:t>
        <a:bodyPr/>
        <a:lstStyle/>
        <a:p>
          <a:endParaRPr lang="en-US"/>
        </a:p>
      </dgm:t>
    </dgm:pt>
    <dgm:pt modelId="{D445465A-7072-4FF2-8AC3-A2A1324DE442}" type="sibTrans" cxnId="{A0747221-4373-4953-8698-848A6C38D165}">
      <dgm:prSet/>
      <dgm:spPr/>
      <dgm:t>
        <a:bodyPr/>
        <a:lstStyle/>
        <a:p>
          <a:endParaRPr lang="en-US"/>
        </a:p>
      </dgm:t>
    </dgm:pt>
    <dgm:pt modelId="{A1F43874-A493-4FCC-AF62-CEA32562DDE7}" type="pres">
      <dgm:prSet presAssocID="{FBF92D4D-90F4-4BED-9B04-FB40209D9D3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136CA49-57E3-47C4-A24A-890BAB1B3557}" type="pres">
      <dgm:prSet presAssocID="{D182401E-83D0-4067-821F-2920965A9C57}" presName="Accent1" presStyleCnt="0"/>
      <dgm:spPr/>
    </dgm:pt>
    <dgm:pt modelId="{1AE35CE5-A07F-4139-A657-6AB31C02325A}" type="pres">
      <dgm:prSet presAssocID="{D182401E-83D0-4067-821F-2920965A9C57}" presName="Accent" presStyleLbl="node1" presStyleIdx="0" presStyleCnt="4" custScaleX="112655" custScaleY="108459"/>
      <dgm:spPr>
        <a:solidFill>
          <a:srgbClr val="8FE2FF"/>
        </a:solidFill>
        <a:ln w="3175">
          <a:solidFill>
            <a:schemeClr val="tx1"/>
          </a:solidFill>
        </a:ln>
      </dgm:spPr>
    </dgm:pt>
    <dgm:pt modelId="{6969DDE8-3709-44EE-A3D6-DF070F466050}" type="pres">
      <dgm:prSet presAssocID="{D182401E-83D0-4067-821F-2920965A9C57}" presName="Parent1" presStyleLbl="revTx" presStyleIdx="0" presStyleCnt="4" custLinFactNeighborX="1103" custLinFactNeighborY="-25908">
        <dgm:presLayoutVars>
          <dgm:chMax val="1"/>
          <dgm:chPref val="1"/>
          <dgm:bulletEnabled val="1"/>
        </dgm:presLayoutVars>
      </dgm:prSet>
      <dgm:spPr/>
    </dgm:pt>
    <dgm:pt modelId="{46A0473D-145A-4864-A635-78BEAAAF5914}" type="pres">
      <dgm:prSet presAssocID="{C0B6B6EC-7AEC-41F9-9D1A-188DEC4618AA}" presName="Accent2" presStyleCnt="0"/>
      <dgm:spPr/>
    </dgm:pt>
    <dgm:pt modelId="{B77832E3-4331-44F7-97BA-82BE9FD9D4B6}" type="pres">
      <dgm:prSet presAssocID="{C0B6B6EC-7AEC-41F9-9D1A-188DEC4618AA}" presName="Accent" presStyleLbl="node1" presStyleIdx="1" presStyleCnt="4" custScaleX="112655" custScaleY="108459"/>
      <dgm:spPr>
        <a:solidFill>
          <a:srgbClr val="8FE2FF"/>
        </a:solidFill>
        <a:ln w="3175">
          <a:solidFill>
            <a:schemeClr val="tx1"/>
          </a:solidFill>
        </a:ln>
      </dgm:spPr>
    </dgm:pt>
    <dgm:pt modelId="{9CA50418-E527-4B55-B2AA-D0D41DAD33EB}" type="pres">
      <dgm:prSet presAssocID="{C0B6B6EC-7AEC-41F9-9D1A-188DEC4618AA}" presName="Parent2" presStyleLbl="revTx" presStyleIdx="1" presStyleCnt="4" custLinFactNeighborX="-1363" custLinFactNeighborY="-22457">
        <dgm:presLayoutVars>
          <dgm:chMax val="1"/>
          <dgm:chPref val="1"/>
          <dgm:bulletEnabled val="1"/>
        </dgm:presLayoutVars>
      </dgm:prSet>
      <dgm:spPr/>
    </dgm:pt>
    <dgm:pt modelId="{90CA20AC-7979-4253-A006-2257CF5431BD}" type="pres">
      <dgm:prSet presAssocID="{14A65274-775D-4A4B-B5D2-F2E3055BC45F}" presName="Accent3" presStyleCnt="0"/>
      <dgm:spPr/>
    </dgm:pt>
    <dgm:pt modelId="{DAD3C621-732D-42DD-A5BD-7E3831A4B3CD}" type="pres">
      <dgm:prSet presAssocID="{14A65274-775D-4A4B-B5D2-F2E3055BC45F}" presName="Accent" presStyleLbl="node1" presStyleIdx="2" presStyleCnt="4" custScaleX="112655" custScaleY="108459"/>
      <dgm:spPr>
        <a:solidFill>
          <a:srgbClr val="8FE2FF"/>
        </a:solidFill>
        <a:ln w="3175">
          <a:solidFill>
            <a:schemeClr val="tx1"/>
          </a:solidFill>
        </a:ln>
      </dgm:spPr>
    </dgm:pt>
    <dgm:pt modelId="{A0FEFF09-AD29-44E6-9E14-33CA2DDF6F86}" type="pres">
      <dgm:prSet presAssocID="{14A65274-775D-4A4B-B5D2-F2E3055BC45F}" presName="Parent3" presStyleLbl="revTx" presStyleIdx="2" presStyleCnt="4" custScaleX="111041" custLinFactNeighborX="5088" custLinFactNeighborY="-13555">
        <dgm:presLayoutVars>
          <dgm:chMax val="1"/>
          <dgm:chPref val="1"/>
          <dgm:bulletEnabled val="1"/>
        </dgm:presLayoutVars>
      </dgm:prSet>
      <dgm:spPr/>
    </dgm:pt>
    <dgm:pt modelId="{79D96D57-87FB-43EC-A6F6-0E0E2FE939F7}" type="pres">
      <dgm:prSet presAssocID="{DD8B9CC5-9F25-41EA-AE2B-28A4C20E459E}" presName="Accent4" presStyleCnt="0"/>
      <dgm:spPr/>
    </dgm:pt>
    <dgm:pt modelId="{ED1FFBAB-FEFF-42FE-8B9E-06681E8DA54B}" type="pres">
      <dgm:prSet presAssocID="{DD8B9CC5-9F25-41EA-AE2B-28A4C20E459E}" presName="Accent" presStyleLbl="node1" presStyleIdx="3" presStyleCnt="4" custScaleX="112655" custScaleY="108459"/>
      <dgm:spPr>
        <a:solidFill>
          <a:srgbClr val="8FE2FF"/>
        </a:solidFill>
        <a:ln w="3175">
          <a:solidFill>
            <a:schemeClr val="tx1"/>
          </a:solidFill>
        </a:ln>
      </dgm:spPr>
    </dgm:pt>
    <dgm:pt modelId="{2C194FEA-E8E3-4277-B0B3-BE74484C83E5}" type="pres">
      <dgm:prSet presAssocID="{DD8B9CC5-9F25-41EA-AE2B-28A4C20E459E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F417180A-5157-4AD0-B757-DFCEB223E56C}" srcId="{FBF92D4D-90F4-4BED-9B04-FB40209D9D38}" destId="{14A65274-775D-4A4B-B5D2-F2E3055BC45F}" srcOrd="2" destOrd="0" parTransId="{44F28172-28FF-4029-ADB8-F37163721AE2}" sibTransId="{C018F3DD-C0BB-418D-9547-671E4A49213F}"/>
    <dgm:cxn modelId="{A0747221-4373-4953-8698-848A6C38D165}" srcId="{FBF92D4D-90F4-4BED-9B04-FB40209D9D38}" destId="{DD8B9CC5-9F25-41EA-AE2B-28A4C20E459E}" srcOrd="3" destOrd="0" parTransId="{8B35B7DD-CE31-4811-89DB-EADD667133F6}" sibTransId="{D445465A-7072-4FF2-8AC3-A2A1324DE442}"/>
    <dgm:cxn modelId="{0030C482-3FB0-41EB-ABA7-A8D0179652DA}" type="presOf" srcId="{DD8B9CC5-9F25-41EA-AE2B-28A4C20E459E}" destId="{2C194FEA-E8E3-4277-B0B3-BE74484C83E5}" srcOrd="0" destOrd="0" presId="urn:microsoft.com/office/officeart/2009/layout/CircleArrowProcess"/>
    <dgm:cxn modelId="{80F2228D-CE50-4840-B4F6-0748792DAC94}" type="presOf" srcId="{14A65274-775D-4A4B-B5D2-F2E3055BC45F}" destId="{A0FEFF09-AD29-44E6-9E14-33CA2DDF6F86}" srcOrd="0" destOrd="0" presId="urn:microsoft.com/office/officeart/2009/layout/CircleArrowProcess"/>
    <dgm:cxn modelId="{80F300A0-333B-481C-980B-0B4F81D5E86E}" type="presOf" srcId="{D182401E-83D0-4067-821F-2920965A9C57}" destId="{6969DDE8-3709-44EE-A3D6-DF070F466050}" srcOrd="0" destOrd="0" presId="urn:microsoft.com/office/officeart/2009/layout/CircleArrowProcess"/>
    <dgm:cxn modelId="{4E319DCF-C6BB-4BEC-A8FF-5C6B2D30276D}" type="presOf" srcId="{C0B6B6EC-7AEC-41F9-9D1A-188DEC4618AA}" destId="{9CA50418-E527-4B55-B2AA-D0D41DAD33EB}" srcOrd="0" destOrd="0" presId="urn:microsoft.com/office/officeart/2009/layout/CircleArrowProcess"/>
    <dgm:cxn modelId="{267D31E2-0385-4BDB-A038-36FE3515504B}" srcId="{FBF92D4D-90F4-4BED-9B04-FB40209D9D38}" destId="{D182401E-83D0-4067-821F-2920965A9C57}" srcOrd="0" destOrd="0" parTransId="{CE3289B0-3B70-4F53-9477-5207730DC397}" sibTransId="{37A2D884-90C5-40F1-91AD-A4B8AC255B11}"/>
    <dgm:cxn modelId="{6C28A1F0-7455-41B5-9DAC-54BA00DDDC94}" srcId="{FBF92D4D-90F4-4BED-9B04-FB40209D9D38}" destId="{C0B6B6EC-7AEC-41F9-9D1A-188DEC4618AA}" srcOrd="1" destOrd="0" parTransId="{1FEFE9E8-006B-480E-AA8E-B73440F60629}" sibTransId="{0C25A44A-029D-4C30-9533-9FB5F1F5BD58}"/>
    <dgm:cxn modelId="{003AD0F3-061D-40E4-925C-A5B9615A8413}" type="presOf" srcId="{FBF92D4D-90F4-4BED-9B04-FB40209D9D38}" destId="{A1F43874-A493-4FCC-AF62-CEA32562DDE7}" srcOrd="0" destOrd="0" presId="urn:microsoft.com/office/officeart/2009/layout/CircleArrowProcess"/>
    <dgm:cxn modelId="{E7DCEE66-837B-4625-9300-00D67A56AE89}" type="presParOf" srcId="{A1F43874-A493-4FCC-AF62-CEA32562DDE7}" destId="{D136CA49-57E3-47C4-A24A-890BAB1B3557}" srcOrd="0" destOrd="0" presId="urn:microsoft.com/office/officeart/2009/layout/CircleArrowProcess"/>
    <dgm:cxn modelId="{BA130D84-8BA1-4127-AAE7-27DB49FB56C1}" type="presParOf" srcId="{D136CA49-57E3-47C4-A24A-890BAB1B3557}" destId="{1AE35CE5-A07F-4139-A657-6AB31C02325A}" srcOrd="0" destOrd="0" presId="urn:microsoft.com/office/officeart/2009/layout/CircleArrowProcess"/>
    <dgm:cxn modelId="{2913AC9C-8F46-41B8-B95F-6A151C8A0AEE}" type="presParOf" srcId="{A1F43874-A493-4FCC-AF62-CEA32562DDE7}" destId="{6969DDE8-3709-44EE-A3D6-DF070F466050}" srcOrd="1" destOrd="0" presId="urn:microsoft.com/office/officeart/2009/layout/CircleArrowProcess"/>
    <dgm:cxn modelId="{CD4DA3E7-4671-4799-9C16-8455000960B2}" type="presParOf" srcId="{A1F43874-A493-4FCC-AF62-CEA32562DDE7}" destId="{46A0473D-145A-4864-A635-78BEAAAF5914}" srcOrd="2" destOrd="0" presId="urn:microsoft.com/office/officeart/2009/layout/CircleArrowProcess"/>
    <dgm:cxn modelId="{529AEAA9-0662-4BAE-B42F-24B4861D4516}" type="presParOf" srcId="{46A0473D-145A-4864-A635-78BEAAAF5914}" destId="{B77832E3-4331-44F7-97BA-82BE9FD9D4B6}" srcOrd="0" destOrd="0" presId="urn:microsoft.com/office/officeart/2009/layout/CircleArrowProcess"/>
    <dgm:cxn modelId="{5E40317C-2703-4AB2-A525-49B467EE73E2}" type="presParOf" srcId="{A1F43874-A493-4FCC-AF62-CEA32562DDE7}" destId="{9CA50418-E527-4B55-B2AA-D0D41DAD33EB}" srcOrd="3" destOrd="0" presId="urn:microsoft.com/office/officeart/2009/layout/CircleArrowProcess"/>
    <dgm:cxn modelId="{9394FEB7-DFA5-455B-96BF-C2ADA145E482}" type="presParOf" srcId="{A1F43874-A493-4FCC-AF62-CEA32562DDE7}" destId="{90CA20AC-7979-4253-A006-2257CF5431BD}" srcOrd="4" destOrd="0" presId="urn:microsoft.com/office/officeart/2009/layout/CircleArrowProcess"/>
    <dgm:cxn modelId="{2D643751-95DC-45F2-AB6D-10CB11F5362C}" type="presParOf" srcId="{90CA20AC-7979-4253-A006-2257CF5431BD}" destId="{DAD3C621-732D-42DD-A5BD-7E3831A4B3CD}" srcOrd="0" destOrd="0" presId="urn:microsoft.com/office/officeart/2009/layout/CircleArrowProcess"/>
    <dgm:cxn modelId="{F34F3311-5DF3-4A86-A494-3D66C9BBAFF1}" type="presParOf" srcId="{A1F43874-A493-4FCC-AF62-CEA32562DDE7}" destId="{A0FEFF09-AD29-44E6-9E14-33CA2DDF6F86}" srcOrd="5" destOrd="0" presId="urn:microsoft.com/office/officeart/2009/layout/CircleArrowProcess"/>
    <dgm:cxn modelId="{EF5CE33F-B9F8-439E-9520-230903C5B35A}" type="presParOf" srcId="{A1F43874-A493-4FCC-AF62-CEA32562DDE7}" destId="{79D96D57-87FB-43EC-A6F6-0E0E2FE939F7}" srcOrd="6" destOrd="0" presId="urn:microsoft.com/office/officeart/2009/layout/CircleArrowProcess"/>
    <dgm:cxn modelId="{F8A38E59-9CD0-4C78-91BA-A0C12818E9CB}" type="presParOf" srcId="{79D96D57-87FB-43EC-A6F6-0E0E2FE939F7}" destId="{ED1FFBAB-FEFF-42FE-8B9E-06681E8DA54B}" srcOrd="0" destOrd="0" presId="urn:microsoft.com/office/officeart/2009/layout/CircleArrowProcess"/>
    <dgm:cxn modelId="{D6446ECB-7CC1-4B3B-8334-8DAB801D003B}" type="presParOf" srcId="{A1F43874-A493-4FCC-AF62-CEA32562DDE7}" destId="{2C194FEA-E8E3-4277-B0B3-BE74484C83E5}" srcOrd="7" destOrd="0" presId="urn:microsoft.com/office/officeart/2009/layout/CircleArrowProcess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F92D4D-90F4-4BED-9B04-FB40209D9D38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82401E-83D0-4067-821F-2920965A9C57}">
      <dgm:prSet phldrT="[Text]" custT="1"/>
      <dgm:spPr/>
      <dgm:t>
        <a:bodyPr/>
        <a:lstStyle/>
        <a:p>
          <a:r>
            <a:rPr lang="es-ES" sz="1400" b="1" noProof="0" dirty="0"/>
            <a:t>Niño</a:t>
          </a:r>
        </a:p>
        <a:p>
          <a:r>
            <a:rPr lang="es-ES" sz="1400" b="1" noProof="0" dirty="0"/>
            <a:t>Estresado</a:t>
          </a:r>
        </a:p>
      </dgm:t>
    </dgm:pt>
    <dgm:pt modelId="{CE3289B0-3B70-4F53-9477-5207730DC397}" type="parTrans" cxnId="{267D31E2-0385-4BDB-A038-36FE3515504B}">
      <dgm:prSet/>
      <dgm:spPr/>
      <dgm:t>
        <a:bodyPr/>
        <a:lstStyle/>
        <a:p>
          <a:endParaRPr lang="en-US"/>
        </a:p>
      </dgm:t>
    </dgm:pt>
    <dgm:pt modelId="{37A2D884-90C5-40F1-91AD-A4B8AC255B11}" type="sibTrans" cxnId="{267D31E2-0385-4BDB-A038-36FE3515504B}">
      <dgm:prSet/>
      <dgm:spPr/>
      <dgm:t>
        <a:bodyPr/>
        <a:lstStyle/>
        <a:p>
          <a:endParaRPr lang="en-US"/>
        </a:p>
      </dgm:t>
    </dgm:pt>
    <dgm:pt modelId="{C0B6B6EC-7AEC-41F9-9D1A-188DEC4618AA}">
      <dgm:prSet phldrT="[Text]" custT="1"/>
      <dgm:spPr/>
      <dgm:t>
        <a:bodyPr/>
        <a:lstStyle/>
        <a:p>
          <a:r>
            <a:rPr lang="es-ES" sz="1400" b="1" noProof="0" dirty="0"/>
            <a:t>Padre Estresado</a:t>
          </a:r>
        </a:p>
      </dgm:t>
    </dgm:pt>
    <dgm:pt modelId="{1FEFE9E8-006B-480E-AA8E-B73440F60629}" type="parTrans" cxnId="{6C28A1F0-7455-41B5-9DAC-54BA00DDDC94}">
      <dgm:prSet/>
      <dgm:spPr/>
      <dgm:t>
        <a:bodyPr/>
        <a:lstStyle/>
        <a:p>
          <a:endParaRPr lang="en-US"/>
        </a:p>
      </dgm:t>
    </dgm:pt>
    <dgm:pt modelId="{0C25A44A-029D-4C30-9533-9FB5F1F5BD58}" type="sibTrans" cxnId="{6C28A1F0-7455-41B5-9DAC-54BA00DDDC94}">
      <dgm:prSet/>
      <dgm:spPr/>
      <dgm:t>
        <a:bodyPr/>
        <a:lstStyle/>
        <a:p>
          <a:endParaRPr lang="en-US"/>
        </a:p>
      </dgm:t>
    </dgm:pt>
    <dgm:pt modelId="{14A65274-775D-4A4B-B5D2-F2E3055BC45F}">
      <dgm:prSet phldrT="[Text]" custT="1"/>
      <dgm:spPr/>
      <dgm:t>
        <a:bodyPr/>
        <a:lstStyle/>
        <a:p>
          <a:r>
            <a:rPr lang="es-ES" sz="1400" b="1" noProof="0" dirty="0"/>
            <a:t>Niño Más Estresado</a:t>
          </a:r>
        </a:p>
      </dgm:t>
    </dgm:pt>
    <dgm:pt modelId="{44F28172-28FF-4029-ADB8-F37163721AE2}" type="parTrans" cxnId="{F417180A-5157-4AD0-B757-DFCEB223E56C}">
      <dgm:prSet/>
      <dgm:spPr/>
      <dgm:t>
        <a:bodyPr/>
        <a:lstStyle/>
        <a:p>
          <a:endParaRPr lang="en-US"/>
        </a:p>
      </dgm:t>
    </dgm:pt>
    <dgm:pt modelId="{C018F3DD-C0BB-418D-9547-671E4A49213F}" type="sibTrans" cxnId="{F417180A-5157-4AD0-B757-DFCEB223E56C}">
      <dgm:prSet/>
      <dgm:spPr/>
      <dgm:t>
        <a:bodyPr/>
        <a:lstStyle/>
        <a:p>
          <a:endParaRPr lang="en-US"/>
        </a:p>
      </dgm:t>
    </dgm:pt>
    <dgm:pt modelId="{DD8B9CC5-9F25-41EA-AE2B-28A4C20E459E}">
      <dgm:prSet phldrT="[Text]" custT="1"/>
      <dgm:spPr/>
      <dgm:t>
        <a:bodyPr/>
        <a:lstStyle/>
        <a:p>
          <a:r>
            <a:rPr lang="es-ES" sz="1400" b="1" noProof="0" dirty="0"/>
            <a:t>Padre Más Estresado</a:t>
          </a:r>
        </a:p>
      </dgm:t>
    </dgm:pt>
    <dgm:pt modelId="{8B35B7DD-CE31-4811-89DB-EADD667133F6}" type="parTrans" cxnId="{A0747221-4373-4953-8698-848A6C38D165}">
      <dgm:prSet/>
      <dgm:spPr/>
      <dgm:t>
        <a:bodyPr/>
        <a:lstStyle/>
        <a:p>
          <a:endParaRPr lang="en-US"/>
        </a:p>
      </dgm:t>
    </dgm:pt>
    <dgm:pt modelId="{D445465A-7072-4FF2-8AC3-A2A1324DE442}" type="sibTrans" cxnId="{A0747221-4373-4953-8698-848A6C38D165}">
      <dgm:prSet/>
      <dgm:spPr/>
      <dgm:t>
        <a:bodyPr/>
        <a:lstStyle/>
        <a:p>
          <a:endParaRPr lang="en-US"/>
        </a:p>
      </dgm:t>
    </dgm:pt>
    <dgm:pt modelId="{A1F43874-A493-4FCC-AF62-CEA32562DDE7}" type="pres">
      <dgm:prSet presAssocID="{FBF92D4D-90F4-4BED-9B04-FB40209D9D3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136CA49-57E3-47C4-A24A-890BAB1B3557}" type="pres">
      <dgm:prSet presAssocID="{D182401E-83D0-4067-821F-2920965A9C57}" presName="Accent1" presStyleCnt="0"/>
      <dgm:spPr/>
    </dgm:pt>
    <dgm:pt modelId="{1AE35CE5-A07F-4139-A657-6AB31C02325A}" type="pres">
      <dgm:prSet presAssocID="{D182401E-83D0-4067-821F-2920965A9C57}" presName="Accent" presStyleLbl="node1" presStyleIdx="0" presStyleCnt="4" custScaleX="112655" custScaleY="108459"/>
      <dgm:spPr>
        <a:solidFill>
          <a:srgbClr val="8FE2FF"/>
        </a:solidFill>
        <a:ln w="3175">
          <a:solidFill>
            <a:schemeClr val="tx1"/>
          </a:solidFill>
        </a:ln>
      </dgm:spPr>
    </dgm:pt>
    <dgm:pt modelId="{6969DDE8-3709-44EE-A3D6-DF070F466050}" type="pres">
      <dgm:prSet presAssocID="{D182401E-83D0-4067-821F-2920965A9C57}" presName="Parent1" presStyleLbl="revTx" presStyleIdx="0" presStyleCnt="4" custLinFactNeighborX="1103" custLinFactNeighborY="-25908">
        <dgm:presLayoutVars>
          <dgm:chMax val="1"/>
          <dgm:chPref val="1"/>
          <dgm:bulletEnabled val="1"/>
        </dgm:presLayoutVars>
      </dgm:prSet>
      <dgm:spPr/>
    </dgm:pt>
    <dgm:pt modelId="{46A0473D-145A-4864-A635-78BEAAAF5914}" type="pres">
      <dgm:prSet presAssocID="{C0B6B6EC-7AEC-41F9-9D1A-188DEC4618AA}" presName="Accent2" presStyleCnt="0"/>
      <dgm:spPr/>
    </dgm:pt>
    <dgm:pt modelId="{B77832E3-4331-44F7-97BA-82BE9FD9D4B6}" type="pres">
      <dgm:prSet presAssocID="{C0B6B6EC-7AEC-41F9-9D1A-188DEC4618AA}" presName="Accent" presStyleLbl="node1" presStyleIdx="1" presStyleCnt="4" custScaleX="112655" custScaleY="108459"/>
      <dgm:spPr>
        <a:solidFill>
          <a:srgbClr val="8FE2FF"/>
        </a:solidFill>
        <a:ln w="3175">
          <a:solidFill>
            <a:schemeClr val="tx1"/>
          </a:solidFill>
        </a:ln>
      </dgm:spPr>
    </dgm:pt>
    <dgm:pt modelId="{9CA50418-E527-4B55-B2AA-D0D41DAD33EB}" type="pres">
      <dgm:prSet presAssocID="{C0B6B6EC-7AEC-41F9-9D1A-188DEC4618AA}" presName="Parent2" presStyleLbl="revTx" presStyleIdx="1" presStyleCnt="4" custLinFactNeighborX="-1363" custLinFactNeighborY="-22457">
        <dgm:presLayoutVars>
          <dgm:chMax val="1"/>
          <dgm:chPref val="1"/>
          <dgm:bulletEnabled val="1"/>
        </dgm:presLayoutVars>
      </dgm:prSet>
      <dgm:spPr/>
    </dgm:pt>
    <dgm:pt modelId="{90CA20AC-7979-4253-A006-2257CF5431BD}" type="pres">
      <dgm:prSet presAssocID="{14A65274-775D-4A4B-B5D2-F2E3055BC45F}" presName="Accent3" presStyleCnt="0"/>
      <dgm:spPr/>
    </dgm:pt>
    <dgm:pt modelId="{DAD3C621-732D-42DD-A5BD-7E3831A4B3CD}" type="pres">
      <dgm:prSet presAssocID="{14A65274-775D-4A4B-B5D2-F2E3055BC45F}" presName="Accent" presStyleLbl="node1" presStyleIdx="2" presStyleCnt="4" custScaleX="112655" custScaleY="108459"/>
      <dgm:spPr>
        <a:solidFill>
          <a:srgbClr val="8FE2FF"/>
        </a:solidFill>
        <a:ln w="3175">
          <a:solidFill>
            <a:schemeClr val="tx1"/>
          </a:solidFill>
        </a:ln>
      </dgm:spPr>
    </dgm:pt>
    <dgm:pt modelId="{A0FEFF09-AD29-44E6-9E14-33CA2DDF6F86}" type="pres">
      <dgm:prSet presAssocID="{14A65274-775D-4A4B-B5D2-F2E3055BC45F}" presName="Parent3" presStyleLbl="revTx" presStyleIdx="2" presStyleCnt="4" custScaleX="111041" custLinFactNeighborX="5088" custLinFactNeighborY="-13555">
        <dgm:presLayoutVars>
          <dgm:chMax val="1"/>
          <dgm:chPref val="1"/>
          <dgm:bulletEnabled val="1"/>
        </dgm:presLayoutVars>
      </dgm:prSet>
      <dgm:spPr/>
    </dgm:pt>
    <dgm:pt modelId="{79D96D57-87FB-43EC-A6F6-0E0E2FE939F7}" type="pres">
      <dgm:prSet presAssocID="{DD8B9CC5-9F25-41EA-AE2B-28A4C20E459E}" presName="Accent4" presStyleCnt="0"/>
      <dgm:spPr/>
    </dgm:pt>
    <dgm:pt modelId="{ED1FFBAB-FEFF-42FE-8B9E-06681E8DA54B}" type="pres">
      <dgm:prSet presAssocID="{DD8B9CC5-9F25-41EA-AE2B-28A4C20E459E}" presName="Accent" presStyleLbl="node1" presStyleIdx="3" presStyleCnt="4" custScaleX="112655" custScaleY="108459"/>
      <dgm:spPr>
        <a:solidFill>
          <a:srgbClr val="8FE2FF"/>
        </a:solidFill>
        <a:ln w="3175">
          <a:solidFill>
            <a:schemeClr val="tx1"/>
          </a:solidFill>
        </a:ln>
      </dgm:spPr>
    </dgm:pt>
    <dgm:pt modelId="{2C194FEA-E8E3-4277-B0B3-BE74484C83E5}" type="pres">
      <dgm:prSet presAssocID="{DD8B9CC5-9F25-41EA-AE2B-28A4C20E459E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F417180A-5157-4AD0-B757-DFCEB223E56C}" srcId="{FBF92D4D-90F4-4BED-9B04-FB40209D9D38}" destId="{14A65274-775D-4A4B-B5D2-F2E3055BC45F}" srcOrd="2" destOrd="0" parTransId="{44F28172-28FF-4029-ADB8-F37163721AE2}" sibTransId="{C018F3DD-C0BB-418D-9547-671E4A49213F}"/>
    <dgm:cxn modelId="{A0747221-4373-4953-8698-848A6C38D165}" srcId="{FBF92D4D-90F4-4BED-9B04-FB40209D9D38}" destId="{DD8B9CC5-9F25-41EA-AE2B-28A4C20E459E}" srcOrd="3" destOrd="0" parTransId="{8B35B7DD-CE31-4811-89DB-EADD667133F6}" sibTransId="{D445465A-7072-4FF2-8AC3-A2A1324DE442}"/>
    <dgm:cxn modelId="{0030C482-3FB0-41EB-ABA7-A8D0179652DA}" type="presOf" srcId="{DD8B9CC5-9F25-41EA-AE2B-28A4C20E459E}" destId="{2C194FEA-E8E3-4277-B0B3-BE74484C83E5}" srcOrd="0" destOrd="0" presId="urn:microsoft.com/office/officeart/2009/layout/CircleArrowProcess"/>
    <dgm:cxn modelId="{80F2228D-CE50-4840-B4F6-0748792DAC94}" type="presOf" srcId="{14A65274-775D-4A4B-B5D2-F2E3055BC45F}" destId="{A0FEFF09-AD29-44E6-9E14-33CA2DDF6F86}" srcOrd="0" destOrd="0" presId="urn:microsoft.com/office/officeart/2009/layout/CircleArrowProcess"/>
    <dgm:cxn modelId="{80F300A0-333B-481C-980B-0B4F81D5E86E}" type="presOf" srcId="{D182401E-83D0-4067-821F-2920965A9C57}" destId="{6969DDE8-3709-44EE-A3D6-DF070F466050}" srcOrd="0" destOrd="0" presId="urn:microsoft.com/office/officeart/2009/layout/CircleArrowProcess"/>
    <dgm:cxn modelId="{4E319DCF-C6BB-4BEC-A8FF-5C6B2D30276D}" type="presOf" srcId="{C0B6B6EC-7AEC-41F9-9D1A-188DEC4618AA}" destId="{9CA50418-E527-4B55-B2AA-D0D41DAD33EB}" srcOrd="0" destOrd="0" presId="urn:microsoft.com/office/officeart/2009/layout/CircleArrowProcess"/>
    <dgm:cxn modelId="{267D31E2-0385-4BDB-A038-36FE3515504B}" srcId="{FBF92D4D-90F4-4BED-9B04-FB40209D9D38}" destId="{D182401E-83D0-4067-821F-2920965A9C57}" srcOrd="0" destOrd="0" parTransId="{CE3289B0-3B70-4F53-9477-5207730DC397}" sibTransId="{37A2D884-90C5-40F1-91AD-A4B8AC255B11}"/>
    <dgm:cxn modelId="{6C28A1F0-7455-41B5-9DAC-54BA00DDDC94}" srcId="{FBF92D4D-90F4-4BED-9B04-FB40209D9D38}" destId="{C0B6B6EC-7AEC-41F9-9D1A-188DEC4618AA}" srcOrd="1" destOrd="0" parTransId="{1FEFE9E8-006B-480E-AA8E-B73440F60629}" sibTransId="{0C25A44A-029D-4C30-9533-9FB5F1F5BD58}"/>
    <dgm:cxn modelId="{003AD0F3-061D-40E4-925C-A5B9615A8413}" type="presOf" srcId="{FBF92D4D-90F4-4BED-9B04-FB40209D9D38}" destId="{A1F43874-A493-4FCC-AF62-CEA32562DDE7}" srcOrd="0" destOrd="0" presId="urn:microsoft.com/office/officeart/2009/layout/CircleArrowProcess"/>
    <dgm:cxn modelId="{E7DCEE66-837B-4625-9300-00D67A56AE89}" type="presParOf" srcId="{A1F43874-A493-4FCC-AF62-CEA32562DDE7}" destId="{D136CA49-57E3-47C4-A24A-890BAB1B3557}" srcOrd="0" destOrd="0" presId="urn:microsoft.com/office/officeart/2009/layout/CircleArrowProcess"/>
    <dgm:cxn modelId="{BA130D84-8BA1-4127-AAE7-27DB49FB56C1}" type="presParOf" srcId="{D136CA49-57E3-47C4-A24A-890BAB1B3557}" destId="{1AE35CE5-A07F-4139-A657-6AB31C02325A}" srcOrd="0" destOrd="0" presId="urn:microsoft.com/office/officeart/2009/layout/CircleArrowProcess"/>
    <dgm:cxn modelId="{2913AC9C-8F46-41B8-B95F-6A151C8A0AEE}" type="presParOf" srcId="{A1F43874-A493-4FCC-AF62-CEA32562DDE7}" destId="{6969DDE8-3709-44EE-A3D6-DF070F466050}" srcOrd="1" destOrd="0" presId="urn:microsoft.com/office/officeart/2009/layout/CircleArrowProcess"/>
    <dgm:cxn modelId="{CD4DA3E7-4671-4799-9C16-8455000960B2}" type="presParOf" srcId="{A1F43874-A493-4FCC-AF62-CEA32562DDE7}" destId="{46A0473D-145A-4864-A635-78BEAAAF5914}" srcOrd="2" destOrd="0" presId="urn:microsoft.com/office/officeart/2009/layout/CircleArrowProcess"/>
    <dgm:cxn modelId="{529AEAA9-0662-4BAE-B42F-24B4861D4516}" type="presParOf" srcId="{46A0473D-145A-4864-A635-78BEAAAF5914}" destId="{B77832E3-4331-44F7-97BA-82BE9FD9D4B6}" srcOrd="0" destOrd="0" presId="urn:microsoft.com/office/officeart/2009/layout/CircleArrowProcess"/>
    <dgm:cxn modelId="{5E40317C-2703-4AB2-A525-49B467EE73E2}" type="presParOf" srcId="{A1F43874-A493-4FCC-AF62-CEA32562DDE7}" destId="{9CA50418-E527-4B55-B2AA-D0D41DAD33EB}" srcOrd="3" destOrd="0" presId="urn:microsoft.com/office/officeart/2009/layout/CircleArrowProcess"/>
    <dgm:cxn modelId="{9394FEB7-DFA5-455B-96BF-C2ADA145E482}" type="presParOf" srcId="{A1F43874-A493-4FCC-AF62-CEA32562DDE7}" destId="{90CA20AC-7979-4253-A006-2257CF5431BD}" srcOrd="4" destOrd="0" presId="urn:microsoft.com/office/officeart/2009/layout/CircleArrowProcess"/>
    <dgm:cxn modelId="{2D643751-95DC-45F2-AB6D-10CB11F5362C}" type="presParOf" srcId="{90CA20AC-7979-4253-A006-2257CF5431BD}" destId="{DAD3C621-732D-42DD-A5BD-7E3831A4B3CD}" srcOrd="0" destOrd="0" presId="urn:microsoft.com/office/officeart/2009/layout/CircleArrowProcess"/>
    <dgm:cxn modelId="{F34F3311-5DF3-4A86-A494-3D66C9BBAFF1}" type="presParOf" srcId="{A1F43874-A493-4FCC-AF62-CEA32562DDE7}" destId="{A0FEFF09-AD29-44E6-9E14-33CA2DDF6F86}" srcOrd="5" destOrd="0" presId="urn:microsoft.com/office/officeart/2009/layout/CircleArrowProcess"/>
    <dgm:cxn modelId="{EF5CE33F-B9F8-439E-9520-230903C5B35A}" type="presParOf" srcId="{A1F43874-A493-4FCC-AF62-CEA32562DDE7}" destId="{79D96D57-87FB-43EC-A6F6-0E0E2FE939F7}" srcOrd="6" destOrd="0" presId="urn:microsoft.com/office/officeart/2009/layout/CircleArrowProcess"/>
    <dgm:cxn modelId="{F8A38E59-9CD0-4C78-91BA-A0C12818E9CB}" type="presParOf" srcId="{79D96D57-87FB-43EC-A6F6-0E0E2FE939F7}" destId="{ED1FFBAB-FEFF-42FE-8B9E-06681E8DA54B}" srcOrd="0" destOrd="0" presId="urn:microsoft.com/office/officeart/2009/layout/CircleArrowProcess"/>
    <dgm:cxn modelId="{D6446ECB-7CC1-4B3B-8334-8DAB801D003B}" type="presParOf" srcId="{A1F43874-A493-4FCC-AF62-CEA32562DDE7}" destId="{2C194FEA-E8E3-4277-B0B3-BE74484C83E5}" srcOrd="7" destOrd="0" presId="urn:microsoft.com/office/officeart/2009/layout/CircleArrowProcess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35CE5-A07F-4139-A657-6AB31C02325A}">
      <dsp:nvSpPr>
        <dsp:cNvPr id="0" name=""/>
        <dsp:cNvSpPr/>
      </dsp:nvSpPr>
      <dsp:spPr>
        <a:xfrm>
          <a:off x="684743" y="84443"/>
          <a:ext cx="1502119" cy="144631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8FE2FF"/>
        </a:soli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69DDE8-3709-44EE-A3D6-DF070F466050}">
      <dsp:nvSpPr>
        <dsp:cNvPr id="0" name=""/>
        <dsp:cNvSpPr/>
      </dsp:nvSpPr>
      <dsp:spPr>
        <a:xfrm>
          <a:off x="1071710" y="527160"/>
          <a:ext cx="744101" cy="372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/>
            <a:t>Niño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/>
            <a:t>Estresado</a:t>
          </a:r>
        </a:p>
      </dsp:txBody>
      <dsp:txXfrm>
        <a:off x="1071710" y="527160"/>
        <a:ext cx="744101" cy="372012"/>
      </dsp:txXfrm>
    </dsp:sp>
    <dsp:sp modelId="{B77832E3-4331-44F7-97BA-82BE9FD9D4B6}">
      <dsp:nvSpPr>
        <dsp:cNvPr id="0" name=""/>
        <dsp:cNvSpPr/>
      </dsp:nvSpPr>
      <dsp:spPr>
        <a:xfrm>
          <a:off x="314318" y="850746"/>
          <a:ext cx="1502119" cy="144631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8FE2FF"/>
        </a:soli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50418-E527-4B55-B2AA-D0D41DAD33EB}">
      <dsp:nvSpPr>
        <dsp:cNvPr id="0" name=""/>
        <dsp:cNvSpPr/>
      </dsp:nvSpPr>
      <dsp:spPr>
        <a:xfrm>
          <a:off x="681434" y="1307715"/>
          <a:ext cx="744101" cy="372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/>
            <a:t>Padre Estresado</a:t>
          </a:r>
        </a:p>
      </dsp:txBody>
      <dsp:txXfrm>
        <a:off x="681434" y="1307715"/>
        <a:ext cx="744101" cy="372012"/>
      </dsp:txXfrm>
    </dsp:sp>
    <dsp:sp modelId="{DAD3C621-732D-42DD-A5BD-7E3831A4B3CD}">
      <dsp:nvSpPr>
        <dsp:cNvPr id="0" name=""/>
        <dsp:cNvSpPr/>
      </dsp:nvSpPr>
      <dsp:spPr>
        <a:xfrm>
          <a:off x="684743" y="1619878"/>
          <a:ext cx="1502119" cy="144631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8FE2FF"/>
        </a:soli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EFF09-AD29-44E6-9E14-33CA2DDF6F86}">
      <dsp:nvSpPr>
        <dsp:cNvPr id="0" name=""/>
        <dsp:cNvSpPr/>
      </dsp:nvSpPr>
      <dsp:spPr>
        <a:xfrm>
          <a:off x="1060284" y="2108549"/>
          <a:ext cx="826257" cy="372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/>
            <a:t>Niño Más Estresado</a:t>
          </a:r>
        </a:p>
      </dsp:txBody>
      <dsp:txXfrm>
        <a:off x="1060284" y="2108549"/>
        <a:ext cx="826257" cy="372012"/>
      </dsp:txXfrm>
    </dsp:sp>
    <dsp:sp modelId="{ED1FFBAB-FEFF-42FE-8B9E-06681E8DA54B}">
      <dsp:nvSpPr>
        <dsp:cNvPr id="0" name=""/>
        <dsp:cNvSpPr/>
      </dsp:nvSpPr>
      <dsp:spPr>
        <a:xfrm>
          <a:off x="421249" y="2482514"/>
          <a:ext cx="1290509" cy="1243043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8FE2FF"/>
        </a:soli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94FEA-E8E3-4277-B0B3-BE74484C83E5}">
      <dsp:nvSpPr>
        <dsp:cNvPr id="0" name=""/>
        <dsp:cNvSpPr/>
      </dsp:nvSpPr>
      <dsp:spPr>
        <a:xfrm>
          <a:off x="691576" y="2926693"/>
          <a:ext cx="744101" cy="372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/>
            <a:t>Padre Más Estresado</a:t>
          </a:r>
        </a:p>
      </dsp:txBody>
      <dsp:txXfrm>
        <a:off x="691576" y="2926693"/>
        <a:ext cx="744101" cy="372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35CE5-A07F-4139-A657-6AB31C02325A}">
      <dsp:nvSpPr>
        <dsp:cNvPr id="0" name=""/>
        <dsp:cNvSpPr/>
      </dsp:nvSpPr>
      <dsp:spPr>
        <a:xfrm>
          <a:off x="684743" y="84443"/>
          <a:ext cx="1502119" cy="144631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8FE2FF"/>
        </a:soli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69DDE8-3709-44EE-A3D6-DF070F466050}">
      <dsp:nvSpPr>
        <dsp:cNvPr id="0" name=""/>
        <dsp:cNvSpPr/>
      </dsp:nvSpPr>
      <dsp:spPr>
        <a:xfrm>
          <a:off x="1071710" y="527160"/>
          <a:ext cx="744101" cy="372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/>
            <a:t>Niño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/>
            <a:t>Estresado</a:t>
          </a:r>
        </a:p>
      </dsp:txBody>
      <dsp:txXfrm>
        <a:off x="1071710" y="527160"/>
        <a:ext cx="744101" cy="372012"/>
      </dsp:txXfrm>
    </dsp:sp>
    <dsp:sp modelId="{B77832E3-4331-44F7-97BA-82BE9FD9D4B6}">
      <dsp:nvSpPr>
        <dsp:cNvPr id="0" name=""/>
        <dsp:cNvSpPr/>
      </dsp:nvSpPr>
      <dsp:spPr>
        <a:xfrm>
          <a:off x="314318" y="850746"/>
          <a:ext cx="1502119" cy="144631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8FE2FF"/>
        </a:soli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50418-E527-4B55-B2AA-D0D41DAD33EB}">
      <dsp:nvSpPr>
        <dsp:cNvPr id="0" name=""/>
        <dsp:cNvSpPr/>
      </dsp:nvSpPr>
      <dsp:spPr>
        <a:xfrm>
          <a:off x="681434" y="1307715"/>
          <a:ext cx="744101" cy="372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/>
            <a:t>Padre Estresado</a:t>
          </a:r>
        </a:p>
      </dsp:txBody>
      <dsp:txXfrm>
        <a:off x="681434" y="1307715"/>
        <a:ext cx="744101" cy="372012"/>
      </dsp:txXfrm>
    </dsp:sp>
    <dsp:sp modelId="{DAD3C621-732D-42DD-A5BD-7E3831A4B3CD}">
      <dsp:nvSpPr>
        <dsp:cNvPr id="0" name=""/>
        <dsp:cNvSpPr/>
      </dsp:nvSpPr>
      <dsp:spPr>
        <a:xfrm>
          <a:off x="684743" y="1619878"/>
          <a:ext cx="1502119" cy="144631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8FE2FF"/>
        </a:soli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EFF09-AD29-44E6-9E14-33CA2DDF6F86}">
      <dsp:nvSpPr>
        <dsp:cNvPr id="0" name=""/>
        <dsp:cNvSpPr/>
      </dsp:nvSpPr>
      <dsp:spPr>
        <a:xfrm>
          <a:off x="1060284" y="2108549"/>
          <a:ext cx="826257" cy="372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/>
            <a:t>Niño Más Estresado</a:t>
          </a:r>
        </a:p>
      </dsp:txBody>
      <dsp:txXfrm>
        <a:off x="1060284" y="2108549"/>
        <a:ext cx="826257" cy="372012"/>
      </dsp:txXfrm>
    </dsp:sp>
    <dsp:sp modelId="{ED1FFBAB-FEFF-42FE-8B9E-06681E8DA54B}">
      <dsp:nvSpPr>
        <dsp:cNvPr id="0" name=""/>
        <dsp:cNvSpPr/>
      </dsp:nvSpPr>
      <dsp:spPr>
        <a:xfrm>
          <a:off x="421249" y="2482514"/>
          <a:ext cx="1290509" cy="1243043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8FE2FF"/>
        </a:soli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94FEA-E8E3-4277-B0B3-BE74484C83E5}">
      <dsp:nvSpPr>
        <dsp:cNvPr id="0" name=""/>
        <dsp:cNvSpPr/>
      </dsp:nvSpPr>
      <dsp:spPr>
        <a:xfrm>
          <a:off x="691576" y="2926693"/>
          <a:ext cx="744101" cy="372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/>
            <a:t>Padre Más Estresado</a:t>
          </a:r>
        </a:p>
      </dsp:txBody>
      <dsp:txXfrm>
        <a:off x="691576" y="2926693"/>
        <a:ext cx="744101" cy="372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NOT FOR REPRODUCTION OR DISTRIBUTION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9/18/23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Unstuck and On Target Webinar for Caregivers, Aug-Sept 2023- J. Barnes PhD BCBA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E9757-B330-3848-9E5C-AA438ED459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91791"/>
      </p:ext>
    </p:extLst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NOT FOR REPRODUCTION OR DISTRIBUTION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9/18/23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Unstuck and On Target Webinar for Caregivers, Aug-Sept 2023- J. Barnes PhD BCBA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A4498-2A8D-3745-9864-06552E124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1454"/>
      </p:ext>
    </p:extLst>
  </p:cSld>
  <p:clrMap bg1="lt1" tx1="dk1" bg2="lt2" tx2="dk2" accent1="accent1" accent2="accent2" accent3="accent3" accent4="accent4" accent5="accent5" accent6="accent6" hlink="hlink" folHlink="folHlink"/>
  <p:hf sldNum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1368851B-9C7F-A648-9859-E3C80B81A44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FOR DISTRUBUTION OR REPRODUCTION</a:t>
            </a:r>
          </a:p>
        </p:txBody>
      </p:sp>
    </p:spTree>
    <p:extLst>
      <p:ext uri="{BB962C8B-B14F-4D97-AF65-F5344CB8AC3E}">
        <p14:creationId xmlns:p14="http://schemas.microsoft.com/office/powerpoint/2010/main" val="1018930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306C-E237-4FEE-80E2-895A6607D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101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306C-E237-4FEE-80E2-895A6607D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101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306C-E237-4FEE-80E2-895A6607D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101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306C-E237-4FEE-80E2-895A6607D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101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0A0FE-7F2D-4D12-AEBC-D9BED2965F34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8A1E8-ED3C-274E-9666-B9CD277C1C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Unstuck and On Target Webinar, Aug-Sept 2023 - Julia  Barnes, PhD BCBA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42EDE30B-C0C2-1641-BE31-F865680BF5C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NOT FOR DISTRIBUTION OR REPRODUCTION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77ACFF7-84BE-1525-FC36-8827D196D2C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8/28/2023</a:t>
            </a:r>
          </a:p>
        </p:txBody>
      </p:sp>
    </p:spTree>
    <p:extLst>
      <p:ext uri="{BB962C8B-B14F-4D97-AF65-F5344CB8AC3E}">
        <p14:creationId xmlns:p14="http://schemas.microsoft.com/office/powerpoint/2010/main" val="1450556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306C-E237-4FEE-80E2-895A6607D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398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306C-E237-4FEE-80E2-895A6607D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92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306C-E237-4FEE-80E2-895A6607D8D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01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306C-E237-4FEE-80E2-895A6607D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398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14234" y="4240657"/>
            <a:ext cx="3143965" cy="703003"/>
          </a:xfrm>
        </p:spPr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rgbClr val="E57C23"/>
                </a:solidFill>
              </a:rPr>
              <a:t>TITLE IN ALL CAPS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00033" y="4943660"/>
            <a:ext cx="2458166" cy="597169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rgbClr val="696158"/>
                </a:solidFill>
              </a:defRPr>
            </a:lvl1pPr>
          </a:lstStyle>
          <a:p>
            <a:pPr algn="r"/>
            <a:r>
              <a:rPr lang="en-US" sz="1600" b="1" dirty="0"/>
              <a:t>Subtitle in </a:t>
            </a:r>
            <a:r>
              <a:rPr lang="en-US" sz="1600" b="1" dirty="0" err="1"/>
              <a:t>calibri</a:t>
            </a:r>
            <a:r>
              <a:rPr lang="en-US" sz="1600" b="1" dirty="0"/>
              <a:t> bold 16pt</a:t>
            </a:r>
          </a:p>
        </p:txBody>
      </p:sp>
    </p:spTree>
    <p:extLst>
      <p:ext uri="{BB962C8B-B14F-4D97-AF65-F5344CB8AC3E}">
        <p14:creationId xmlns:p14="http://schemas.microsoft.com/office/powerpoint/2010/main" val="2287326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61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18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36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3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15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16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99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89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9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48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71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65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44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927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698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477838"/>
            <a:ext cx="8229600" cy="10680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803401"/>
            <a:ext cx="8229600" cy="4229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927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52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927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77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927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981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927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114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927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9340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927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3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10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927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58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927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81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938"/>
            <a:ext cx="7924800" cy="10680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1"/>
            <a:ext cx="7924800" cy="422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927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86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1999"/>
            <a:ext cx="2057400" cy="52324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1999"/>
            <a:ext cx="6019800" cy="52324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927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700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100" y="86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4100" y="2489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551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00600" y="63309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13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62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1100" y="1600201"/>
            <a:ext cx="3619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0" y="1600201"/>
            <a:ext cx="36957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5352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535113"/>
            <a:ext cx="36195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1100" y="2174875"/>
            <a:ext cx="3619500" cy="3819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41901" y="1535113"/>
            <a:ext cx="36449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41901" y="2174875"/>
            <a:ext cx="3644900" cy="3819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2016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363538"/>
            <a:ext cx="7594600" cy="109689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1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401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87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3050"/>
            <a:ext cx="2540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0" y="273051"/>
            <a:ext cx="4940299" cy="5695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1435101"/>
            <a:ext cx="2540000" cy="45651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530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962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9253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732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73246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2700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C02-1A36-4317-ACEB-EFCF80392E7E}" type="datetime1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2014, Brookes Publishing Co.,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916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4077-A049-40C3-BC44-B819E1DC0EC9}" type="datetime1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2014, Brookes Publishing Co.,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8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1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2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9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0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1900" y="274638"/>
            <a:ext cx="726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1900" y="1600201"/>
            <a:ext cx="7264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PPT_1_Cov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0ED3B-748A-2A4D-9D95-3C84F10AB7C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PT_1_Questions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3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8938"/>
            <a:ext cx="8229600" cy="1068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501"/>
            <a:ext cx="82296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927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61AB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696158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6961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696158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6961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6961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594600" cy="1096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600201"/>
            <a:ext cx="7594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44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61AB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696158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6961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696158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6961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6961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2D64C-90F0-489D-A28C-28DD158E8C85}" type="datetime1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2014, Brookes Publishing Co.,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9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insrchofpeace.blogspot.com/2009/07/pause-and-chill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kaykim/3986997574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png"/><Relationship Id="rId5" Type="http://schemas.openxmlformats.org/officeDocument/2006/relationships/hyperlink" Target="https://www.onecommunityglobal.org/pallet-furniture/" TargetMode="Externa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en.wikipedia.org/wiki/Jigsaw_puzzle" TargetMode="External"/><Relationship Id="rId7" Type="http://schemas.openxmlformats.org/officeDocument/2006/relationships/hyperlink" Target="https://insrchofpeace.blogspot.com/2009/07/pause-and-chill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hyperlink" Target="http://coloring-nicole.blogspot.com/2012/11/color-by-number-coloring-page.html" TargetMode="Externa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png"/><Relationship Id="rId4" Type="http://schemas.openxmlformats.org/officeDocument/2006/relationships/hyperlink" Target="https://www.peakpx.com/259139/white-sand-beach/3840x2160-wallpaper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hyperlink" Target="https://cosmickids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mightier.com/" TargetMode="Externa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s://cuentameuncuentoespecial.com/ejercicios-de-respiracion-para-nino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3RQQxySplpc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60684&amp;picture=spectacles-clipart-illustration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png"/><Relationship Id="rId5" Type="http://schemas.openxmlformats.org/officeDocument/2006/relationships/hyperlink" Target="http://tickettobuy.blogspot.com/2017/07/20-inexpensive-ways-to-keep-kids-busy.html" TargetMode="External"/><Relationship Id="rId4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5" Type="http://schemas.openxmlformats.org/officeDocument/2006/relationships/hyperlink" Target="https://youtu.be/X2ArE6AITmk" TargetMode="External"/><Relationship Id="rId4" Type="http://schemas.openxmlformats.org/officeDocument/2006/relationships/hyperlink" Target="https://youtu.be/3RQQxySplp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subversivearchaeologist.com/2012_03_01_archive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4">
            <a:extLst>
              <a:ext uri="{FF2B5EF4-FFF2-40B4-BE49-F238E27FC236}">
                <a16:creationId xmlns:a16="http://schemas.microsoft.com/office/drawing/2014/main" id="{4D322797-45D6-A226-7272-301580B8D9C1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2" y="1223652"/>
            <a:ext cx="8809683" cy="246171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S" b="1" dirty="0"/>
              <a:t>Entender y manejar las dificultades del funcionamiento ejecutivo</a:t>
            </a:r>
            <a:br>
              <a:rPr lang="es-ES" b="1" dirty="0"/>
            </a:br>
            <a:r>
              <a:rPr lang="es-ES" b="1" dirty="0"/>
              <a:t>usando ‘</a:t>
            </a:r>
            <a:r>
              <a:rPr lang="es-ES" b="1" dirty="0" err="1"/>
              <a:t>Unstuck</a:t>
            </a:r>
            <a:r>
              <a:rPr lang="es-ES" b="1" dirty="0"/>
              <a:t> and </a:t>
            </a:r>
            <a:r>
              <a:rPr lang="es-ES" b="1" dirty="0" err="1"/>
              <a:t>On</a:t>
            </a:r>
            <a:r>
              <a:rPr lang="es-ES" b="1" dirty="0"/>
              <a:t> Target’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4717" y="3685363"/>
            <a:ext cx="5502473" cy="771023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tx1"/>
                </a:solidFill>
              </a:rPr>
              <a:t>Jonathan Safer, PhD </a:t>
            </a:r>
          </a:p>
          <a:p>
            <a:pPr marL="0" indent="0" algn="ctr">
              <a:buNone/>
            </a:pPr>
            <a:r>
              <a:rPr lang="en-US" sz="7200" dirty="0"/>
              <a:t>University of Colorado School of Medicine</a:t>
            </a:r>
          </a:p>
          <a:p>
            <a:pPr marL="0" indent="0" algn="ctr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AutoShape 8" descr="hildren's Hospital Colorado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52F6DB10-D1B1-1695-8AE2-44E948AE5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369" y="5388204"/>
            <a:ext cx="3705225" cy="1105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63F3C1-AF4E-52D5-0389-169B22B12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6E8066-E13F-BDF8-D9D3-4489EF928962}"/>
              </a:ext>
            </a:extLst>
          </p:cNvPr>
          <p:cNvSpPr txBox="1"/>
          <p:nvPr/>
        </p:nvSpPr>
        <p:spPr>
          <a:xfrm>
            <a:off x="2209800" y="165137"/>
            <a:ext cx="6324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Capacitación para cuidadores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777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370A819-8909-144D-8A41-F18220552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2446" y="-618683"/>
            <a:ext cx="5791117" cy="749438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6E351C-466C-0F48-903D-51F7907144A5}"/>
              </a:ext>
            </a:extLst>
          </p:cNvPr>
          <p:cNvSpPr txBox="1"/>
          <p:nvPr/>
        </p:nvSpPr>
        <p:spPr>
          <a:xfrm>
            <a:off x="5698671" y="1877945"/>
            <a:ext cx="331216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Hacemos una PAUSA para PENSAR y usar las habilidades de afrontamiento para volver a acercarnos a “todo bien (1)"</a:t>
            </a:r>
            <a:r>
              <a:rPr lang="es-ES" sz="2800" dirty="0"/>
              <a:t>
</a:t>
            </a:r>
          </a:p>
          <a:p>
            <a:pPr algn="ctr"/>
            <a:r>
              <a:rPr lang="es-ES" sz="2400" dirty="0"/>
              <a:t>Esto nos ayuda...
 - Desatascarnos
-Alcanzar nuestras metas
-Tener más opciones y control</a:t>
            </a:r>
            <a:endParaRPr lang="en-US" sz="2800" b="1" dirty="0"/>
          </a:p>
        </p:txBody>
      </p:sp>
      <p:pic>
        <p:nvPicPr>
          <p:cNvPr id="3" name="Picture 2" descr="A blue button with black lines&#10;&#10;Description automatically generated">
            <a:extLst>
              <a:ext uri="{FF2B5EF4-FFF2-40B4-BE49-F238E27FC236}">
                <a16:creationId xmlns:a16="http://schemas.microsoft.com/office/drawing/2014/main" id="{B2EDB5A4-1065-F623-3EEC-8B8D13FDB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98834" y="159798"/>
            <a:ext cx="1522701" cy="161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26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4">
            <a:extLst>
              <a:ext uri="{FF2B5EF4-FFF2-40B4-BE49-F238E27FC236}">
                <a16:creationId xmlns:a16="http://schemas.microsoft.com/office/drawing/2014/main" id="{F2BC81BA-9742-9345-92F7-7BB8413B8020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18473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B0ED0-35D2-7744-8115-C4335FD0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332" y="153758"/>
            <a:ext cx="7594600" cy="639761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Modelar estrategias de afrontamiento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BBEFE-EA99-A74B-9029-04E6B9BA2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198" y="833896"/>
            <a:ext cx="8220710" cy="434340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Modelar estrategias de afrontamiento puede ayudar a los niños a ver cómo manejar las situaciones</a:t>
            </a:r>
          </a:p>
          <a:p>
            <a:r>
              <a:rPr lang="es-ES" dirty="0">
                <a:solidFill>
                  <a:schemeClr val="tx1"/>
                </a:solidFill>
              </a:rPr>
              <a:t>Considerar las </a:t>
            </a:r>
            <a:r>
              <a:rPr lang="es-ES" b="1" dirty="0">
                <a:solidFill>
                  <a:srgbClr val="00B050"/>
                </a:solidFill>
              </a:rPr>
              <a:t>condiciones óptimas para que el aprendizaje ocurra </a:t>
            </a:r>
            <a:r>
              <a:rPr lang="es-ES" dirty="0">
                <a:solidFill>
                  <a:schemeClr val="tx1"/>
                </a:solidFill>
              </a:rPr>
              <a:t>y cuándo las </a:t>
            </a:r>
            <a:r>
              <a:rPr lang="es-ES" b="1" dirty="0">
                <a:solidFill>
                  <a:srgbClr val="FF0000"/>
                </a:solidFill>
              </a:rPr>
              <a:t>condiciones no son favorables para el aprendizaje</a:t>
            </a:r>
          </a:p>
          <a:p>
            <a:r>
              <a:rPr lang="en-US" dirty="0" err="1">
                <a:solidFill>
                  <a:schemeClr val="tx1"/>
                </a:solidFill>
              </a:rPr>
              <a:t>Decir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s-AR" sz="2400" b="1" dirty="0">
                <a:solidFill>
                  <a:schemeClr val="tx1"/>
                </a:solidFill>
              </a:rPr>
              <a:t>Que</a:t>
            </a:r>
            <a:r>
              <a:rPr lang="es-AR" sz="2400" dirty="0">
                <a:solidFill>
                  <a:schemeClr val="tx1"/>
                </a:solidFill>
              </a:rPr>
              <a:t> estás haciendo</a:t>
            </a:r>
          </a:p>
          <a:p>
            <a:pPr lvl="1"/>
            <a:r>
              <a:rPr lang="es-AR" sz="2400" b="1" dirty="0">
                <a:solidFill>
                  <a:schemeClr val="tx1"/>
                </a:solidFill>
              </a:rPr>
              <a:t>Por qué </a:t>
            </a:r>
            <a:r>
              <a:rPr lang="es-AR" sz="2400" dirty="0">
                <a:solidFill>
                  <a:schemeClr val="tx1"/>
                </a:solidFill>
              </a:rPr>
              <a:t>lo haces</a:t>
            </a:r>
            <a:r>
              <a:rPr lang="es-AR" sz="2400" b="1" dirty="0">
                <a:solidFill>
                  <a:schemeClr val="tx1"/>
                </a:solidFill>
              </a:rPr>
              <a:t>
</a:t>
            </a:r>
            <a:r>
              <a:rPr lang="es-AR" sz="2400" dirty="0">
                <a:solidFill>
                  <a:schemeClr val="tx1"/>
                </a:solidFill>
              </a:rPr>
              <a:t>Y </a:t>
            </a:r>
            <a:r>
              <a:rPr lang="es-AR" sz="2400" b="1" dirty="0">
                <a:solidFill>
                  <a:schemeClr val="tx1"/>
                </a:solidFill>
              </a:rPr>
              <a:t>cómo</a:t>
            </a:r>
            <a:r>
              <a:rPr lang="es-AR" sz="2400" dirty="0">
                <a:solidFill>
                  <a:schemeClr val="tx1"/>
                </a:solidFill>
              </a:rPr>
              <a:t> te ayuda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F4F1AE-9CB6-AA40-AA1A-C22A73F14CC7}"/>
              </a:ext>
            </a:extLst>
          </p:cNvPr>
          <p:cNvSpPr txBox="1"/>
          <p:nvPr/>
        </p:nvSpPr>
        <p:spPr>
          <a:xfrm>
            <a:off x="5645791" y="3145971"/>
            <a:ext cx="34687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"Voy a dejar estas instrucciones y alejarme porque me siento atascado de que esto no está funcionando. Eso me ayudará a tener la cabeza despejada cuando regrese y, con suerte, pueda desatascarme".</a:t>
            </a:r>
            <a:endParaRPr lang="en-US" sz="1350" i="1" dirty="0"/>
          </a:p>
        </p:txBody>
      </p:sp>
      <p:pic>
        <p:nvPicPr>
          <p:cNvPr id="6" name="Picture 5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267C5D7C-5AAE-C241-8769-6E09912D2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66142" y="5461233"/>
            <a:ext cx="1646160" cy="1234620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2AB49E9E-808E-4C4D-BD50-3DAE27E36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569518" y="5008672"/>
            <a:ext cx="2457444" cy="17379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8ADBE2-7219-2F1A-943F-2BB60FB90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037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4">
            <a:extLst>
              <a:ext uri="{FF2B5EF4-FFF2-40B4-BE49-F238E27FC236}">
                <a16:creationId xmlns:a16="http://schemas.microsoft.com/office/drawing/2014/main" id="{141ADF89-5E65-ED36-CD18-84458C4798B2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1490928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DF93EB-8165-F528-2F2F-DA7AF6FC6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840" y="274638"/>
            <a:ext cx="8166100" cy="1096895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Si no te involucras regular e intencionalmente en el cuidado personal y otras estrategias de afrontamiento...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55333-2BF3-DB4B-DB96-DCD9F6B3D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590" y="2533311"/>
            <a:ext cx="7594600" cy="2680448"/>
          </a:xfrm>
        </p:spPr>
        <p:txBody>
          <a:bodyPr>
            <a:normAutofit/>
          </a:bodyPr>
          <a:lstStyle/>
          <a:p>
            <a:pPr algn="ctr"/>
            <a:r>
              <a:rPr lang="es-ES" sz="4400" dirty="0">
                <a:solidFill>
                  <a:schemeClr val="tx1"/>
                </a:solidFill>
              </a:rPr>
              <a:t>No se preocupe</a:t>
            </a:r>
          </a:p>
          <a:p>
            <a:pPr algn="ctr"/>
            <a:r>
              <a:rPr lang="es-ES" sz="4400" dirty="0">
                <a:solidFill>
                  <a:schemeClr val="tx1"/>
                </a:solidFill>
              </a:rPr>
              <a:t>¡Ahora es un buen momento para empezar!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F3C5C8-55F6-CD16-4947-96D3D4788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00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3638" y="160985"/>
            <a:ext cx="910690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dirty="0"/>
              <a:t>E</a:t>
            </a:r>
            <a:r>
              <a:rPr lang="es-ES" sz="3600" dirty="0">
                <a:solidFill>
                  <a:schemeClr val="tx1"/>
                </a:solidFill>
              </a:rPr>
              <a:t>strategias de afrontamiento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638" y="2018765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 defTabSz="914400"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¿Preguntas? </a:t>
            </a:r>
          </a:p>
          <a:p>
            <a:pPr algn="ctr" defTabSz="914400">
              <a:defRPr/>
            </a:pPr>
            <a:endParaRPr lang="es-ES" sz="3200" dirty="0">
              <a:solidFill>
                <a:prstClr val="black"/>
              </a:solidFill>
              <a:latin typeface="Calibri"/>
            </a:endParaRPr>
          </a:p>
          <a:p>
            <a:pPr algn="ctr" defTabSz="914400"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¿Alguien está usando algunas estrategias?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472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958F2F-1D8D-6FBF-A47D-4568BA454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153" y="0"/>
            <a:ext cx="5967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72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4">
            <a:extLst>
              <a:ext uri="{FF2B5EF4-FFF2-40B4-BE49-F238E27FC236}">
                <a16:creationId xmlns:a16="http://schemas.microsoft.com/office/drawing/2014/main" id="{28F40CCE-604B-1D3B-FDEF-C6694FC326D5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18473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5A898-47FB-4947-8082-98827AF2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35" y="-127843"/>
            <a:ext cx="7594600" cy="1096895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Explorando estrategias de afrontamiento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9E563-BC1D-B74F-B131-AFC5B743919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ES" sz="4400" dirty="0">
                <a:solidFill>
                  <a:schemeClr val="tx1"/>
                </a:solidFill>
              </a:rPr>
              <a:t>Tomar un descanso
Visualización
Estrategias físicas 
Respiración
Desescalada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6C377A-7B52-84D2-2F4C-A71A5F38F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493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4">
            <a:extLst>
              <a:ext uri="{FF2B5EF4-FFF2-40B4-BE49-F238E27FC236}">
                <a16:creationId xmlns:a16="http://schemas.microsoft.com/office/drawing/2014/main" id="{A2E78374-7FC9-C485-2AD9-4D08B4BA9FC2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18473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3B8943-B90B-474D-86B0-31BBE662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05" y="66740"/>
            <a:ext cx="7594600" cy="721917"/>
          </a:xfrm>
        </p:spPr>
        <p:txBody>
          <a:bodyPr>
            <a:normAutofit/>
          </a:bodyPr>
          <a:lstStyle/>
          <a:p>
            <a:pPr algn="ctr"/>
            <a:r>
              <a:rPr lang="es-AR" sz="3200" dirty="0">
                <a:solidFill>
                  <a:schemeClr val="tx1"/>
                </a:solidFill>
              </a:rPr>
              <a:t>Tomar un descanso... o una PAUSA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458EA-E817-484F-969B-7454C479B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" y="996555"/>
            <a:ext cx="5673271" cy="4947046"/>
          </a:xfrm>
        </p:spPr>
        <p:txBody>
          <a:bodyPr>
            <a:noAutofit/>
          </a:bodyPr>
          <a:lstStyle/>
          <a:p>
            <a:r>
              <a:rPr lang="es-ES" u="sng" dirty="0">
                <a:solidFill>
                  <a:schemeClr val="tx1"/>
                </a:solidFill>
              </a:rPr>
              <a:t>Consejos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Enfatizar no es un castigo, sino un breve descanso para “reiniciar,” cambiando la atención a otra actividad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Pasatiempos
Artesanía
Actividad relajante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Puede ser útil salir físicamente de la situación, pero no siempre es factible o apropiado para la situación
Piensa en otra cosa que requiera pensamiento y atención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67BCEB-91A4-8A49-AC42-7C3072348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41571" y="2421134"/>
            <a:ext cx="1554265" cy="1165699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D7E3862F-0D1C-6743-97B9-8A04602832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26495" y="3845714"/>
            <a:ext cx="2217505" cy="1165698"/>
          </a:xfrm>
          <a:prstGeom prst="rect">
            <a:avLst/>
          </a:prstGeom>
        </p:spPr>
      </p:pic>
      <p:pic>
        <p:nvPicPr>
          <p:cNvPr id="4" name="Picture 3" descr="A blue button with black lines&#10;&#10;Description automatically generated">
            <a:extLst>
              <a:ext uri="{FF2B5EF4-FFF2-40B4-BE49-F238E27FC236}">
                <a16:creationId xmlns:a16="http://schemas.microsoft.com/office/drawing/2014/main" id="{4597AF91-DAED-AB21-F562-367EE1F540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555197" y="127000"/>
            <a:ext cx="1232138" cy="13099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BF1CA8-80F3-B8FC-B46E-D1400A0EC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146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03CF8C19-AEE5-B2F3-DE01-3CC61C68DB4A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18473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23F5C-5850-37BB-C61C-0C1BD92F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78" y="89701"/>
            <a:ext cx="8068627" cy="646331"/>
          </a:xfrm>
        </p:spPr>
        <p:txBody>
          <a:bodyPr>
            <a:noAutofit/>
          </a:bodyPr>
          <a:lstStyle/>
          <a:p>
            <a:r>
              <a:rPr lang="es-ES" sz="2400" dirty="0">
                <a:solidFill>
                  <a:schemeClr val="tx1"/>
                </a:solidFill>
              </a:rPr>
              <a:t>Los objetos visuales reducen la carga de procesamiento....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03C2A0-E3E2-28E9-613B-097D167BB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727" y="1075372"/>
            <a:ext cx="3629025" cy="50958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C1AA76-232C-6D06-B67F-1DE0FB0D634D}"/>
              </a:ext>
            </a:extLst>
          </p:cNvPr>
          <p:cNvSpPr txBox="1"/>
          <p:nvPr/>
        </p:nvSpPr>
        <p:spPr>
          <a:xfrm>
            <a:off x="4677727" y="619098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https://www.englishwsheets.com/free-time-activities-11.html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3ACEFF-FD31-6560-ECE6-F01B9A489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3433EE-432C-20F1-95C8-581BB1F32AE5}"/>
              </a:ext>
            </a:extLst>
          </p:cNvPr>
          <p:cNvSpPr txBox="1"/>
          <p:nvPr/>
        </p:nvSpPr>
        <p:spPr>
          <a:xfrm>
            <a:off x="4779836" y="1052390"/>
            <a:ext cx="342480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AR" dirty="0"/>
              <a:t>Actividades de tiempo libre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0AFCAD-4FBC-CA12-1E48-E1992E1C57C5}"/>
              </a:ext>
            </a:extLst>
          </p:cNvPr>
          <p:cNvSpPr txBox="1"/>
          <p:nvPr/>
        </p:nvSpPr>
        <p:spPr>
          <a:xfrm>
            <a:off x="6048016" y="4870048"/>
            <a:ext cx="215662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AR" dirty="0"/>
              <a:t>Gira el </a:t>
            </a:r>
            <a:r>
              <a:rPr lang="es-AR" dirty="0" err="1"/>
              <a:t>fidget</a:t>
            </a:r>
            <a:r>
              <a:rPr lang="es-AR" dirty="0"/>
              <a:t> </a:t>
            </a:r>
            <a:r>
              <a:rPr lang="es-AR" dirty="0" err="1"/>
              <a:t>spinner</a:t>
            </a:r>
            <a:r>
              <a:rPr lang="es-AR" dirty="0"/>
              <a:t> y realiza la actividad donde se detiene</a:t>
            </a:r>
          </a:p>
          <a:p>
            <a:endParaRPr lang="es-AR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AA532C-9E2A-6D2C-62F9-6EB91AFFE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31" y="1870746"/>
            <a:ext cx="3986350" cy="365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48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4">
            <a:extLst>
              <a:ext uri="{FF2B5EF4-FFF2-40B4-BE49-F238E27FC236}">
                <a16:creationId xmlns:a16="http://schemas.microsoft.com/office/drawing/2014/main" id="{AF99461F-DE1D-FF4D-EBEB-2D41F8913F22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18473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D21788-493E-2348-9A6E-78DCEDCC8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552" y="149159"/>
            <a:ext cx="4939868" cy="60842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Visualización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1517C-4038-3344-B55C-E29F05E6B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0" y="860613"/>
            <a:ext cx="5844988" cy="562983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</a:rPr>
              <a:t>Actividad de atención plena, practica cuando está tranquilo con señales
Permite una sensación de distracción, empareja nuestra mente con un lugar o recuerdo agradable
Concéntrese en un lugar tranquilo y relajante que pueda transportar
Llamar la atención sobre los componentes sensoriales del lugar o la memoria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</a:rPr>
              <a:t>Imágenes, olores, sonidos, sentimientos, sabores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 descr="Trees on snow covered landscape">
            <a:extLst>
              <a:ext uri="{FF2B5EF4-FFF2-40B4-BE49-F238E27FC236}">
                <a16:creationId xmlns:a16="http://schemas.microsoft.com/office/drawing/2014/main" id="{8BA17C6A-9722-4C46-9DBB-8A4DA80D2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15" r="23604" b="-1"/>
          <a:stretch/>
        </p:blipFill>
        <p:spPr>
          <a:xfrm>
            <a:off x="466180" y="860612"/>
            <a:ext cx="2277019" cy="2568387"/>
          </a:xfrm>
          <a:prstGeom prst="rect">
            <a:avLst/>
          </a:prstGeom>
          <a:effectLst/>
        </p:spPr>
      </p:pic>
      <p:pic>
        <p:nvPicPr>
          <p:cNvPr id="5" name="Picture 4" descr="A palm trees on a beach&#10;&#10;Description automatically generated">
            <a:extLst>
              <a:ext uri="{FF2B5EF4-FFF2-40B4-BE49-F238E27FC236}">
                <a16:creationId xmlns:a16="http://schemas.microsoft.com/office/drawing/2014/main" id="{1B243AA6-0329-03B1-A7FA-1661C2D53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3435" y="3554507"/>
            <a:ext cx="2599765" cy="17335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5B2451-E884-2AD5-85D3-B908F9E90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21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">
            <a:extLst>
              <a:ext uri="{FF2B5EF4-FFF2-40B4-BE49-F238E27FC236}">
                <a16:creationId xmlns:a16="http://schemas.microsoft.com/office/drawing/2014/main" id="{01340F1B-885F-6190-48B9-85DCC6AB1D40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18473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A42CF5-75C9-E657-CAE7-E04778033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840" y="1015603"/>
            <a:ext cx="4361756" cy="584235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829D088-34AD-C8B6-281D-4AE5388CF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5928" y="860613"/>
            <a:ext cx="3557059" cy="548810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s-AR" sz="2800" u="sng" dirty="0">
                <a:solidFill>
                  <a:schemeClr val="tx1"/>
                </a:solidFill>
              </a:rPr>
              <a:t>Consejos</a:t>
            </a:r>
            <a:r>
              <a:rPr lang="en-US" sz="2800" u="sng" dirty="0">
                <a:solidFill>
                  <a:schemeClr val="tx1"/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</a:rPr>
              <a:t>Obtén muchos detalles
Pausa y repite
Sugiérele que vaya allí en su mente: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</a:rPr>
              <a:t>"Imagínate a ti mismo..."
"Tú hueles..."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</a:rPr>
              <a:t>Grabar con la voz del cuidador para acceder a ella en un teléfono, iPod, etc.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C1B7F1-5D01-A8A4-D8A3-263E2A2CA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20F6A4-06A3-B9CE-931B-67AFC76A7423}"/>
              </a:ext>
            </a:extLst>
          </p:cNvPr>
          <p:cNvSpPr txBox="1"/>
          <p:nvPr/>
        </p:nvSpPr>
        <p:spPr>
          <a:xfrm>
            <a:off x="1032041" y="956772"/>
            <a:ext cx="199867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AR" b="1" dirty="0"/>
              <a:t>Mi Lugar Relajante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2D37A8-619C-7EB3-59AC-5CD364EA28F5}"/>
              </a:ext>
            </a:extLst>
          </p:cNvPr>
          <p:cNvSpPr txBox="1"/>
          <p:nvPr/>
        </p:nvSpPr>
        <p:spPr>
          <a:xfrm>
            <a:off x="759734" y="1414534"/>
            <a:ext cx="1605961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AR" sz="1200" dirty="0"/>
              <a:t>Mi lugar relajante 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1DDA45-A9F6-D9E1-DCFE-B71B0D09B380}"/>
              </a:ext>
            </a:extLst>
          </p:cNvPr>
          <p:cNvSpPr txBox="1"/>
          <p:nvPr/>
        </p:nvSpPr>
        <p:spPr>
          <a:xfrm>
            <a:off x="1032041" y="1821908"/>
            <a:ext cx="972928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AR" sz="1100" dirty="0"/>
              <a:t>Lo que veo: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705E1B-5BA6-178E-51FC-7BED684674F1}"/>
              </a:ext>
            </a:extLst>
          </p:cNvPr>
          <p:cNvSpPr txBox="1"/>
          <p:nvPr/>
        </p:nvSpPr>
        <p:spPr>
          <a:xfrm>
            <a:off x="1032039" y="2788358"/>
            <a:ext cx="972928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AR" sz="1100" dirty="0"/>
              <a:t>Lo que huelo: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43591A-102B-9373-7086-C4971E145269}"/>
              </a:ext>
            </a:extLst>
          </p:cNvPr>
          <p:cNvSpPr txBox="1"/>
          <p:nvPr/>
        </p:nvSpPr>
        <p:spPr>
          <a:xfrm>
            <a:off x="1032041" y="3715591"/>
            <a:ext cx="1484656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AR" sz="1100" dirty="0"/>
              <a:t>Lo que toco/ siento: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9711D7-659C-9926-205F-203412CCE92B}"/>
              </a:ext>
            </a:extLst>
          </p:cNvPr>
          <p:cNvSpPr txBox="1"/>
          <p:nvPr/>
        </p:nvSpPr>
        <p:spPr>
          <a:xfrm>
            <a:off x="1032039" y="4703480"/>
            <a:ext cx="1140709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AR" sz="1100" dirty="0"/>
              <a:t>Lo que escucho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D75C42-A76F-FB82-8A2B-1641103D02AD}"/>
              </a:ext>
            </a:extLst>
          </p:cNvPr>
          <p:cNvSpPr txBox="1"/>
          <p:nvPr/>
        </p:nvSpPr>
        <p:spPr>
          <a:xfrm>
            <a:off x="1032038" y="5692392"/>
            <a:ext cx="1199433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AR" sz="1100" dirty="0"/>
              <a:t>Lo que saboreo:</a:t>
            </a:r>
          </a:p>
        </p:txBody>
      </p:sp>
    </p:spTree>
    <p:extLst>
      <p:ext uri="{BB962C8B-B14F-4D97-AF65-F5344CB8AC3E}">
        <p14:creationId xmlns:p14="http://schemas.microsoft.com/office/powerpoint/2010/main" val="425141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07" y="2264030"/>
            <a:ext cx="7772400" cy="1470025"/>
          </a:xfrm>
        </p:spPr>
        <p:txBody>
          <a:bodyPr/>
          <a:lstStyle/>
          <a:p>
            <a:r>
              <a:rPr lang="es-ES" b="1" i="1" dirty="0" err="1">
                <a:latin typeface="Century Gothic" pitchFamily="34" charset="0"/>
              </a:rPr>
              <a:t>Unstuck</a:t>
            </a:r>
            <a:r>
              <a:rPr lang="es-ES" b="1" i="1" dirty="0">
                <a:latin typeface="Century Gothic" pitchFamily="34" charset="0"/>
              </a:rPr>
              <a:t> and </a:t>
            </a:r>
            <a:r>
              <a:rPr lang="es-ES" b="1" i="1" dirty="0" err="1">
                <a:latin typeface="Century Gothic" pitchFamily="34" charset="0"/>
              </a:rPr>
              <a:t>On</a:t>
            </a:r>
            <a:r>
              <a:rPr lang="es-ES" b="1" i="1" dirty="0">
                <a:latin typeface="Century Gothic" pitchFamily="34" charset="0"/>
              </a:rPr>
              <a:t> Target!</a:t>
            </a:r>
            <a:br>
              <a:rPr lang="es-ES" b="1" i="1" dirty="0">
                <a:latin typeface="Century Gothic" pitchFamily="34" charset="0"/>
              </a:rPr>
            </a:br>
            <a:endParaRPr lang="es-ES" i="1" dirty="0"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905000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latin typeface="Century Gothic" pitchFamily="34" charset="0"/>
              </a:rPr>
              <a:t>Sesión Familiar #6</a:t>
            </a: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"/>
          <p:cNvGrpSpPr>
            <a:grpSpLocks/>
          </p:cNvGrpSpPr>
          <p:nvPr/>
        </p:nvGrpSpPr>
        <p:grpSpPr bwMode="auto">
          <a:xfrm flipV="1">
            <a:off x="307473" y="4114800"/>
            <a:ext cx="1785937" cy="2411412"/>
            <a:chOff x="6589" y="2087"/>
            <a:chExt cx="3372" cy="4379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9" y="2087"/>
              <a:ext cx="3372" cy="4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" name="Group 4"/>
            <p:cNvGrpSpPr>
              <a:grpSpLocks/>
            </p:cNvGrpSpPr>
            <p:nvPr/>
          </p:nvGrpSpPr>
          <p:grpSpPr bwMode="auto">
            <a:xfrm>
              <a:off x="8887" y="3201"/>
              <a:ext cx="2" cy="80"/>
              <a:chOff x="-106290113" y="-105152799"/>
              <a:chExt cx="2" cy="80"/>
            </a:xfrm>
          </p:grpSpPr>
          <p:sp>
            <p:nvSpPr>
              <p:cNvPr id="38" name="Freeform 5"/>
              <p:cNvSpPr>
                <a:spLocks/>
              </p:cNvSpPr>
              <p:nvPr/>
            </p:nvSpPr>
            <p:spPr bwMode="auto">
              <a:xfrm>
                <a:off x="-106290113" y="-105152799"/>
                <a:ext cx="2" cy="80"/>
              </a:xfrm>
              <a:custGeom>
                <a:avLst/>
                <a:gdLst>
                  <a:gd name="T0" fmla="+- 0 1685 1685"/>
                  <a:gd name="T1" fmla="*/ 1685 h 80"/>
                  <a:gd name="T2" fmla="+- 0 1765 1685"/>
                  <a:gd name="T3" fmla="*/ 1765 h 8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80">
                    <a:moveTo>
                      <a:pt x="0" y="0"/>
                    </a:moveTo>
                    <a:lnTo>
                      <a:pt x="0" y="80"/>
                    </a:lnTo>
                  </a:path>
                </a:pathLst>
              </a:custGeom>
              <a:noFill/>
              <a:ln w="457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6"/>
            <p:cNvGrpSpPr>
              <a:grpSpLocks/>
            </p:cNvGrpSpPr>
            <p:nvPr/>
          </p:nvGrpSpPr>
          <p:grpSpPr bwMode="auto">
            <a:xfrm>
              <a:off x="7703" y="2095"/>
              <a:ext cx="80" cy="2"/>
              <a:chOff x="-106291297" y="-105153905"/>
              <a:chExt cx="80" cy="2"/>
            </a:xfrm>
          </p:grpSpPr>
          <p:sp>
            <p:nvSpPr>
              <p:cNvPr id="37" name="Freeform 7"/>
              <p:cNvSpPr>
                <a:spLocks/>
              </p:cNvSpPr>
              <p:nvPr/>
            </p:nvSpPr>
            <p:spPr bwMode="auto">
              <a:xfrm>
                <a:off x="-106291297" y="-105153905"/>
                <a:ext cx="80" cy="2"/>
              </a:xfrm>
              <a:custGeom>
                <a:avLst/>
                <a:gdLst>
                  <a:gd name="T0" fmla="+- 0 9157 9157"/>
                  <a:gd name="T1" fmla="*/ T0 w 80"/>
                  <a:gd name="T2" fmla="+- 0 9237 9157"/>
                  <a:gd name="T3" fmla="*/ T2 w 8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">
                    <a:moveTo>
                      <a:pt x="0" y="0"/>
                    </a:moveTo>
                    <a:lnTo>
                      <a:pt x="80" y="0"/>
                    </a:lnTo>
                  </a:path>
                </a:pathLst>
              </a:custGeom>
              <a:noFill/>
              <a:ln w="457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8"/>
            <p:cNvGrpSpPr>
              <a:grpSpLocks/>
            </p:cNvGrpSpPr>
            <p:nvPr/>
          </p:nvGrpSpPr>
          <p:grpSpPr bwMode="auto">
            <a:xfrm>
              <a:off x="6596" y="3199"/>
              <a:ext cx="2" cy="80"/>
              <a:chOff x="-106292404" y="-105152801"/>
              <a:chExt cx="2" cy="80"/>
            </a:xfrm>
          </p:grpSpPr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-106292404" y="-105152801"/>
                <a:ext cx="2" cy="80"/>
              </a:xfrm>
              <a:custGeom>
                <a:avLst/>
                <a:gdLst>
                  <a:gd name="T0" fmla="+- 0 1683 1683"/>
                  <a:gd name="T1" fmla="*/ 1683 h 80"/>
                  <a:gd name="T2" fmla="+- 0 1763 1683"/>
                  <a:gd name="T3" fmla="*/ 1763 h 8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80">
                    <a:moveTo>
                      <a:pt x="0" y="0"/>
                    </a:moveTo>
                    <a:lnTo>
                      <a:pt x="0" y="80"/>
                    </a:lnTo>
                  </a:path>
                </a:pathLst>
              </a:custGeom>
              <a:noFill/>
              <a:ln w="457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10"/>
            <p:cNvGrpSpPr>
              <a:grpSpLocks/>
            </p:cNvGrpSpPr>
            <p:nvPr/>
          </p:nvGrpSpPr>
          <p:grpSpPr bwMode="auto">
            <a:xfrm>
              <a:off x="7701" y="4386"/>
              <a:ext cx="80" cy="2"/>
              <a:chOff x="-106291299" y="-105151614"/>
              <a:chExt cx="80" cy="2"/>
            </a:xfrm>
          </p:grpSpPr>
          <p:sp>
            <p:nvSpPr>
              <p:cNvPr id="35" name="Freeform 11"/>
              <p:cNvSpPr>
                <a:spLocks/>
              </p:cNvSpPr>
              <p:nvPr/>
            </p:nvSpPr>
            <p:spPr bwMode="auto">
              <a:xfrm>
                <a:off x="-106291299" y="-105151614"/>
                <a:ext cx="80" cy="2"/>
              </a:xfrm>
              <a:custGeom>
                <a:avLst/>
                <a:gdLst>
                  <a:gd name="T0" fmla="+- 0 9155 9155"/>
                  <a:gd name="T1" fmla="*/ T0 w 80"/>
                  <a:gd name="T2" fmla="+- 0 9235 9155"/>
                  <a:gd name="T3" fmla="*/ T2 w 8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">
                    <a:moveTo>
                      <a:pt x="0" y="0"/>
                    </a:moveTo>
                    <a:lnTo>
                      <a:pt x="80" y="0"/>
                    </a:lnTo>
                  </a:path>
                </a:pathLst>
              </a:custGeom>
              <a:noFill/>
              <a:ln w="457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7102439" y="1137228"/>
            <a:ext cx="1785937" cy="2411412"/>
            <a:chOff x="6589" y="2087"/>
            <a:chExt cx="3372" cy="437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9" y="2087"/>
              <a:ext cx="3372" cy="4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4"/>
            <p:cNvGrpSpPr>
              <a:grpSpLocks/>
            </p:cNvGrpSpPr>
            <p:nvPr/>
          </p:nvGrpSpPr>
          <p:grpSpPr bwMode="auto">
            <a:xfrm>
              <a:off x="8887" y="3201"/>
              <a:ext cx="2" cy="80"/>
              <a:chOff x="-106290113" y="-105152799"/>
              <a:chExt cx="2" cy="80"/>
            </a:xfrm>
          </p:grpSpPr>
          <p:sp>
            <p:nvSpPr>
              <p:cNvPr id="26" name="Freeform 5"/>
              <p:cNvSpPr>
                <a:spLocks/>
              </p:cNvSpPr>
              <p:nvPr/>
            </p:nvSpPr>
            <p:spPr bwMode="auto">
              <a:xfrm>
                <a:off x="-106290113" y="-105152799"/>
                <a:ext cx="2" cy="80"/>
              </a:xfrm>
              <a:custGeom>
                <a:avLst/>
                <a:gdLst>
                  <a:gd name="T0" fmla="+- 0 1685 1685"/>
                  <a:gd name="T1" fmla="*/ 1685 h 80"/>
                  <a:gd name="T2" fmla="+- 0 1765 1685"/>
                  <a:gd name="T3" fmla="*/ 1765 h 8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80">
                    <a:moveTo>
                      <a:pt x="0" y="0"/>
                    </a:moveTo>
                    <a:lnTo>
                      <a:pt x="0" y="80"/>
                    </a:lnTo>
                  </a:path>
                </a:pathLst>
              </a:custGeom>
              <a:noFill/>
              <a:ln w="457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6"/>
            <p:cNvGrpSpPr>
              <a:grpSpLocks/>
            </p:cNvGrpSpPr>
            <p:nvPr/>
          </p:nvGrpSpPr>
          <p:grpSpPr bwMode="auto">
            <a:xfrm>
              <a:off x="7703" y="2095"/>
              <a:ext cx="80" cy="2"/>
              <a:chOff x="-106291297" y="-105153905"/>
              <a:chExt cx="80" cy="2"/>
            </a:xfrm>
          </p:grpSpPr>
          <p:sp>
            <p:nvSpPr>
              <p:cNvPr id="25" name="Freeform 7"/>
              <p:cNvSpPr>
                <a:spLocks/>
              </p:cNvSpPr>
              <p:nvPr/>
            </p:nvSpPr>
            <p:spPr bwMode="auto">
              <a:xfrm>
                <a:off x="-106291297" y="-105153905"/>
                <a:ext cx="80" cy="2"/>
              </a:xfrm>
              <a:custGeom>
                <a:avLst/>
                <a:gdLst>
                  <a:gd name="T0" fmla="+- 0 9157 9157"/>
                  <a:gd name="T1" fmla="*/ T0 w 80"/>
                  <a:gd name="T2" fmla="+- 0 9237 9157"/>
                  <a:gd name="T3" fmla="*/ T2 w 8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">
                    <a:moveTo>
                      <a:pt x="0" y="0"/>
                    </a:moveTo>
                    <a:lnTo>
                      <a:pt x="80" y="0"/>
                    </a:lnTo>
                  </a:path>
                </a:pathLst>
              </a:custGeom>
              <a:noFill/>
              <a:ln w="457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8"/>
            <p:cNvGrpSpPr>
              <a:grpSpLocks/>
            </p:cNvGrpSpPr>
            <p:nvPr/>
          </p:nvGrpSpPr>
          <p:grpSpPr bwMode="auto">
            <a:xfrm>
              <a:off x="6596" y="3199"/>
              <a:ext cx="2" cy="80"/>
              <a:chOff x="-106292404" y="-105152801"/>
              <a:chExt cx="2" cy="80"/>
            </a:xfrm>
          </p:grpSpPr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-106292404" y="-105152801"/>
                <a:ext cx="2" cy="80"/>
              </a:xfrm>
              <a:custGeom>
                <a:avLst/>
                <a:gdLst>
                  <a:gd name="T0" fmla="+- 0 1683 1683"/>
                  <a:gd name="T1" fmla="*/ 1683 h 80"/>
                  <a:gd name="T2" fmla="+- 0 1763 1683"/>
                  <a:gd name="T3" fmla="*/ 1763 h 8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80">
                    <a:moveTo>
                      <a:pt x="0" y="0"/>
                    </a:moveTo>
                    <a:lnTo>
                      <a:pt x="0" y="80"/>
                    </a:lnTo>
                  </a:path>
                </a:pathLst>
              </a:custGeom>
              <a:noFill/>
              <a:ln w="457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10"/>
            <p:cNvGrpSpPr>
              <a:grpSpLocks/>
            </p:cNvGrpSpPr>
            <p:nvPr/>
          </p:nvGrpSpPr>
          <p:grpSpPr bwMode="auto">
            <a:xfrm>
              <a:off x="7701" y="4386"/>
              <a:ext cx="80" cy="2"/>
              <a:chOff x="-106291299" y="-105151614"/>
              <a:chExt cx="80" cy="2"/>
            </a:xfrm>
          </p:grpSpPr>
          <p:sp>
            <p:nvSpPr>
              <p:cNvPr id="23" name="Freeform 11"/>
              <p:cNvSpPr>
                <a:spLocks/>
              </p:cNvSpPr>
              <p:nvPr/>
            </p:nvSpPr>
            <p:spPr bwMode="auto">
              <a:xfrm>
                <a:off x="-106291299" y="-105151614"/>
                <a:ext cx="80" cy="2"/>
              </a:xfrm>
              <a:custGeom>
                <a:avLst/>
                <a:gdLst>
                  <a:gd name="T0" fmla="+- 0 9155 9155"/>
                  <a:gd name="T1" fmla="*/ T0 w 80"/>
                  <a:gd name="T2" fmla="+- 0 9235 9155"/>
                  <a:gd name="T3" fmla="*/ T2 w 8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">
                    <a:moveTo>
                      <a:pt x="0" y="0"/>
                    </a:moveTo>
                    <a:lnTo>
                      <a:pt x="80" y="0"/>
                    </a:lnTo>
                  </a:path>
                </a:pathLst>
              </a:custGeom>
              <a:noFill/>
              <a:ln w="457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Subtitle 2"/>
          <p:cNvSpPr txBox="1">
            <a:spLocks/>
          </p:cNvSpPr>
          <p:nvPr/>
        </p:nvSpPr>
        <p:spPr>
          <a:xfrm>
            <a:off x="1174391" y="4038600"/>
            <a:ext cx="67818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64008" indent="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>
                <a:srgbClr val="9BBB59"/>
              </a:buClr>
              <a:defRPr/>
            </a:pPr>
            <a:r>
              <a:rPr lang="es-ES" sz="2800" b="1" dirty="0">
                <a:solidFill>
                  <a:prstClr val="black"/>
                </a:solidFill>
              </a:rPr>
              <a:t>Estrategias de afrontamiento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7ED2DA-1B05-CDEC-311D-8160E09841CD}"/>
              </a:ext>
            </a:extLst>
          </p:cNvPr>
          <p:cNvSpPr txBox="1"/>
          <p:nvPr/>
        </p:nvSpPr>
        <p:spPr>
          <a:xfrm>
            <a:off x="2631194" y="5377679"/>
            <a:ext cx="4576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¡BIENVENIDOS!</a:t>
            </a:r>
          </a:p>
        </p:txBody>
      </p:sp>
    </p:spTree>
    <p:extLst>
      <p:ext uri="{BB962C8B-B14F-4D97-AF65-F5344CB8AC3E}">
        <p14:creationId xmlns:p14="http://schemas.microsoft.com/office/powerpoint/2010/main" val="756576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4">
            <a:extLst>
              <a:ext uri="{FF2B5EF4-FFF2-40B4-BE49-F238E27FC236}">
                <a16:creationId xmlns:a16="http://schemas.microsoft.com/office/drawing/2014/main" id="{6E94677E-9831-243D-AEB0-3710858CA10A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18473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187FC-6EE9-5D43-A733-8E36F7130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152" y="-166109"/>
            <a:ext cx="7594600" cy="1096895"/>
          </a:xfrm>
        </p:spPr>
        <p:txBody>
          <a:bodyPr/>
          <a:lstStyle/>
          <a:p>
            <a:r>
              <a:rPr lang="es-AR" dirty="0">
                <a:solidFill>
                  <a:schemeClr val="tx1"/>
                </a:solidFill>
              </a:rPr>
              <a:t>Afrontamiento físico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7FD1-22B9-B54B-8560-7CDDBD8CF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69" y="1055655"/>
            <a:ext cx="4777441" cy="548795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Útil para permitir que su hijo haga coincidir su nivel de energía con lo que se necesita para tener éxito en diferentes situaciones.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A menudo pueden estar corriendo "demasiado alto" en energía (4-5), esos ejercicios pueden ser reguladores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Proporcionar parámetros y estructura; Tenga en cuenta su entorno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D4FCE7-2197-8863-BF75-9F0ED8FDAB03}"/>
              </a:ext>
            </a:extLst>
          </p:cNvPr>
          <p:cNvSpPr txBox="1"/>
          <p:nvPr/>
        </p:nvSpPr>
        <p:spPr>
          <a:xfrm>
            <a:off x="5364184" y="1971951"/>
            <a:ext cx="3245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https://www.alertprogram.com/</a:t>
            </a:r>
          </a:p>
        </p:txBody>
      </p:sp>
      <p:pic>
        <p:nvPicPr>
          <p:cNvPr id="1026" name="Picture 2" descr="Self Regulation Occupational Therapy - A Brief Overview">
            <a:extLst>
              <a:ext uri="{FF2B5EF4-FFF2-40B4-BE49-F238E27FC236}">
                <a16:creationId xmlns:a16="http://schemas.microsoft.com/office/drawing/2014/main" id="{9828DFDE-E1AE-60BE-A539-A97B36894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17" y="318708"/>
            <a:ext cx="2743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8AE8CE-D049-ACCF-03AA-62A74440D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998" y="2341283"/>
            <a:ext cx="2590738" cy="19985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1DA0ED-02AA-D3B3-2401-787C9B4FE9D8}"/>
              </a:ext>
            </a:extLst>
          </p:cNvPr>
          <p:cNvSpPr txBox="1"/>
          <p:nvPr/>
        </p:nvSpPr>
        <p:spPr>
          <a:xfrm>
            <a:off x="4572000" y="5945412"/>
            <a:ext cx="49734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https://cosmickids.com/</a:t>
            </a:r>
            <a:endParaRPr lang="en-US" dirty="0"/>
          </a:p>
          <a:p>
            <a:r>
              <a:rPr lang="es-AR" dirty="0"/>
              <a:t>- Rango de actividades de movimiento
- Incorpora una serie de intereses específicos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424410F-EDED-5570-87E9-B6D695F58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0702" y="4928691"/>
            <a:ext cx="2857500" cy="1114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482BB8-DBBB-0014-3C9D-C6C0908A7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138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4">
            <a:extLst>
              <a:ext uri="{FF2B5EF4-FFF2-40B4-BE49-F238E27FC236}">
                <a16:creationId xmlns:a16="http://schemas.microsoft.com/office/drawing/2014/main" id="{2059D882-69EC-C363-5096-A282FE1DEC17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18473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555225-D52B-E84C-A520-1CDA73982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74" y="-127843"/>
            <a:ext cx="7594600" cy="1096895"/>
          </a:xfrm>
        </p:spPr>
        <p:txBody>
          <a:bodyPr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Respiración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EA7E1-09CB-9940-8231-40CBC8C2F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299" y="1091028"/>
            <a:ext cx="6139259" cy="5247927"/>
          </a:xfrm>
        </p:spPr>
        <p:txBody>
          <a:bodyPr>
            <a:normAutofit fontScale="92500" lnSpcReduction="20000"/>
          </a:bodyPr>
          <a:lstStyle/>
          <a:p>
            <a:r>
              <a:rPr lang="es-ES" sz="2800" b="1" dirty="0">
                <a:solidFill>
                  <a:schemeClr val="tx1"/>
                </a:solidFill>
              </a:rPr>
              <a:t>Metas: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</a:rPr>
              <a:t>Aumentar la conciencia de nuestro cuerpo
Aumentar el flujo sanguíneo oxigenado
Regula el ritmo cardíaco y la respiración</a:t>
            </a:r>
            <a:endParaRPr lang="en-US" sz="2800" dirty="0"/>
          </a:p>
          <a:p>
            <a:endParaRPr lang="es-ES" sz="2800" dirty="0">
              <a:solidFill>
                <a:schemeClr val="tx1"/>
              </a:solidFill>
            </a:endParaRPr>
          </a:p>
          <a:p>
            <a:r>
              <a:rPr lang="es-ES" sz="2800" dirty="0">
                <a:solidFill>
                  <a:schemeClr val="tx1"/>
                </a:solidFill>
              </a:rPr>
              <a:t>Respiración diafragmática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</a:rPr>
              <a:t>Concéntrese en mover el vientre hacia adentro y hacia afuera
Una mano en el vientre, otra en el pecho
Usa un globo para demostrar
Alternativa: acostarse en el suelo para ver subir y bajar el vientre</a:t>
            </a:r>
            <a:endParaRPr lang="en-US" sz="2800" dirty="0"/>
          </a:p>
          <a:p>
            <a:pPr lvl="2"/>
            <a:endParaRPr lang="en-US" sz="28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F677A3E-D05A-974A-6AE2-B94C875CB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9E2E994-86F2-3190-ECBB-398B0665B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78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8BDDE2-910B-8D97-FA3F-3774F1BB1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178" y="2595106"/>
            <a:ext cx="2268143" cy="33687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76E9C6-CE3F-5646-6729-D6DC71065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C2977D-A3A6-8295-D2F3-07C60F484D2A}"/>
              </a:ext>
            </a:extLst>
          </p:cNvPr>
          <p:cNvSpPr txBox="1"/>
          <p:nvPr/>
        </p:nvSpPr>
        <p:spPr>
          <a:xfrm>
            <a:off x="6854798" y="2464983"/>
            <a:ext cx="218442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AR" sz="1600" dirty="0"/>
              <a:t>respirar por la nariz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109DC1-3EA9-E3D7-B86C-33858C183F6A}"/>
              </a:ext>
            </a:extLst>
          </p:cNvPr>
          <p:cNvSpPr txBox="1"/>
          <p:nvPr/>
        </p:nvSpPr>
        <p:spPr>
          <a:xfrm>
            <a:off x="6854798" y="4265943"/>
            <a:ext cx="185105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AR" sz="1600" dirty="0"/>
              <a:t>exhalar por la boca</a:t>
            </a:r>
          </a:p>
        </p:txBody>
      </p:sp>
    </p:spTree>
    <p:extLst>
      <p:ext uri="{BB962C8B-B14F-4D97-AF65-F5344CB8AC3E}">
        <p14:creationId xmlns:p14="http://schemas.microsoft.com/office/powerpoint/2010/main" val="1475585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4">
            <a:extLst>
              <a:ext uri="{FF2B5EF4-FFF2-40B4-BE49-F238E27FC236}">
                <a16:creationId xmlns:a16="http://schemas.microsoft.com/office/drawing/2014/main" id="{A19EA7EB-ED32-B2B0-7102-BA5EE58223E2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18473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1896C-A3A3-8FB6-DE73-637801637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-157760"/>
            <a:ext cx="7594600" cy="1096895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Herramientas y aplicaciones de respiración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11A10-75C4-68C2-7428-BEF15478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44" y="939135"/>
            <a:ext cx="4614696" cy="1205606"/>
          </a:xfrm>
          <a:noFill/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b="1" dirty="0">
                <a:solidFill>
                  <a:srgbClr val="E57C23"/>
                </a:solidFill>
                <a:hlinkClick r:id="rId2"/>
              </a:rPr>
              <a:t>www.</a:t>
            </a:r>
            <a:r>
              <a:rPr lang="en-US" sz="4000" b="1" dirty="0">
                <a:solidFill>
                  <a:srgbClr val="E57C23"/>
                </a:solidFill>
                <a:hlinkClick r:id="rId2"/>
              </a:rPr>
              <a:t>mightier</a:t>
            </a:r>
            <a:r>
              <a:rPr lang="en-US" b="1" dirty="0">
                <a:solidFill>
                  <a:srgbClr val="E57C23"/>
                </a:solidFill>
                <a:hlinkClick r:id="rId2"/>
              </a:rPr>
              <a:t>.com</a:t>
            </a:r>
            <a:r>
              <a:rPr lang="en-US" dirty="0">
                <a:hlinkClick r:id="rId2"/>
              </a:rPr>
              <a:t>/</a:t>
            </a:r>
            <a:endParaRPr lang="en-US" dirty="0"/>
          </a:p>
          <a:p>
            <a:r>
              <a:rPr lang="es-AR" sz="1800" dirty="0">
                <a:solidFill>
                  <a:schemeClr val="tx1"/>
                </a:solidFill>
              </a:rPr>
              <a:t>Juegos para practicar estas técnicas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E9179-50FA-336C-1F70-7AD69FA70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808BF5-DEAB-6488-E98F-8F2D844295B1}"/>
              </a:ext>
            </a:extLst>
          </p:cNvPr>
          <p:cNvSpPr txBox="1"/>
          <p:nvPr/>
        </p:nvSpPr>
        <p:spPr>
          <a:xfrm>
            <a:off x="443467" y="4870466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>
                <a:hlinkClick r:id="rId4"/>
              </a:rPr>
              <a:t>https://cuentameuncuentoespecial.com/ejercicios-de-respiracion-para-ninos/</a:t>
            </a:r>
            <a:r>
              <a:rPr lang="es-AR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5B24D5-F3F7-A2E9-B494-EEAFB6325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645" y="5338842"/>
            <a:ext cx="1259355" cy="12086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40A1EE-F261-E2EF-5C64-8225989CAE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0894" y="1527233"/>
            <a:ext cx="3742666" cy="29151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5521560-17FD-86A3-23ED-48C9B28BF280}"/>
              </a:ext>
            </a:extLst>
          </p:cNvPr>
          <p:cNvSpPr txBox="1"/>
          <p:nvPr/>
        </p:nvSpPr>
        <p:spPr>
          <a:xfrm>
            <a:off x="1177372" y="2984820"/>
            <a:ext cx="4576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YouTube</a:t>
            </a:r>
            <a:r>
              <a:rPr lang="es-AR" dirty="0"/>
              <a:t> y buscar “ejercicios de respiración”:</a:t>
            </a:r>
          </a:p>
        </p:txBody>
      </p:sp>
    </p:spTree>
    <p:extLst>
      <p:ext uri="{BB962C8B-B14F-4D97-AF65-F5344CB8AC3E}">
        <p14:creationId xmlns:p14="http://schemas.microsoft.com/office/powerpoint/2010/main" val="64231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3638" y="160985"/>
            <a:ext cx="910690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dirty="0"/>
              <a:t>E</a:t>
            </a:r>
            <a:r>
              <a:rPr lang="es-ES" sz="3600" dirty="0">
                <a:solidFill>
                  <a:schemeClr val="tx1"/>
                </a:solidFill>
              </a:rPr>
              <a:t>strategias de afrontamiento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638" y="2018765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 defTabSz="914400"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¿Preguntas? </a:t>
            </a:r>
          </a:p>
          <a:p>
            <a:pPr algn="ctr" defTabSz="914400">
              <a:defRPr/>
            </a:pPr>
            <a:endParaRPr lang="es-ES" sz="3200" dirty="0">
              <a:solidFill>
                <a:prstClr val="black"/>
              </a:solidFill>
              <a:latin typeface="Calibri"/>
            </a:endParaRPr>
          </a:p>
          <a:p>
            <a:pPr algn="ctr" defTabSz="914400"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¿Alguien está usando algunas estrategias?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875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4">
            <a:extLst>
              <a:ext uri="{FF2B5EF4-FFF2-40B4-BE49-F238E27FC236}">
                <a16:creationId xmlns:a16="http://schemas.microsoft.com/office/drawing/2014/main" id="{554897D2-4290-5DA2-6983-F7E8157242B2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18473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1E2AD-21A8-5247-8A18-B46C59DF9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880" y="66291"/>
            <a:ext cx="6367037" cy="639761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Manejar las emociones grandes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F2B7E-D6BB-F944-BB18-5F68A001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325" y="1122745"/>
            <a:ext cx="8242281" cy="5460618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Primero, trate de anticipar situaciones que puedan causar las emociones grandes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Describa la situación futura a su hijo y bríndele un recordatorio sobre las opciones de estrategias de afrontamiento</a:t>
            </a:r>
          </a:p>
          <a:p>
            <a:r>
              <a:rPr lang="es-ES" dirty="0">
                <a:solidFill>
                  <a:schemeClr val="tx1"/>
                </a:solidFill>
              </a:rPr>
              <a:t>	P.ej. “Sé que a veces te molesta jugar en casa de tu primo, 	¿qué estrategia puedes utilizar si te molestas?”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040B4-DA98-616F-D5B5-834D5CEC1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502FEA-6B26-66FC-1CA9-6424C5AB1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34" r="42162" b="50622"/>
          <a:stretch/>
        </p:blipFill>
        <p:spPr>
          <a:xfrm>
            <a:off x="1846572" y="4228051"/>
            <a:ext cx="1255246" cy="8305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2F542-D307-D761-14AC-46C8A6A0C4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22" t="54759"/>
          <a:stretch/>
        </p:blipFill>
        <p:spPr>
          <a:xfrm>
            <a:off x="3702270" y="4121496"/>
            <a:ext cx="1808722" cy="10321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235C21-CD25-6688-CBD5-07E378732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444" y="4202884"/>
            <a:ext cx="1187473" cy="9255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414E6C-6391-3549-59AC-CE175879C44D}"/>
              </a:ext>
            </a:extLst>
          </p:cNvPr>
          <p:cNvSpPr txBox="1"/>
          <p:nvPr/>
        </p:nvSpPr>
        <p:spPr>
          <a:xfrm>
            <a:off x="6187332" y="4135138"/>
            <a:ext cx="1289077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AR" sz="1100" dirty="0"/>
              <a:t>exhalar por la boca</a:t>
            </a:r>
          </a:p>
        </p:txBody>
      </p:sp>
    </p:spTree>
    <p:extLst>
      <p:ext uri="{BB962C8B-B14F-4D97-AF65-F5344CB8AC3E}">
        <p14:creationId xmlns:p14="http://schemas.microsoft.com/office/powerpoint/2010/main" val="503054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4">
            <a:extLst>
              <a:ext uri="{FF2B5EF4-FFF2-40B4-BE49-F238E27FC236}">
                <a16:creationId xmlns:a16="http://schemas.microsoft.com/office/drawing/2014/main" id="{554897D2-4290-5DA2-6983-F7E8157242B2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18473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1E2AD-21A8-5247-8A18-B46C59DF9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880" y="66291"/>
            <a:ext cx="6367037" cy="639761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Manejar las emociones grandes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F2B7E-D6BB-F944-BB18-5F68A001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326" y="1122745"/>
            <a:ext cx="6497372" cy="5460618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Todavía puede apoyar, pero reducir las indicaciones vocales
	En su lugar, considere las indicaciones visuales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s-AR" b="1" dirty="0">
                <a:solidFill>
                  <a:srgbClr val="76BD23"/>
                </a:solidFill>
              </a:rPr>
              <a:t>Mostrar en lugar de hablar</a:t>
            </a:r>
          </a:p>
          <a:p>
            <a:r>
              <a:rPr lang="en-US" dirty="0"/>
              <a:t>	</a:t>
            </a:r>
            <a:r>
              <a:rPr lang="es-ES" dirty="0">
                <a:solidFill>
                  <a:schemeClr val="tx1"/>
                </a:solidFill>
              </a:rPr>
              <a:t>Modelar lo que quieres que hagan 
	Modelar la calma (y mantenga la calma)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s-ES" b="1" dirty="0">
                <a:solidFill>
                  <a:srgbClr val="0070C0"/>
                </a:solidFill>
              </a:rPr>
              <a:t>"Espera a que pase la tormenta“</a:t>
            </a:r>
          </a:p>
          <a:p>
            <a:r>
              <a:rPr lang="es-ES" dirty="0">
                <a:solidFill>
                  <a:schemeClr val="tx1"/>
                </a:solidFill>
              </a:rPr>
              <a:t>	Quédate con el niño
	Despeja los elementos de su entorno
	"Validación empática”; escuchar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FD7AB0-8ACA-5641-9A9E-B455DE0716A5}"/>
              </a:ext>
            </a:extLst>
          </p:cNvPr>
          <p:cNvSpPr txBox="1"/>
          <p:nvPr/>
        </p:nvSpPr>
        <p:spPr>
          <a:xfrm>
            <a:off x="6975673" y="1800783"/>
            <a:ext cx="2109604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</a:rPr>
              <a:t>Recuerde: las emociones de alta intensidad hacen que los momentos de enseñanza sean difíciles</a:t>
            </a:r>
            <a:endParaRPr lang="en-US" sz="2400" dirty="0"/>
          </a:p>
        </p:txBody>
      </p:sp>
      <p:sp>
        <p:nvSpPr>
          <p:cNvPr id="8" name="&quot;No&quot; Symbol 7">
            <a:extLst>
              <a:ext uri="{FF2B5EF4-FFF2-40B4-BE49-F238E27FC236}">
                <a16:creationId xmlns:a16="http://schemas.microsoft.com/office/drawing/2014/main" id="{928144C4-0537-044B-A824-52513CAE6AFC}"/>
              </a:ext>
            </a:extLst>
          </p:cNvPr>
          <p:cNvSpPr/>
          <p:nvPr/>
        </p:nvSpPr>
        <p:spPr>
          <a:xfrm>
            <a:off x="7298917" y="840306"/>
            <a:ext cx="1162050" cy="885838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040B4-DA98-616F-D5B5-834D5CEC1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529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4">
            <a:extLst>
              <a:ext uri="{FF2B5EF4-FFF2-40B4-BE49-F238E27FC236}">
                <a16:creationId xmlns:a16="http://schemas.microsoft.com/office/drawing/2014/main" id="{554897D2-4290-5DA2-6983-F7E8157242B2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18473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1E2AD-21A8-5247-8A18-B46C59DF9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880" y="66291"/>
            <a:ext cx="6367037" cy="639761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Manejar las emociones grandes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F2B7E-D6BB-F944-BB18-5F68A001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326" y="1122745"/>
            <a:ext cx="6497372" cy="5460618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chemeClr val="tx1"/>
                </a:solidFill>
                <a:hlinkClick r:id="rId2"/>
              </a:rPr>
              <a:t>https://www.youtube.com/watch?v=3RQQxySplpc</a:t>
            </a:r>
            <a:endParaRPr lang="es-ES" dirty="0">
              <a:solidFill>
                <a:schemeClr val="tx1"/>
              </a:solidFill>
            </a:endParaRPr>
          </a:p>
          <a:p>
            <a:pPr algn="ctr"/>
            <a:endParaRPr lang="es-ES" b="1" dirty="0">
              <a:solidFill>
                <a:schemeClr val="tx1"/>
              </a:solidFill>
            </a:endParaRPr>
          </a:p>
          <a:p>
            <a:pPr algn="ctr"/>
            <a:r>
              <a:rPr lang="es-ES" dirty="0">
                <a:solidFill>
                  <a:schemeClr val="tx1"/>
                </a:solidFill>
              </a:rPr>
              <a:t>2:08-3:16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040B4-DA98-616F-D5B5-834D5CEC1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332CB1-3035-99BE-9741-3EA9A3C2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801" y="2785897"/>
            <a:ext cx="4571999" cy="281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74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4">
            <a:extLst>
              <a:ext uri="{FF2B5EF4-FFF2-40B4-BE49-F238E27FC236}">
                <a16:creationId xmlns:a16="http://schemas.microsoft.com/office/drawing/2014/main" id="{01DF9CC0-40DD-B160-1B57-54954530040A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18473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E1B4AD-88E1-1946-A3C1-689C00623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509" y="-127843"/>
            <a:ext cx="4940300" cy="1096895"/>
          </a:xfrm>
        </p:spPr>
        <p:txBody>
          <a:bodyPr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Juego de roles/Ensayo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4BA0A-B931-CB42-BEE0-DC4414169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09" y="1103267"/>
            <a:ext cx="7123070" cy="511816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000" dirty="0">
                <a:solidFill>
                  <a:schemeClr val="tx1"/>
                </a:solidFill>
              </a:rPr>
              <a:t>Durante un momento en el que su hijo esté tranquilo, mencione una situación reciente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</a:rPr>
              <a:t>"¿Recuerdas cuando..."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000" dirty="0">
                <a:solidFill>
                  <a:schemeClr val="tx1"/>
                </a:solidFill>
              </a:rPr>
              <a:t>¡Cambia de papel!- Dales la oportunidad de compartir su experiencia de ti, y tú de ellos 
Graben videos y revísenlos juntos
¿Qué salió bien? ¿Qué se podría mejorar?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5" name="Picture 4" descr="A group of kids on stage&#10;&#10;Description automatically generated">
            <a:extLst>
              <a:ext uri="{FF2B5EF4-FFF2-40B4-BE49-F238E27FC236}">
                <a16:creationId xmlns:a16="http://schemas.microsoft.com/office/drawing/2014/main" id="{282870F5-8BB3-668A-6B8F-B847273CE8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2232"/>
          <a:stretch/>
        </p:blipFill>
        <p:spPr>
          <a:xfrm>
            <a:off x="7678849" y="729842"/>
            <a:ext cx="1396102" cy="1428750"/>
          </a:xfrm>
          <a:prstGeom prst="rect">
            <a:avLst/>
          </a:prstGeom>
        </p:spPr>
      </p:pic>
      <p:pic>
        <p:nvPicPr>
          <p:cNvPr id="10" name="Picture 9" descr="A child in a pink dress and purple shoes&#10;&#10;Description automatically generated">
            <a:extLst>
              <a:ext uri="{FF2B5EF4-FFF2-40B4-BE49-F238E27FC236}">
                <a16:creationId xmlns:a16="http://schemas.microsoft.com/office/drawing/2014/main" id="{00381B0E-7896-8C84-58E4-39776E3A7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78849" y="4622800"/>
            <a:ext cx="1380498" cy="2070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2C9DC8-0C41-253E-765E-21C93318A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71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E0730-BFEF-3D57-1C31-62CD93398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4">
            <a:extLst>
              <a:ext uri="{FF2B5EF4-FFF2-40B4-BE49-F238E27FC236}">
                <a16:creationId xmlns:a16="http://schemas.microsoft.com/office/drawing/2014/main" id="{FD4D36AD-73B0-F030-B712-031FDE8E4055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18473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34A57B-2A3F-9C1F-1F38-231928845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469" y="23149"/>
            <a:ext cx="7430947" cy="696143"/>
          </a:xfrm>
          <a:noFill/>
        </p:spPr>
        <p:txBody>
          <a:bodyPr vert="horz" lIns="68580" tIns="34290" rIns="68580" bIns="34290" rtlCol="0" anchor="b">
            <a:normAutofit fontScale="90000"/>
          </a:bodyPr>
          <a:lstStyle/>
          <a:p>
            <a:r>
              <a:rPr lang="es-ES" sz="3900" dirty="0">
                <a:solidFill>
                  <a:schemeClr val="tx1"/>
                </a:solidFill>
              </a:rPr>
              <a:t>Colaborar y hacer que su hijo comparta</a:t>
            </a:r>
            <a:endParaRPr lang="en-US" sz="3900" dirty="0">
              <a:solidFill>
                <a:schemeClr val="tx1"/>
              </a:solidFill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4856F0A-FB68-6B84-C671-D8644AA9C37C}"/>
              </a:ext>
            </a:extLst>
          </p:cNvPr>
          <p:cNvSpPr/>
          <p:nvPr/>
        </p:nvSpPr>
        <p:spPr>
          <a:xfrm>
            <a:off x="5626100" y="1112992"/>
            <a:ext cx="3297981" cy="1744508"/>
          </a:xfrm>
          <a:prstGeom prst="wedgeRoundRectCallout">
            <a:avLst>
              <a:gd name="adj1" fmla="val -45440"/>
              <a:gd name="adj2" fmla="val 10224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Cuando me siento como un 4, agobiado en el aula, me ayuda a...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
... pero no ayuda cuando los adultos......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62E43F2-DE77-BB38-ED8F-B915A1017883}"/>
              </a:ext>
            </a:extLst>
          </p:cNvPr>
          <p:cNvSpPr/>
          <p:nvPr/>
        </p:nvSpPr>
        <p:spPr>
          <a:xfrm>
            <a:off x="5626099" y="4021292"/>
            <a:ext cx="3297981" cy="1744508"/>
          </a:xfrm>
          <a:prstGeom prst="wedgeRoundRectCallout">
            <a:avLst>
              <a:gd name="adj1" fmla="val 43900"/>
              <a:gd name="adj2" fmla="val 7530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Cuando me siento como un 3, preocupado por algo, me ayuda cuando tú...... y yo.........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372AA1-6764-C923-9ED0-1C7924DE1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C2BA0D-3411-985E-0A8B-74EB1A460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78" y="1112992"/>
            <a:ext cx="4662261" cy="535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14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647" y="160986"/>
            <a:ext cx="91069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Manejar los sentimientos malos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143000"/>
            <a:ext cx="647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000" dirty="0"/>
              <a:t>Haga algo especial para calmar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 err="1"/>
              <a:t>Ej</a:t>
            </a:r>
            <a:r>
              <a:rPr lang="es-ES" sz="2000" dirty="0"/>
              <a:t>: un kit calmante con el blanco de afrontamiento y cosas calmantes como pelotas, crayones o libros fáciles preferidos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/>
              <a:t>Las tarjetas de afrontamiento también pueden ser una forma de recordarle a su hijo sus estrategias favoritas cuando está frustrado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2000" dirty="0"/>
          </a:p>
        </p:txBody>
      </p:sp>
      <p:sp>
        <p:nvSpPr>
          <p:cNvPr id="13" name="Rectangle 12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6642818" y="1592489"/>
          <a:ext cx="2501182" cy="381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B0B293E-37C3-71E3-041B-C5385CCD68B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12629"/>
          <a:stretch/>
        </p:blipFill>
        <p:spPr>
          <a:xfrm>
            <a:off x="2083698" y="3817164"/>
            <a:ext cx="2043685" cy="25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6015" y="160047"/>
            <a:ext cx="84560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Resumen de sesión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9906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0000"/>
                </a:solidFill>
              </a:rPr>
              <a:t>Identificar las emociones es un buen primer paso hacia la autorregulación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0000"/>
                </a:solidFill>
              </a:rPr>
              <a:t>Un blanco de sentimientos u otra herramienta similar puede ayudar a su hijo a identificar y organizar las emociones y su intensidad</a:t>
            </a:r>
            <a:endParaRPr lang="es-ES" sz="2400" dirty="0">
              <a:solidFill>
                <a:srgbClr val="000000"/>
              </a:solidFill>
              <a:latin typeface="Calibri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S" sz="2400" i="1" dirty="0">
              <a:solidFill>
                <a:srgbClr val="000000"/>
              </a:solidFill>
              <a:latin typeface="Calibri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7C31FB-DF72-9420-D2FF-2C7DEA29C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484" y="3705835"/>
            <a:ext cx="4572000" cy="277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25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3638" y="2018765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¿Preguntas?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397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6015" y="160047"/>
            <a:ext cx="84560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 Semana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2384" y="975205"/>
            <a:ext cx="873923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 su hijo está en el grupo en persona, esta</a:t>
            </a:r>
            <a:r>
              <a:rPr lang="es-ES" sz="2000" dirty="0">
                <a:solidFill>
                  <a:srgbClr val="000000"/>
                </a:solidFill>
              </a:rPr>
              <a:t> semana están aprendiendo a manejar lo inesperado. Ya aprendieron y practicaron estrategias de afrontamiento antes.</a:t>
            </a:r>
          </a:p>
          <a:p>
            <a:pPr lvl="0" defTabSz="914400"/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 ustedes: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</a:rPr>
              <a:t>Etiquetar y modelar intencionalmente sus propias estrategias de autocuidado/afrontamiento y por qué le ayudan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</a:rPr>
              <a:t>Repasar las opciones de estrategias de afrontamiento con sus hijos (hoja de la semana 2) y hablar de las que funcionan mejor para ellos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</a:rPr>
              <a:t>Continuar modelando y elogiando la identificación de sentimientos y el uso del vocabulario </a:t>
            </a:r>
            <a:r>
              <a:rPr lang="es-ES" sz="2000" i="1" dirty="0" err="1">
                <a:solidFill>
                  <a:srgbClr val="000000"/>
                </a:solidFill>
              </a:rPr>
              <a:t>Unstuck</a:t>
            </a:r>
            <a:endParaRPr lang="es-ES" sz="2000" i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  <a:latin typeface="Calibri"/>
              </a:rPr>
              <a:t>Mirar los videos </a:t>
            </a:r>
            <a:r>
              <a:rPr lang="es-ES" sz="2000" dirty="0">
                <a:solidFill>
                  <a:srgbClr val="000000"/>
                </a:solidFill>
              </a:rPr>
              <a:t>de YouTube “Anticipar lo Inesperado y Lidiar con la Decepción” </a:t>
            </a:r>
            <a:r>
              <a:rPr lang="en-US" dirty="0">
                <a:hlinkClick r:id="rId4"/>
              </a:rPr>
              <a:t>https://youtu.be/3RQQxySplpc</a:t>
            </a:r>
            <a:r>
              <a:rPr lang="es-ES" sz="2000" dirty="0">
                <a:solidFill>
                  <a:srgbClr val="000000"/>
                </a:solidFill>
              </a:rPr>
              <a:t> y “¿Que hacemos cuando lo que queremos parece ser imposible?” </a:t>
            </a:r>
            <a:r>
              <a:rPr lang="en-US" dirty="0">
                <a:hlinkClick r:id="rId5" tooltip="Share link"/>
              </a:rPr>
              <a:t>https://youtu.be/X2ArE6AITmk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0C85DA-AA8C-A280-AD1E-AE82AE3A87AC}"/>
              </a:ext>
            </a:extLst>
          </p:cNvPr>
          <p:cNvSpPr txBox="1"/>
          <p:nvPr/>
        </p:nvSpPr>
        <p:spPr>
          <a:xfrm>
            <a:off x="551948" y="5799645"/>
            <a:ext cx="8630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“Ser flexible”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“Acuerdo”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“Atascado y Desatascado”		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“Opción/No hay opción”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“Plan A/ Plan B”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“Gran problema/ problema pequeño”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09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6015" y="160047"/>
            <a:ext cx="84560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Semana Pasada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990600"/>
            <a:ext cx="8458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sugerencias para esta semana fueron: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Crear un blanco de sentimientos junto con tu hijo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S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Modelar usted mismo y buscar ejemplos en televisión/ películas donde pueda etiquetar una emoción y asignarle una clasificación de intensidad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S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Elogiar a su hijo cada vez que etiquetan una emoción o su intensidad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S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Seguir modelando y practicando con el vocabulario de </a:t>
            </a:r>
            <a:r>
              <a:rPr lang="es-ES" dirty="0" err="1">
                <a:solidFill>
                  <a:srgbClr val="000000"/>
                </a:solidFill>
              </a:rPr>
              <a:t>Unstuck</a:t>
            </a:r>
            <a:endParaRPr lang="es-ES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Mirar el video de YouTube “Manejar los sentimientos intensos”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S" dirty="0">
              <a:solidFill>
                <a:srgbClr val="0000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¿Alguien pudo probarlas? ¿Cómo le fue?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40FC1B-D1F5-C55E-64D6-FA0D41FA2085}"/>
              </a:ext>
            </a:extLst>
          </p:cNvPr>
          <p:cNvSpPr txBox="1"/>
          <p:nvPr/>
        </p:nvSpPr>
        <p:spPr>
          <a:xfrm>
            <a:off x="849840" y="5441935"/>
            <a:ext cx="83486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“Ser flexible” 		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“Bloqueado y Desbloqueado”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defTabSz="914400"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“Acuerdo” 		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“Opción/No hay opción”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defTabSz="914400"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“Plan A/ Plan B” 		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“Problema grande/ problema pequeño”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41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4">
            <a:extLst>
              <a:ext uri="{FF2B5EF4-FFF2-40B4-BE49-F238E27FC236}">
                <a16:creationId xmlns:a16="http://schemas.microsoft.com/office/drawing/2014/main" id="{5E2C5BE6-2E4A-D349-BC91-8FB6968AD4DE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C77618-FD33-4E23-8B98-435ACD6C9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0"/>
            <a:ext cx="7805057" cy="885755"/>
          </a:xfrm>
        </p:spPr>
        <p:txBody>
          <a:bodyPr>
            <a:normAutofit/>
          </a:bodyPr>
          <a:lstStyle/>
          <a:p>
            <a:r>
              <a:rPr lang="es-ES" sz="4000" dirty="0"/>
              <a:t>Resumen de los temas semanales</a:t>
            </a:r>
            <a:endParaRPr lang="en-US" sz="4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1C3195C-21F8-95EA-B75F-7C3B4376AC1D}"/>
              </a:ext>
            </a:extLst>
          </p:cNvPr>
          <p:cNvSpPr txBox="1">
            <a:spLocks/>
          </p:cNvSpPr>
          <p:nvPr/>
        </p:nvSpPr>
        <p:spPr>
          <a:xfrm>
            <a:off x="849841" y="1038156"/>
            <a:ext cx="3915106" cy="5606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ES" sz="2000" b="1" u="sng" dirty="0">
                <a:solidFill>
                  <a:schemeClr val="tx1"/>
                </a:solidFill>
              </a:rPr>
              <a:t>Sesión 1: 
</a:t>
            </a:r>
            <a:r>
              <a:rPr lang="es-ES" sz="2000" dirty="0">
                <a:solidFill>
                  <a:schemeClr val="tx1"/>
                </a:solidFill>
              </a:rPr>
              <a:t>Presentaciones y descripción general de la función ejecutiva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b="1" u="sng" dirty="0">
                <a:solidFill>
                  <a:schemeClr val="tx1"/>
                </a:solidFill>
              </a:rPr>
              <a:t>Sesión 2: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1"/>
                </a:solidFill>
              </a:rPr>
              <a:t>No puede vs. No quiere
</a:t>
            </a:r>
            <a:r>
              <a:rPr lang="es-ES" sz="2000" b="1" u="sng" dirty="0">
                <a:solidFill>
                  <a:schemeClr val="tx1"/>
                </a:solidFill>
              </a:rPr>
              <a:t>Sesión 3: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1"/>
                </a:solidFill>
              </a:rPr>
              <a:t>Las adaptaciones/ acomodaciones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b="1" u="sng" dirty="0">
                <a:solidFill>
                  <a:schemeClr val="tx1"/>
                </a:solidFill>
              </a:rPr>
              <a:t>Sesión 4: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1"/>
                </a:solidFill>
              </a:rPr>
              <a:t>Vocabulario para apoyar la flexibilidad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94C8F12D-1E2A-1068-C84A-C83F2B1A9208}"/>
              </a:ext>
            </a:extLst>
          </p:cNvPr>
          <p:cNvSpPr/>
          <p:nvPr/>
        </p:nvSpPr>
        <p:spPr>
          <a:xfrm>
            <a:off x="8373979" y="2741802"/>
            <a:ext cx="770021" cy="5895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51DA37-731D-F42B-D9B4-4F6023038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F8EC210-6AB3-759D-7117-4F65F3ADECCA}"/>
              </a:ext>
            </a:extLst>
          </p:cNvPr>
          <p:cNvSpPr txBox="1">
            <a:spLocks/>
          </p:cNvSpPr>
          <p:nvPr/>
        </p:nvSpPr>
        <p:spPr>
          <a:xfrm>
            <a:off x="5090668" y="997124"/>
            <a:ext cx="3994876" cy="5606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ES" sz="2000" b="1" u="sng" dirty="0">
                <a:solidFill>
                  <a:schemeClr val="tx1"/>
                </a:solidFill>
              </a:rPr>
              <a:t>Sesión 5: 
</a:t>
            </a:r>
            <a:r>
              <a:rPr lang="es-ES" sz="2000" dirty="0">
                <a:solidFill>
                  <a:schemeClr val="tx1"/>
                </a:solidFill>
              </a:rPr>
              <a:t>Identificando los sentimientos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b="1" u="sng" dirty="0">
                <a:solidFill>
                  <a:schemeClr val="tx1"/>
                </a:solidFill>
              </a:rPr>
              <a:t>Sesión 6: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1"/>
                </a:solidFill>
              </a:rPr>
              <a:t>Estrategias de afrontamiento
</a:t>
            </a:r>
            <a:r>
              <a:rPr lang="es-ES" sz="2000" b="1" u="sng" dirty="0">
                <a:solidFill>
                  <a:schemeClr val="tx1"/>
                </a:solidFill>
              </a:rPr>
              <a:t>Sesión 7: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1"/>
                </a:solidFill>
              </a:rPr>
              <a:t>Establecer y planificar metas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b="1" u="sng" dirty="0">
                <a:solidFill>
                  <a:schemeClr val="tx1"/>
                </a:solidFill>
              </a:rPr>
              <a:t>Sesión 8: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>
                <a:solidFill>
                  <a:schemeClr val="tx1"/>
                </a:solidFill>
              </a:rPr>
              <a:t>Motivación </a:t>
            </a:r>
            <a:r>
              <a:rPr lang="es-ES" sz="1800">
                <a:solidFill>
                  <a:schemeClr val="tx1"/>
                </a:solidFill>
              </a:rPr>
              <a:t>e integrando todo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50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4">
            <a:extLst>
              <a:ext uri="{FF2B5EF4-FFF2-40B4-BE49-F238E27FC236}">
                <a16:creationId xmlns:a16="http://schemas.microsoft.com/office/drawing/2014/main" id="{8CEA3009-92CB-BAEE-AD05-EE7BC7FF1C5A}"/>
              </a:ext>
            </a:extLst>
          </p:cNvPr>
          <p:cNvSpPr>
            <a:spLocks/>
          </p:cNvSpPr>
          <p:nvPr/>
        </p:nvSpPr>
        <p:spPr bwMode="auto">
          <a:xfrm>
            <a:off x="37095" y="66492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9AC0E1-D5A9-E047-BC8F-87EFF309F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69" y="153271"/>
            <a:ext cx="7594600" cy="597232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Estrategias de afrontamiento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490C6-50F3-F848-B6D4-571CDB0BC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5" y="1069529"/>
            <a:ext cx="7354374" cy="5093062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tx1"/>
                </a:solidFill>
              </a:rPr>
              <a:t>Ayudar a manejar los sentimientos incómodos o abrumadores
Ayudar a regular, para que nos sintamos mejor de nuevo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¡¿Parece bien, no?!</a:t>
            </a:r>
          </a:p>
          <a:p>
            <a:endParaRPr lang="en-US" sz="2600" dirty="0">
              <a:solidFill>
                <a:schemeClr val="tx1"/>
              </a:solidFill>
            </a:endParaRPr>
          </a:p>
          <a:p>
            <a:r>
              <a:rPr lang="es-ES" sz="2600" dirty="0">
                <a:solidFill>
                  <a:schemeClr val="tx1"/>
                </a:solidFill>
              </a:rPr>
              <a:t>PERO puede haber barreras significativas para acceder a ellos cuando sea necesario.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tx1"/>
                </a:solidFill>
              </a:rPr>
              <a:t>Al igual que con la "identificación de sentimientos", es necesario considerar la historia del aprendizaje (¿</a:t>
            </a:r>
            <a:r>
              <a:rPr lang="es-ES" sz="2600" b="1" dirty="0">
                <a:solidFill>
                  <a:schemeClr val="tx1"/>
                </a:solidFill>
              </a:rPr>
              <a:t>cuándo</a:t>
            </a:r>
            <a:r>
              <a:rPr lang="es-ES" sz="2600" dirty="0">
                <a:solidFill>
                  <a:schemeClr val="tx1"/>
                </a:solidFill>
              </a:rPr>
              <a:t>, </a:t>
            </a:r>
            <a:r>
              <a:rPr lang="es-ES" sz="2600" b="1" dirty="0">
                <a:solidFill>
                  <a:schemeClr val="tx1"/>
                </a:solidFill>
              </a:rPr>
              <a:t>cómo</a:t>
            </a:r>
            <a:r>
              <a:rPr lang="es-ES" sz="2600" dirty="0">
                <a:solidFill>
                  <a:schemeClr val="tx1"/>
                </a:solidFill>
              </a:rPr>
              <a:t> y </a:t>
            </a:r>
            <a:r>
              <a:rPr lang="es-ES" sz="2600" b="1" dirty="0">
                <a:solidFill>
                  <a:schemeClr val="tx1"/>
                </a:solidFill>
              </a:rPr>
              <a:t>quién</a:t>
            </a:r>
            <a:r>
              <a:rPr lang="es-ES" sz="2600" dirty="0">
                <a:solidFill>
                  <a:schemeClr val="tx1"/>
                </a:solidFill>
              </a:rPr>
              <a:t> ha ayudado a su hijo a identificar y practicar habilidades de afrontamiento?)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100" dirty="0">
                <a:solidFill>
                  <a:schemeClr val="tx1"/>
                </a:solidFill>
              </a:rPr>
              <a:t>....</a:t>
            </a:r>
            <a:r>
              <a:rPr lang="es-ES" sz="2100" b="1" dirty="0">
                <a:solidFill>
                  <a:schemeClr val="tx1"/>
                </a:solidFill>
              </a:rPr>
              <a:t>cuándo</a:t>
            </a:r>
            <a:r>
              <a:rPr lang="es-ES" sz="2100" dirty="0">
                <a:solidFill>
                  <a:schemeClr val="tx1"/>
                </a:solidFill>
              </a:rPr>
              <a:t>: en qué entornos, en qué momentos/estados de regulación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….</a:t>
            </a:r>
            <a:r>
              <a:rPr lang="es-ES" sz="2400" b="1" dirty="0">
                <a:solidFill>
                  <a:schemeClr val="tx1"/>
                </a:solidFill>
              </a:rPr>
              <a:t>cómo: </a:t>
            </a:r>
            <a:r>
              <a:rPr lang="es-ES" sz="2400" dirty="0">
                <a:solidFill>
                  <a:schemeClr val="tx1"/>
                </a:solidFill>
              </a:rPr>
              <a:t>¿Se eligieron e individualizaron las habilidades?, ¿se le pide al niño que acceda a ellas?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….</a:t>
            </a:r>
            <a:r>
              <a:rPr lang="es-ES" sz="2400" b="1" dirty="0">
                <a:solidFill>
                  <a:schemeClr val="tx1"/>
                </a:solidFill>
              </a:rPr>
              <a:t>quién: </a:t>
            </a:r>
            <a:r>
              <a:rPr lang="es-ES" sz="2400" dirty="0">
                <a:solidFill>
                  <a:schemeClr val="tx1"/>
                </a:solidFill>
              </a:rPr>
              <a:t>¿Era alguien con quien el niño se sentía cómodo?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6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A close-up of a dog&#10;&#10;Description automatically generated with low confidence">
            <a:extLst>
              <a:ext uri="{FF2B5EF4-FFF2-40B4-BE49-F238E27FC236}">
                <a16:creationId xmlns:a16="http://schemas.microsoft.com/office/drawing/2014/main" id="{8B893F3D-1B7B-AC45-98E0-64A5A5B0F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90088" y="26906"/>
            <a:ext cx="1393961" cy="12914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ADEEB8-9E31-BD1F-CD31-6E02A666D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37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4">
            <a:extLst>
              <a:ext uri="{FF2B5EF4-FFF2-40B4-BE49-F238E27FC236}">
                <a16:creationId xmlns:a16="http://schemas.microsoft.com/office/drawing/2014/main" id="{73B74B4B-24D0-873A-6AE3-5C457F582B50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18473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93DB06-A2B3-A246-AE8A-F85B402E1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64" y="23159"/>
            <a:ext cx="7594600" cy="706683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Antes de empezar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F0CEAF3-0376-1BE1-BCBD-FAEBDFFD7204}"/>
              </a:ext>
            </a:extLst>
          </p:cNvPr>
          <p:cNvSpPr txBox="1">
            <a:spLocks/>
          </p:cNvSpPr>
          <p:nvPr/>
        </p:nvSpPr>
        <p:spPr>
          <a:xfrm>
            <a:off x="292799" y="968909"/>
            <a:ext cx="8407400" cy="5211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69615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69615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696158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69615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69615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>
                <a:solidFill>
                  <a:schemeClr val="tx1"/>
                </a:solidFill>
              </a:rPr>
              <a:t>¿Cuáles son algunas de las habilidades necesarias que se te ocurren y que son necesarias antes de enseñar estrategias de afrontamiento?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</a:rPr>
              <a:t>Autoconciencia
Identificación de emociones
Vínculo entre pensamientos -&gt; sentimientos -&gt; comportamiento
Comportamiento y consecuencias (es decir, conseguir lo que queremos)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759C08-FE4B-D726-AB16-54E80DDC3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22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4">
            <a:extLst>
              <a:ext uri="{FF2B5EF4-FFF2-40B4-BE49-F238E27FC236}">
                <a16:creationId xmlns:a16="http://schemas.microsoft.com/office/drawing/2014/main" id="{E49D115F-3A4F-DFA0-991F-8CED21F733A8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18473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9D0FD6D-622A-1D1B-2954-18ADCEDEE5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1638842"/>
              </p:ext>
            </p:extLst>
          </p:nvPr>
        </p:nvGraphicFramePr>
        <p:xfrm>
          <a:off x="6093542" y="2024554"/>
          <a:ext cx="2501182" cy="381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574C596-47EA-9643-BA79-D8B6E98A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35" y="-95075"/>
            <a:ext cx="8407400" cy="1096895"/>
          </a:xfrm>
        </p:spPr>
        <p:txBody>
          <a:bodyPr>
            <a:normAutofit/>
          </a:bodyPr>
          <a:lstStyle/>
          <a:p>
            <a:r>
              <a:rPr lang="es-AR" sz="2400" dirty="0">
                <a:solidFill>
                  <a:schemeClr val="tx1"/>
                </a:solidFill>
              </a:rPr>
              <a:t>¿Puedes identificar tus propias estrategias de afrontamiento?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B5E56-DEA6-0348-868E-FF8D573C6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79" y="1177595"/>
            <a:ext cx="5540887" cy="504893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Antes de que podamos esperar enseñar a nuestros hijos a mantener la calma, debemos aprender a mantener la calma</a:t>
            </a:r>
          </a:p>
          <a:p>
            <a:r>
              <a:rPr lang="es-ES" dirty="0">
                <a:solidFill>
                  <a:schemeClr val="tx1"/>
                </a:solidFill>
              </a:rPr>
              <a:t>
Esto nos permite romper el ciclo de escalada y sirve como un buen modelo para nuestros hijos</a:t>
            </a:r>
          </a:p>
          <a:p>
            <a:r>
              <a:rPr lang="es-ES" dirty="0">
                <a:solidFill>
                  <a:schemeClr val="tx1"/>
                </a:solidFill>
              </a:rPr>
              <a:t>
Concéntrese en mantenerse lo más cerca posible de “todo bien (1)" y MODELE qué hacer cuando no lo esté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B37286-5120-E444-AC62-122BF2F1B1F7}"/>
              </a:ext>
            </a:extLst>
          </p:cNvPr>
          <p:cNvCxnSpPr>
            <a:cxnSpLocks/>
          </p:cNvCxnSpPr>
          <p:nvPr/>
        </p:nvCxnSpPr>
        <p:spPr>
          <a:xfrm flipH="1">
            <a:off x="6093542" y="3950687"/>
            <a:ext cx="2682158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539205-F37B-4277-A49A-94A4ABBD8952}"/>
              </a:ext>
            </a:extLst>
          </p:cNvPr>
          <p:cNvCxnSpPr/>
          <p:nvPr/>
        </p:nvCxnSpPr>
        <p:spPr>
          <a:xfrm>
            <a:off x="5374276" y="3127043"/>
            <a:ext cx="875071" cy="5997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955FAC7-DD6E-BEBE-05AB-435190F78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48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4">
            <a:extLst>
              <a:ext uri="{FF2B5EF4-FFF2-40B4-BE49-F238E27FC236}">
                <a16:creationId xmlns:a16="http://schemas.microsoft.com/office/drawing/2014/main" id="{D3458388-2377-1551-563B-2596B4E6FA5F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18473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F3168-213D-87E8-04AE-8E7FB210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106" y="-153935"/>
            <a:ext cx="7815627" cy="1096895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1"/>
                </a:solidFill>
              </a:rPr>
              <a:t>¿Qué estrategias utilizas con más frecuencia?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0115A-46CB-4DD1-07DB-A523B50BF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041" y="1407393"/>
            <a:ext cx="8058523" cy="5056094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s-ES" b="1" dirty="0">
                <a:solidFill>
                  <a:schemeClr val="tx1"/>
                </a:solidFill>
              </a:rPr>
              <a:t>Relajación física intencional </a:t>
            </a:r>
            <a:r>
              <a:rPr lang="es-ES" dirty="0">
                <a:solidFill>
                  <a:schemeClr val="tx1"/>
                </a:solidFill>
              </a:rPr>
              <a:t>(respiración profunda, relajación muscular progresiva, ejercicio) </a:t>
            </a:r>
            <a:r>
              <a:rPr lang="es-ES" b="1" dirty="0">
                <a:solidFill>
                  <a:schemeClr val="tx1"/>
                </a:solidFill>
              </a:rPr>
              <a:t>
Cambiar/reenfocar tu atención en tu interior </a:t>
            </a:r>
            <a:r>
              <a:rPr lang="es-ES" dirty="0">
                <a:solidFill>
                  <a:schemeClr val="tx1"/>
                </a:solidFill>
              </a:rPr>
              <a:t>(visualización, meditación, escuchar música, estrategias de atención plena) </a:t>
            </a:r>
            <a:r>
              <a:rPr lang="es-ES" b="1" dirty="0">
                <a:solidFill>
                  <a:schemeClr val="tx1"/>
                </a:solidFill>
              </a:rPr>
              <a:t>
Distracción </a:t>
            </a:r>
            <a:r>
              <a:rPr lang="es-ES" dirty="0">
                <a:solidFill>
                  <a:schemeClr val="tx1"/>
                </a:solidFill>
              </a:rPr>
              <a:t>(leer, mirar, escuchar otro material) </a:t>
            </a:r>
            <a:r>
              <a:rPr lang="es-ES" b="1" dirty="0">
                <a:solidFill>
                  <a:schemeClr val="tx1"/>
                </a:solidFill>
              </a:rPr>
              <a:t>
Cuidado personal </a:t>
            </a:r>
            <a:r>
              <a:rPr lang="es-ES" dirty="0">
                <a:solidFill>
                  <a:schemeClr val="tx1"/>
                </a:solidFill>
              </a:rPr>
              <a:t>(dar un paseo lento, tomar un baño, recibir un masaje) </a:t>
            </a:r>
            <a:r>
              <a:rPr lang="es-ES" b="1" dirty="0">
                <a:solidFill>
                  <a:schemeClr val="tx1"/>
                </a:solidFill>
              </a:rPr>
              <a:t>
Buscar apoyo </a:t>
            </a:r>
            <a:r>
              <a:rPr lang="es-ES" dirty="0">
                <a:solidFill>
                  <a:schemeClr val="tx1"/>
                </a:solidFill>
              </a:rPr>
              <a:t>(llame/envíe un mensaje de texto a un amigo, hable con un compañero, etc.)</a:t>
            </a:r>
            <a:r>
              <a:rPr lang="es-ES" b="1" dirty="0">
                <a:solidFill>
                  <a:schemeClr val="tx1"/>
                </a:solidFill>
              </a:rPr>
              <a:t>
Otro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pPr marL="457200" indent="-457200">
              <a:buAutoNum type="arabicParenR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F8BC4-19C7-CB29-D083-830BC9470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50550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34352546EFBC4FA38B0B0F69451FCB" ma:contentTypeVersion="1" ma:contentTypeDescription="Create a new document." ma:contentTypeScope="" ma:versionID="13dd8a8e41f9bd618289743b0661cac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E398F6-6B22-455E-86E1-6BC85BA87B8B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D63217D-FA9A-4966-A61C-D229382AD7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DB3E07-3687-435C-83AC-049E51C149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18233</TotalTime>
  <Words>1817</Words>
  <Application>Microsoft Office PowerPoint</Application>
  <PresentationFormat>On-screen Show (4:3)</PresentationFormat>
  <Paragraphs>204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Century Gothic</vt:lpstr>
      <vt:lpstr>Wingdings</vt:lpstr>
      <vt:lpstr>Custom Design</vt:lpstr>
      <vt:lpstr>3_Custom Design</vt:lpstr>
      <vt:lpstr>2_Custom Design</vt:lpstr>
      <vt:lpstr>1_Custom Design</vt:lpstr>
      <vt:lpstr>Office Theme</vt:lpstr>
      <vt:lpstr>Entender y manejar las dificultades del funcionamiento ejecutivo usando ‘Unstuck and On Target’</vt:lpstr>
      <vt:lpstr>Unstuck and On Target! </vt:lpstr>
      <vt:lpstr>PowerPoint Presentation</vt:lpstr>
      <vt:lpstr>PowerPoint Presentation</vt:lpstr>
      <vt:lpstr>Resumen de los temas semanales</vt:lpstr>
      <vt:lpstr>Estrategias de afrontamiento</vt:lpstr>
      <vt:lpstr>Antes de empezar</vt:lpstr>
      <vt:lpstr>¿Puedes identificar tus propias estrategias de afrontamiento?</vt:lpstr>
      <vt:lpstr>¿Qué estrategias utilizas con más frecuencia?</vt:lpstr>
      <vt:lpstr>PowerPoint Presentation</vt:lpstr>
      <vt:lpstr>Modelar estrategias de afrontamiento</vt:lpstr>
      <vt:lpstr>Si no te involucras regular e intencionalmente en el cuidado personal y otras estrategias de afrontamiento...</vt:lpstr>
      <vt:lpstr>PowerPoint Presentation</vt:lpstr>
      <vt:lpstr>PowerPoint Presentation</vt:lpstr>
      <vt:lpstr>Explorando estrategias de afrontamiento</vt:lpstr>
      <vt:lpstr>Tomar un descanso... o una PAUSA</vt:lpstr>
      <vt:lpstr>Los objetos visuales reducen la carga de procesamiento....</vt:lpstr>
      <vt:lpstr>Visualización</vt:lpstr>
      <vt:lpstr>PowerPoint Presentation</vt:lpstr>
      <vt:lpstr>Afrontamiento físico</vt:lpstr>
      <vt:lpstr>Respiración</vt:lpstr>
      <vt:lpstr>Herramientas y aplicaciones de respiración</vt:lpstr>
      <vt:lpstr>PowerPoint Presentation</vt:lpstr>
      <vt:lpstr>Manejar las emociones grandes</vt:lpstr>
      <vt:lpstr>Manejar las emociones grandes</vt:lpstr>
      <vt:lpstr>Manejar las emociones grandes</vt:lpstr>
      <vt:lpstr>Juego de roles/Ensayo</vt:lpstr>
      <vt:lpstr>Colaborar y hacer que su hijo comparta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 eUnstuck and On Target group  Week 3</dc:title>
  <dc:creator>Barnes, Julia</dc:creator>
  <cp:lastModifiedBy>Safer, Jonathan</cp:lastModifiedBy>
  <cp:revision>138</cp:revision>
  <cp:lastPrinted>2023-09-20T20:13:26Z</cp:lastPrinted>
  <dcterms:created xsi:type="dcterms:W3CDTF">2020-12-02T00:43:35Z</dcterms:created>
  <dcterms:modified xsi:type="dcterms:W3CDTF">2024-09-30T19:13:38Z</dcterms:modified>
</cp:coreProperties>
</file>