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 id="2147483716" r:id="rId5"/>
    <p:sldMasterId id="2147483704" r:id="rId6"/>
    <p:sldMasterId id="2147483692" r:id="rId7"/>
    <p:sldMasterId id="2147483889" r:id="rId8"/>
  </p:sldMasterIdLst>
  <p:notesMasterIdLst>
    <p:notesMasterId r:id="rId42"/>
  </p:notesMasterIdLst>
  <p:handoutMasterIdLst>
    <p:handoutMasterId r:id="rId43"/>
  </p:handoutMasterIdLst>
  <p:sldIdLst>
    <p:sldId id="577" r:id="rId9"/>
    <p:sldId id="321" r:id="rId10"/>
    <p:sldId id="578" r:id="rId11"/>
    <p:sldId id="262" r:id="rId12"/>
    <p:sldId id="734" r:id="rId13"/>
    <p:sldId id="508" r:id="rId14"/>
    <p:sldId id="543" r:id="rId15"/>
    <p:sldId id="544" r:id="rId16"/>
    <p:sldId id="305" r:id="rId17"/>
    <p:sldId id="546" r:id="rId18"/>
    <p:sldId id="590" r:id="rId19"/>
    <p:sldId id="307" r:id="rId20"/>
    <p:sldId id="308" r:id="rId21"/>
    <p:sldId id="309" r:id="rId22"/>
    <p:sldId id="310" r:id="rId23"/>
    <p:sldId id="311" r:id="rId24"/>
    <p:sldId id="312" r:id="rId25"/>
    <p:sldId id="313" r:id="rId26"/>
    <p:sldId id="736" r:id="rId27"/>
    <p:sldId id="314" r:id="rId28"/>
    <p:sldId id="315" r:id="rId29"/>
    <p:sldId id="735" r:id="rId30"/>
    <p:sldId id="316" r:id="rId31"/>
    <p:sldId id="317" r:id="rId32"/>
    <p:sldId id="268" r:id="rId33"/>
    <p:sldId id="279" r:id="rId34"/>
    <p:sldId id="565" r:id="rId35"/>
    <p:sldId id="553" r:id="rId36"/>
    <p:sldId id="564" r:id="rId37"/>
    <p:sldId id="733" r:id="rId38"/>
    <p:sldId id="567" r:id="rId39"/>
    <p:sldId id="295" r:id="rId40"/>
    <p:sldId id="566" r:id="rId4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Ament" initials="AA" lastIdx="1" clrIdx="0">
    <p:extLst>
      <p:ext uri="{19B8F6BF-5375-455C-9EA6-DF929625EA0E}">
        <p15:presenceInfo xmlns:p15="http://schemas.microsoft.com/office/powerpoint/2012/main" userId="S::Alexandra.Ament@childrenscolorado.org::04ae0eeb-11f8-43b8-845e-22a7b7394c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76BD23"/>
    <a:srgbClr val="0061AB"/>
    <a:srgbClr val="E57C23"/>
    <a:srgbClr val="696158"/>
    <a:srgbClr val="00C2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70" autoAdjust="0"/>
    <p:restoredTop sz="83693" autoAdjust="0"/>
  </p:normalViewPr>
  <p:slideViewPr>
    <p:cSldViewPr snapToGrid="0" snapToObjects="1">
      <p:cViewPr varScale="1">
        <p:scale>
          <a:sx n="93" d="100"/>
          <a:sy n="93" d="100"/>
        </p:scale>
        <p:origin x="172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a:t>NOT FOR DISTRIBUTION OR REPRODUCTION</a:t>
            </a: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a:t>8/28/2023</a:t>
            </a: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a:t>Unstuck and On Target Webinar, Aug-Sept 2023 - Julia  Barnes, PhD BCBA</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6EE9757-B330-3848-9E5C-AA438ED4598F}" type="slidenum">
              <a:rPr lang="en-US" smtClean="0"/>
              <a:pPr/>
              <a:t>‹#›</a:t>
            </a:fld>
            <a:endParaRPr lang="en-US"/>
          </a:p>
        </p:txBody>
      </p:sp>
    </p:spTree>
    <p:extLst>
      <p:ext uri="{BB962C8B-B14F-4D97-AF65-F5344CB8AC3E}">
        <p14:creationId xmlns:p14="http://schemas.microsoft.com/office/powerpoint/2010/main" val="2987691791"/>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a:t>NOT FOR DISTRIBUTION OR REPRODUCTION</a:t>
            </a: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a:t>8/28/2023</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a:t>Unstuck and On Target Webinar, Aug-Sept 2023 - Julia  Barnes, PhD BCBA</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79A4498-2A8D-3745-9864-06552E124247}" type="slidenum">
              <a:rPr lang="en-US" smtClean="0"/>
              <a:pPr/>
              <a:t>‹#›</a:t>
            </a:fld>
            <a:endParaRPr lang="en-US"/>
          </a:p>
        </p:txBody>
      </p:sp>
    </p:spTree>
    <p:extLst>
      <p:ext uri="{BB962C8B-B14F-4D97-AF65-F5344CB8AC3E}">
        <p14:creationId xmlns:p14="http://schemas.microsoft.com/office/powerpoint/2010/main" val="426121454"/>
      </p:ext>
    </p:extLst>
  </p:cSld>
  <p:clrMap bg1="lt1" tx1="dk1" bg2="lt2" tx2="dk2" accent1="accent1" accent2="accent2" accent3="accent3" accent4="accent4" accent5="accent5" accent6="accent6" hlink="hlink" folHlink="folHlink"/>
  <p:hf sldNum="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1368851B-9C7F-A648-9859-E3C80B81A44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NOT FOR DISTRUBUTION OR REPRODUCTION</a:t>
            </a:r>
          </a:p>
        </p:txBody>
      </p:sp>
    </p:spTree>
    <p:extLst>
      <p:ext uri="{BB962C8B-B14F-4D97-AF65-F5344CB8AC3E}">
        <p14:creationId xmlns:p14="http://schemas.microsoft.com/office/powerpoint/2010/main" val="1018930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7692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9741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Ex) On the day of a doctor’s appointment, you could say, “I wish this were a </a:t>
            </a:r>
            <a:r>
              <a:rPr lang="en-US" sz="1200" b="1" u="sng" dirty="0">
                <a:solidFill>
                  <a:srgbClr val="00B050"/>
                </a:solidFill>
              </a:rPr>
              <a:t>choice</a:t>
            </a:r>
            <a:r>
              <a:rPr lang="en-US" sz="1200" b="1" dirty="0">
                <a:solidFill>
                  <a:srgbClr val="00B050"/>
                </a:solidFill>
              </a:rPr>
              <a:t> </a:t>
            </a:r>
            <a:r>
              <a:rPr lang="en-US" sz="1200" dirty="0">
                <a:solidFill>
                  <a:srgbClr val="00B050"/>
                </a:solidFill>
              </a:rPr>
              <a:t>situation, but it is a </a:t>
            </a:r>
            <a:r>
              <a:rPr lang="en-US" sz="1200" b="1" u="sng" dirty="0">
                <a:solidFill>
                  <a:srgbClr val="00B050"/>
                </a:solidFill>
              </a:rPr>
              <a:t>no choice</a:t>
            </a:r>
            <a:r>
              <a:rPr lang="en-US" sz="1200" b="1" dirty="0">
                <a:solidFill>
                  <a:srgbClr val="00B050"/>
                </a:solidFill>
              </a:rPr>
              <a:t> </a:t>
            </a:r>
            <a:r>
              <a:rPr lang="en-US" sz="1200" dirty="0">
                <a:solidFill>
                  <a:srgbClr val="00B050"/>
                </a:solidFill>
              </a:rPr>
              <a:t>because you need to visit the doctor to make sure you are healthy and strong. Let’s make a plan for how we will face our </a:t>
            </a:r>
            <a:r>
              <a:rPr lang="en-US" sz="1200" b="1" u="sng" dirty="0">
                <a:solidFill>
                  <a:srgbClr val="00B050"/>
                </a:solidFill>
              </a:rPr>
              <a:t>no choice </a:t>
            </a:r>
            <a:r>
              <a:rPr lang="en-US" sz="1200" dirty="0">
                <a:solidFill>
                  <a:srgbClr val="00B050"/>
                </a:solidFill>
              </a:rPr>
              <a:t>situation.”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9587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NOT FOR DISTRIBUTION OR REPRODUCTION</a:t>
            </a:r>
          </a:p>
        </p:txBody>
      </p:sp>
      <p:sp>
        <p:nvSpPr>
          <p:cNvPr id="5" name="Date Placeholder 4"/>
          <p:cNvSpPr>
            <a:spLocks noGrp="1"/>
          </p:cNvSpPr>
          <p:nvPr>
            <p:ph type="dt" idx="1"/>
          </p:nvPr>
        </p:nvSpPr>
        <p:spPr/>
        <p:txBody>
          <a:bodyPr/>
          <a:lstStyle/>
          <a:p>
            <a:r>
              <a:rPr lang="en-US"/>
              <a:t>9/11/23</a:t>
            </a:r>
          </a:p>
        </p:txBody>
      </p:sp>
      <p:sp>
        <p:nvSpPr>
          <p:cNvPr id="6" name="Footer Placeholder 5"/>
          <p:cNvSpPr>
            <a:spLocks noGrp="1"/>
          </p:cNvSpPr>
          <p:nvPr>
            <p:ph type="ftr" sz="quarter" idx="4"/>
          </p:nvPr>
        </p:nvSpPr>
        <p:spPr/>
        <p:txBody>
          <a:bodyPr/>
          <a:lstStyle/>
          <a:p>
            <a:r>
              <a:rPr lang="en-US"/>
              <a:t>Unstuck and On Target Webinar for Caregivers, Aug-Sep 2023 - J. Barnes PhD BCBA</a:t>
            </a:r>
          </a:p>
        </p:txBody>
      </p:sp>
    </p:spTree>
    <p:extLst>
      <p:ext uri="{BB962C8B-B14F-4D97-AF65-F5344CB8AC3E}">
        <p14:creationId xmlns:p14="http://schemas.microsoft.com/office/powerpoint/2010/main" val="2933595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2306C-E237-4FEE-80E2-895A6607D8D7}" type="slidenum">
              <a:rPr lang="en-US" smtClean="0"/>
              <a:t>32</a:t>
            </a:fld>
            <a:endParaRPr lang="en-US"/>
          </a:p>
        </p:txBody>
      </p:sp>
    </p:spTree>
    <p:extLst>
      <p:ext uri="{BB962C8B-B14F-4D97-AF65-F5344CB8AC3E}">
        <p14:creationId xmlns:p14="http://schemas.microsoft.com/office/powerpoint/2010/main" val="3273101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1720A0FE-7F2D-4D12-AEBC-D9BED2965F34}" type="slidenum">
              <a:rPr lang="en-US" smtClean="0"/>
              <a:t>5</a:t>
            </a:fld>
            <a:endParaRPr lang="en-US"/>
          </a:p>
        </p:txBody>
      </p:sp>
      <p:sp>
        <p:nvSpPr>
          <p:cNvPr id="5" name="Footer Placeholder 4">
            <a:extLst>
              <a:ext uri="{FF2B5EF4-FFF2-40B4-BE49-F238E27FC236}">
                <a16:creationId xmlns:a16="http://schemas.microsoft.com/office/drawing/2014/main" id="{5C68A1E8-ED3C-274E-9666-B9CD277C1C1F}"/>
              </a:ext>
            </a:extLst>
          </p:cNvPr>
          <p:cNvSpPr>
            <a:spLocks noGrp="1"/>
          </p:cNvSpPr>
          <p:nvPr>
            <p:ph type="ftr" sz="quarter" idx="4"/>
          </p:nvPr>
        </p:nvSpPr>
        <p:spPr/>
        <p:txBody>
          <a:bodyPr/>
          <a:lstStyle/>
          <a:p>
            <a:r>
              <a:rPr lang="en-US"/>
              <a:t>Unstuck and On Target Webinar, Aug-Sept 2023 - Julia  Barnes, PhD BCBA</a:t>
            </a:r>
          </a:p>
        </p:txBody>
      </p:sp>
      <p:sp>
        <p:nvSpPr>
          <p:cNvPr id="6" name="Header Placeholder 5">
            <a:extLst>
              <a:ext uri="{FF2B5EF4-FFF2-40B4-BE49-F238E27FC236}">
                <a16:creationId xmlns:a16="http://schemas.microsoft.com/office/drawing/2014/main" id="{42EDE30B-C0C2-1641-BE31-F865680BF5CD}"/>
              </a:ext>
            </a:extLst>
          </p:cNvPr>
          <p:cNvSpPr>
            <a:spLocks noGrp="1"/>
          </p:cNvSpPr>
          <p:nvPr>
            <p:ph type="hdr" sz="quarter"/>
          </p:nvPr>
        </p:nvSpPr>
        <p:spPr/>
        <p:txBody>
          <a:bodyPr/>
          <a:lstStyle/>
          <a:p>
            <a:r>
              <a:rPr lang="en-US"/>
              <a:t>NOT FOR DISTRIBUTION OR REPRODUCTION</a:t>
            </a:r>
          </a:p>
        </p:txBody>
      </p:sp>
      <p:sp>
        <p:nvSpPr>
          <p:cNvPr id="8" name="Date Placeholder 7">
            <a:extLst>
              <a:ext uri="{FF2B5EF4-FFF2-40B4-BE49-F238E27FC236}">
                <a16:creationId xmlns:a16="http://schemas.microsoft.com/office/drawing/2014/main" id="{E77ACFF7-84BE-1525-FC36-8827D196D2C2}"/>
              </a:ext>
            </a:extLst>
          </p:cNvPr>
          <p:cNvSpPr>
            <a:spLocks noGrp="1"/>
          </p:cNvSpPr>
          <p:nvPr>
            <p:ph type="dt" idx="1"/>
          </p:nvPr>
        </p:nvSpPr>
        <p:spPr/>
        <p:txBody>
          <a:bodyPr/>
          <a:lstStyle/>
          <a:p>
            <a:r>
              <a:rPr lang="en-US"/>
              <a:t>8/28/2023</a:t>
            </a:r>
          </a:p>
        </p:txBody>
      </p:sp>
    </p:spTree>
    <p:extLst>
      <p:ext uri="{BB962C8B-B14F-4D97-AF65-F5344CB8AC3E}">
        <p14:creationId xmlns:p14="http://schemas.microsoft.com/office/powerpoint/2010/main" val="1450556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60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306C-E237-4FEE-80E2-895A6607D8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10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5314234" y="4240657"/>
            <a:ext cx="3143965" cy="703003"/>
          </a:xfrm>
        </p:spPr>
        <p:txBody>
          <a:bodyPr>
            <a:normAutofit/>
          </a:bodyPr>
          <a:lstStyle/>
          <a:p>
            <a:pPr algn="r"/>
            <a:r>
              <a:rPr lang="en-US" sz="2800" dirty="0">
                <a:solidFill>
                  <a:srgbClr val="E57C23"/>
                </a:solidFill>
              </a:rPr>
              <a:t>TITLE IN ALL CAPS</a:t>
            </a:r>
          </a:p>
        </p:txBody>
      </p:sp>
      <p:sp>
        <p:nvSpPr>
          <p:cNvPr id="8" name="Subtitle 2"/>
          <p:cNvSpPr>
            <a:spLocks noGrp="1"/>
          </p:cNvSpPr>
          <p:nvPr>
            <p:ph type="subTitle" idx="1"/>
          </p:nvPr>
        </p:nvSpPr>
        <p:spPr>
          <a:xfrm>
            <a:off x="6000033" y="4943660"/>
            <a:ext cx="2458166" cy="597169"/>
          </a:xfrm>
        </p:spPr>
        <p:txBody>
          <a:bodyPr>
            <a:normAutofit/>
          </a:bodyPr>
          <a:lstStyle>
            <a:lvl1pPr marL="0" indent="0">
              <a:buNone/>
              <a:defRPr>
                <a:solidFill>
                  <a:srgbClr val="696158"/>
                </a:solidFill>
              </a:defRPr>
            </a:lvl1pPr>
          </a:lstStyle>
          <a:p>
            <a:pPr algn="r"/>
            <a:r>
              <a:rPr lang="en-US" sz="1600" b="1" dirty="0"/>
              <a:t>Subtitle in </a:t>
            </a:r>
            <a:r>
              <a:rPr lang="en-US" sz="1600" b="1" dirty="0" err="1"/>
              <a:t>calibri</a:t>
            </a:r>
            <a:r>
              <a:rPr lang="en-US" sz="1600" b="1" dirty="0"/>
              <a:t> bold 16pt</a:t>
            </a:r>
          </a:p>
        </p:txBody>
      </p:sp>
    </p:spTree>
    <p:extLst>
      <p:ext uri="{BB962C8B-B14F-4D97-AF65-F5344CB8AC3E}">
        <p14:creationId xmlns:p14="http://schemas.microsoft.com/office/powerpoint/2010/main" val="228732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a:p>
        </p:txBody>
      </p:sp>
    </p:spTree>
    <p:extLst>
      <p:ext uri="{BB962C8B-B14F-4D97-AF65-F5344CB8AC3E}">
        <p14:creationId xmlns:p14="http://schemas.microsoft.com/office/powerpoint/2010/main" val="7254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a:p>
        </p:txBody>
      </p:sp>
    </p:spTree>
    <p:extLst>
      <p:ext uri="{BB962C8B-B14F-4D97-AF65-F5344CB8AC3E}">
        <p14:creationId xmlns:p14="http://schemas.microsoft.com/office/powerpoint/2010/main" val="331506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ED3B-748A-2A4D-9D95-3C84F10AB7C4}" type="slidenum">
              <a:rPr lang="en-US" smtClean="0"/>
              <a:pPr/>
              <a:t>‹#›</a:t>
            </a:fld>
            <a:endParaRPr lang="en-US"/>
          </a:p>
        </p:txBody>
      </p:sp>
    </p:spTree>
    <p:extLst>
      <p:ext uri="{BB962C8B-B14F-4D97-AF65-F5344CB8AC3E}">
        <p14:creationId xmlns:p14="http://schemas.microsoft.com/office/powerpoint/2010/main" val="880318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ED3B-748A-2A4D-9D95-3C84F10AB7C4}" type="slidenum">
              <a:rPr lang="en-US" smtClean="0"/>
              <a:pPr/>
              <a:t>‹#›</a:t>
            </a:fld>
            <a:endParaRPr lang="en-US"/>
          </a:p>
        </p:txBody>
      </p:sp>
    </p:spTree>
    <p:extLst>
      <p:ext uri="{BB962C8B-B14F-4D97-AF65-F5344CB8AC3E}">
        <p14:creationId xmlns:p14="http://schemas.microsoft.com/office/powerpoint/2010/main" val="958736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ED3B-748A-2A4D-9D95-3C84F10AB7C4}" type="slidenum">
              <a:rPr lang="en-US" smtClean="0"/>
              <a:pPr/>
              <a:t>‹#›</a:t>
            </a:fld>
            <a:endParaRPr lang="en-US"/>
          </a:p>
        </p:txBody>
      </p:sp>
    </p:spTree>
    <p:extLst>
      <p:ext uri="{BB962C8B-B14F-4D97-AF65-F5344CB8AC3E}">
        <p14:creationId xmlns:p14="http://schemas.microsoft.com/office/powerpoint/2010/main" val="172503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ED3B-748A-2A4D-9D95-3C84F10AB7C4}" type="slidenum">
              <a:rPr lang="en-US" smtClean="0"/>
              <a:pPr/>
              <a:t>‹#›</a:t>
            </a:fld>
            <a:endParaRPr lang="en-US"/>
          </a:p>
        </p:txBody>
      </p:sp>
    </p:spTree>
    <p:extLst>
      <p:ext uri="{BB962C8B-B14F-4D97-AF65-F5344CB8AC3E}">
        <p14:creationId xmlns:p14="http://schemas.microsoft.com/office/powerpoint/2010/main" val="1831315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0ED3B-748A-2A4D-9D95-3C84F10AB7C4}" type="slidenum">
              <a:rPr lang="en-US" smtClean="0"/>
              <a:pPr/>
              <a:t>‹#›</a:t>
            </a:fld>
            <a:endParaRPr lang="en-US"/>
          </a:p>
        </p:txBody>
      </p:sp>
    </p:spTree>
    <p:extLst>
      <p:ext uri="{BB962C8B-B14F-4D97-AF65-F5344CB8AC3E}">
        <p14:creationId xmlns:p14="http://schemas.microsoft.com/office/powerpoint/2010/main" val="189221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0ED3B-748A-2A4D-9D95-3C84F10AB7C4}" type="slidenum">
              <a:rPr lang="en-US" smtClean="0"/>
              <a:pPr/>
              <a:t>‹#›</a:t>
            </a:fld>
            <a:endParaRPr lang="en-US"/>
          </a:p>
        </p:txBody>
      </p:sp>
    </p:spTree>
    <p:extLst>
      <p:ext uri="{BB962C8B-B14F-4D97-AF65-F5344CB8AC3E}">
        <p14:creationId xmlns:p14="http://schemas.microsoft.com/office/powerpoint/2010/main" val="639199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0ED3B-748A-2A4D-9D95-3C84F10AB7C4}" type="slidenum">
              <a:rPr lang="en-US" smtClean="0"/>
              <a:pPr/>
              <a:t>‹#›</a:t>
            </a:fld>
            <a:endParaRPr lang="en-US"/>
          </a:p>
        </p:txBody>
      </p:sp>
    </p:spTree>
    <p:extLst>
      <p:ext uri="{BB962C8B-B14F-4D97-AF65-F5344CB8AC3E}">
        <p14:creationId xmlns:p14="http://schemas.microsoft.com/office/powerpoint/2010/main" val="967789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ED3B-748A-2A4D-9D95-3C84F10AB7C4}" type="slidenum">
              <a:rPr lang="en-US" smtClean="0"/>
              <a:pPr/>
              <a:t>‹#›</a:t>
            </a:fld>
            <a:endParaRPr lang="en-US"/>
          </a:p>
        </p:txBody>
      </p:sp>
    </p:spTree>
    <p:extLst>
      <p:ext uri="{BB962C8B-B14F-4D97-AF65-F5344CB8AC3E}">
        <p14:creationId xmlns:p14="http://schemas.microsoft.com/office/powerpoint/2010/main" val="282609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a:p>
        </p:txBody>
      </p:sp>
    </p:spTree>
    <p:extLst>
      <p:ext uri="{BB962C8B-B14F-4D97-AF65-F5344CB8AC3E}">
        <p14:creationId xmlns:p14="http://schemas.microsoft.com/office/powerpoint/2010/main" val="943648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ED3B-748A-2A4D-9D95-3C84F10AB7C4}" type="slidenum">
              <a:rPr lang="en-US" smtClean="0"/>
              <a:pPr/>
              <a:t>‹#›</a:t>
            </a:fld>
            <a:endParaRPr lang="en-US"/>
          </a:p>
        </p:txBody>
      </p:sp>
    </p:spTree>
    <p:extLst>
      <p:ext uri="{BB962C8B-B14F-4D97-AF65-F5344CB8AC3E}">
        <p14:creationId xmlns:p14="http://schemas.microsoft.com/office/powerpoint/2010/main" val="377287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ED3B-748A-2A4D-9D95-3C84F10AB7C4}" type="slidenum">
              <a:rPr lang="en-US" smtClean="0"/>
              <a:pPr/>
              <a:t>‹#›</a:t>
            </a:fld>
            <a:endParaRPr lang="en-US"/>
          </a:p>
        </p:txBody>
      </p:sp>
    </p:spTree>
    <p:extLst>
      <p:ext uri="{BB962C8B-B14F-4D97-AF65-F5344CB8AC3E}">
        <p14:creationId xmlns:p14="http://schemas.microsoft.com/office/powerpoint/2010/main" val="2572865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ED3B-748A-2A4D-9D95-3C84F10AB7C4}" type="slidenum">
              <a:rPr lang="en-US" smtClean="0"/>
              <a:pPr/>
              <a:t>‹#›</a:t>
            </a:fld>
            <a:endParaRPr lang="en-US"/>
          </a:p>
        </p:txBody>
      </p:sp>
    </p:spTree>
    <p:extLst>
      <p:ext uri="{BB962C8B-B14F-4D97-AF65-F5344CB8AC3E}">
        <p14:creationId xmlns:p14="http://schemas.microsoft.com/office/powerpoint/2010/main" val="1735044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2"/>
          </p:nvPr>
        </p:nvSpPr>
        <p:spPr>
          <a:xfrm>
            <a:off x="457200" y="6356350"/>
            <a:ext cx="2133600" cy="365125"/>
          </a:xfrm>
          <a:prstGeom prst="rect">
            <a:avLst/>
          </a:prstGeom>
        </p:spPr>
        <p:txBody>
          <a:bodyPr/>
          <a:lstStyle>
            <a:lvl1pPr>
              <a:defRPr sz="1000">
                <a:solidFill>
                  <a:srgbClr val="696158"/>
                </a:solidFill>
              </a:defRPr>
            </a:lvl1pPr>
          </a:lstStyle>
          <a:p>
            <a:endParaRPr lang="en-US" dirty="0"/>
          </a:p>
        </p:txBody>
      </p:sp>
      <p:sp>
        <p:nvSpPr>
          <p:cNvPr id="7" name="Footer Placeholder 4"/>
          <p:cNvSpPr>
            <a:spLocks noGrp="1"/>
          </p:cNvSpPr>
          <p:nvPr>
            <p:ph type="ftr" sz="quarter" idx="3"/>
          </p:nvPr>
        </p:nvSpPr>
        <p:spPr>
          <a:xfrm>
            <a:off x="3124200" y="6356350"/>
            <a:ext cx="49276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3475698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477838"/>
            <a:ext cx="8229600" cy="1068029"/>
          </a:xfrm>
        </p:spPr>
        <p:txBody>
          <a:bodyPr/>
          <a:lstStyle/>
          <a:p>
            <a:r>
              <a:rPr lang="en-US"/>
              <a:t>Click to edit Master title style</a:t>
            </a:r>
          </a:p>
        </p:txBody>
      </p:sp>
      <p:sp>
        <p:nvSpPr>
          <p:cNvPr id="3" name="Content Placeholder 2"/>
          <p:cNvSpPr>
            <a:spLocks noGrp="1"/>
          </p:cNvSpPr>
          <p:nvPr>
            <p:ph idx="1"/>
          </p:nvPr>
        </p:nvSpPr>
        <p:spPr>
          <a:xfrm>
            <a:off x="469900" y="1803401"/>
            <a:ext cx="8229600"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2"/>
          </p:nvPr>
        </p:nvSpPr>
        <p:spPr>
          <a:xfrm>
            <a:off x="457200" y="6356350"/>
            <a:ext cx="2133600" cy="365125"/>
          </a:xfrm>
          <a:prstGeom prst="rect">
            <a:avLst/>
          </a:prstGeom>
        </p:spPr>
        <p:txBody>
          <a:bodyPr/>
          <a:lstStyle>
            <a:lvl1pPr>
              <a:defRPr sz="1000">
                <a:solidFill>
                  <a:srgbClr val="696158"/>
                </a:solidFill>
              </a:defRPr>
            </a:lvl1pPr>
          </a:lstStyle>
          <a:p>
            <a:endParaRPr lang="en-US" dirty="0"/>
          </a:p>
        </p:txBody>
      </p:sp>
      <p:sp>
        <p:nvSpPr>
          <p:cNvPr id="7" name="Footer Placeholder 4"/>
          <p:cNvSpPr>
            <a:spLocks noGrp="1"/>
          </p:cNvSpPr>
          <p:nvPr>
            <p:ph type="ftr" sz="quarter" idx="3"/>
          </p:nvPr>
        </p:nvSpPr>
        <p:spPr>
          <a:xfrm>
            <a:off x="3124200" y="6356350"/>
            <a:ext cx="49276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387152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2"/>
          </p:nvPr>
        </p:nvSpPr>
        <p:spPr>
          <a:xfrm>
            <a:off x="457200" y="6356350"/>
            <a:ext cx="2133600" cy="365125"/>
          </a:xfrm>
          <a:prstGeom prst="rect">
            <a:avLst/>
          </a:prstGeom>
        </p:spPr>
        <p:txBody>
          <a:bodyPr/>
          <a:lstStyle>
            <a:lvl1pPr>
              <a:defRPr sz="1000">
                <a:solidFill>
                  <a:srgbClr val="696158"/>
                </a:solidFill>
              </a:defRPr>
            </a:lvl1pPr>
          </a:lstStyle>
          <a:p>
            <a:endParaRPr lang="en-US" dirty="0"/>
          </a:p>
        </p:txBody>
      </p:sp>
      <p:sp>
        <p:nvSpPr>
          <p:cNvPr id="7" name="Footer Placeholder 4"/>
          <p:cNvSpPr>
            <a:spLocks noGrp="1"/>
          </p:cNvSpPr>
          <p:nvPr>
            <p:ph type="ftr" sz="quarter" idx="3"/>
          </p:nvPr>
        </p:nvSpPr>
        <p:spPr>
          <a:xfrm>
            <a:off x="3124200" y="6356350"/>
            <a:ext cx="49276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4212577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sz="1000">
                <a:solidFill>
                  <a:srgbClr val="696158"/>
                </a:solidFill>
              </a:defRPr>
            </a:lvl1pPr>
          </a:lstStyle>
          <a:p>
            <a:endParaRPr lang="en-US" dirty="0"/>
          </a:p>
        </p:txBody>
      </p:sp>
      <p:sp>
        <p:nvSpPr>
          <p:cNvPr id="8" name="Footer Placeholder 4"/>
          <p:cNvSpPr>
            <a:spLocks noGrp="1"/>
          </p:cNvSpPr>
          <p:nvPr>
            <p:ph type="ftr" sz="quarter" idx="3"/>
          </p:nvPr>
        </p:nvSpPr>
        <p:spPr>
          <a:xfrm>
            <a:off x="3124200" y="6356350"/>
            <a:ext cx="49276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614981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a:defRPr sz="1000">
                <a:solidFill>
                  <a:srgbClr val="696158"/>
                </a:solidFill>
              </a:defRPr>
            </a:lvl1pPr>
          </a:lstStyle>
          <a:p>
            <a:endParaRPr lang="en-US" dirty="0"/>
          </a:p>
        </p:txBody>
      </p:sp>
      <p:sp>
        <p:nvSpPr>
          <p:cNvPr id="10" name="Footer Placeholder 4"/>
          <p:cNvSpPr>
            <a:spLocks noGrp="1"/>
          </p:cNvSpPr>
          <p:nvPr>
            <p:ph type="ftr" sz="quarter" idx="11"/>
          </p:nvPr>
        </p:nvSpPr>
        <p:spPr>
          <a:xfrm>
            <a:off x="3124200" y="6356350"/>
            <a:ext cx="4927600" cy="365125"/>
          </a:xfrm>
          <a:prstGeom prst="rect">
            <a:avLst/>
          </a:prstGeom>
        </p:spPr>
        <p:txBody>
          <a:bodyPr/>
          <a:lstStyle>
            <a:lvl1pPr algn="r">
              <a:defRPr sz="1000">
                <a:solidFill>
                  <a:srgbClr val="696158"/>
                </a:solidFill>
              </a:defRPr>
            </a:lvl1pPr>
          </a:lstStyle>
          <a:p>
            <a:endParaRPr lang="en-US" dirty="0"/>
          </a:p>
        </p:txBody>
      </p:sp>
      <p:sp>
        <p:nvSpPr>
          <p:cNvPr id="11" name="Slide Number Placeholder 5"/>
          <p:cNvSpPr>
            <a:spLocks noGrp="1"/>
          </p:cNvSpPr>
          <p:nvPr>
            <p:ph type="sldNum" sz="quarter" idx="12"/>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938114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2"/>
          </p:nvPr>
        </p:nvSpPr>
        <p:spPr>
          <a:xfrm>
            <a:off x="457200" y="6356350"/>
            <a:ext cx="2133600" cy="365125"/>
          </a:xfrm>
          <a:prstGeom prst="rect">
            <a:avLst/>
          </a:prstGeom>
        </p:spPr>
        <p:txBody>
          <a:bodyPr/>
          <a:lstStyle>
            <a:lvl1pPr>
              <a:defRPr sz="1000">
                <a:solidFill>
                  <a:srgbClr val="696158"/>
                </a:solidFill>
              </a:defRPr>
            </a:lvl1pPr>
          </a:lstStyle>
          <a:p>
            <a:endParaRPr lang="en-US" dirty="0"/>
          </a:p>
        </p:txBody>
      </p:sp>
      <p:sp>
        <p:nvSpPr>
          <p:cNvPr id="8" name="Footer Placeholder 4"/>
          <p:cNvSpPr>
            <a:spLocks noGrp="1"/>
          </p:cNvSpPr>
          <p:nvPr>
            <p:ph type="ftr" sz="quarter" idx="3"/>
          </p:nvPr>
        </p:nvSpPr>
        <p:spPr>
          <a:xfrm>
            <a:off x="3124200" y="6356350"/>
            <a:ext cx="49276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641934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a:lstStyle>
            <a:lvl1pPr>
              <a:defRPr sz="1000">
                <a:solidFill>
                  <a:srgbClr val="696158"/>
                </a:solidFill>
              </a:defRPr>
            </a:lvl1pPr>
          </a:lstStyle>
          <a:p>
            <a:endParaRPr lang="en-US" dirty="0"/>
          </a:p>
        </p:txBody>
      </p:sp>
      <p:sp>
        <p:nvSpPr>
          <p:cNvPr id="5" name="Footer Placeholder 4"/>
          <p:cNvSpPr>
            <a:spLocks noGrp="1"/>
          </p:cNvSpPr>
          <p:nvPr>
            <p:ph type="ftr" sz="quarter" idx="3"/>
          </p:nvPr>
        </p:nvSpPr>
        <p:spPr>
          <a:xfrm>
            <a:off x="3124200" y="6356350"/>
            <a:ext cx="4927600" cy="365125"/>
          </a:xfrm>
          <a:prstGeom prst="rect">
            <a:avLst/>
          </a:prstGeom>
        </p:spPr>
        <p:txBody>
          <a:bodyPr/>
          <a:lstStyle>
            <a:lvl1pPr algn="r">
              <a:defRPr sz="1000">
                <a:solidFill>
                  <a:srgbClr val="696158"/>
                </a:solidFill>
              </a:defRPr>
            </a:lvl1pPr>
          </a:lstStyle>
          <a:p>
            <a:endParaRPr lang="en-US" dirty="0"/>
          </a:p>
        </p:txBody>
      </p:sp>
      <p:sp>
        <p:nvSpPr>
          <p:cNvPr id="6"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51823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a:p>
        </p:txBody>
      </p:sp>
    </p:spTree>
    <p:extLst>
      <p:ext uri="{BB962C8B-B14F-4D97-AF65-F5344CB8AC3E}">
        <p14:creationId xmlns:p14="http://schemas.microsoft.com/office/powerpoint/2010/main" val="557410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sz="1000">
                <a:solidFill>
                  <a:srgbClr val="696158"/>
                </a:solidFill>
              </a:defRPr>
            </a:lvl1pPr>
          </a:lstStyle>
          <a:p>
            <a:endParaRPr lang="en-US" dirty="0"/>
          </a:p>
        </p:txBody>
      </p:sp>
      <p:sp>
        <p:nvSpPr>
          <p:cNvPr id="8" name="Footer Placeholder 4"/>
          <p:cNvSpPr>
            <a:spLocks noGrp="1"/>
          </p:cNvSpPr>
          <p:nvPr>
            <p:ph type="ftr" sz="quarter" idx="3"/>
          </p:nvPr>
        </p:nvSpPr>
        <p:spPr>
          <a:xfrm>
            <a:off x="3124200" y="6356350"/>
            <a:ext cx="49276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727158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sz="1000">
                <a:solidFill>
                  <a:srgbClr val="696158"/>
                </a:solidFill>
              </a:defRPr>
            </a:lvl1pPr>
          </a:lstStyle>
          <a:p>
            <a:endParaRPr lang="en-US" dirty="0"/>
          </a:p>
        </p:txBody>
      </p:sp>
      <p:sp>
        <p:nvSpPr>
          <p:cNvPr id="8" name="Footer Placeholder 4"/>
          <p:cNvSpPr>
            <a:spLocks noGrp="1"/>
          </p:cNvSpPr>
          <p:nvPr>
            <p:ph type="ftr" sz="quarter" idx="3"/>
          </p:nvPr>
        </p:nvSpPr>
        <p:spPr>
          <a:xfrm>
            <a:off x="3124200" y="6356350"/>
            <a:ext cx="49276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676781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8938"/>
            <a:ext cx="7924800" cy="1068029"/>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1714501"/>
            <a:ext cx="7924800" cy="422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2"/>
          </p:nvPr>
        </p:nvSpPr>
        <p:spPr>
          <a:xfrm>
            <a:off x="457200" y="6356350"/>
            <a:ext cx="2133600" cy="365125"/>
          </a:xfrm>
          <a:prstGeom prst="rect">
            <a:avLst/>
          </a:prstGeom>
        </p:spPr>
        <p:txBody>
          <a:bodyPr/>
          <a:lstStyle>
            <a:lvl1pPr>
              <a:defRPr sz="1000">
                <a:solidFill>
                  <a:srgbClr val="696158"/>
                </a:solidFill>
              </a:defRPr>
            </a:lvl1pPr>
          </a:lstStyle>
          <a:p>
            <a:endParaRPr lang="en-US" dirty="0"/>
          </a:p>
        </p:txBody>
      </p:sp>
      <p:sp>
        <p:nvSpPr>
          <p:cNvPr id="7" name="Footer Placeholder 4"/>
          <p:cNvSpPr>
            <a:spLocks noGrp="1"/>
          </p:cNvSpPr>
          <p:nvPr>
            <p:ph type="ftr" sz="quarter" idx="3"/>
          </p:nvPr>
        </p:nvSpPr>
        <p:spPr>
          <a:xfrm>
            <a:off x="3124200" y="6356350"/>
            <a:ext cx="49276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3986886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1999"/>
            <a:ext cx="2057400" cy="52324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1999"/>
            <a:ext cx="6019800" cy="5232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2"/>
          </p:nvPr>
        </p:nvSpPr>
        <p:spPr>
          <a:xfrm>
            <a:off x="457200" y="6356350"/>
            <a:ext cx="2133600" cy="365125"/>
          </a:xfrm>
          <a:prstGeom prst="rect">
            <a:avLst/>
          </a:prstGeom>
        </p:spPr>
        <p:txBody>
          <a:bodyPr/>
          <a:lstStyle>
            <a:lvl1pPr>
              <a:defRPr sz="1000">
                <a:solidFill>
                  <a:srgbClr val="696158"/>
                </a:solidFill>
              </a:defRPr>
            </a:lvl1pPr>
          </a:lstStyle>
          <a:p>
            <a:endParaRPr lang="en-US" dirty="0"/>
          </a:p>
        </p:txBody>
      </p:sp>
      <p:sp>
        <p:nvSpPr>
          <p:cNvPr id="7" name="Footer Placeholder 4"/>
          <p:cNvSpPr>
            <a:spLocks noGrp="1"/>
          </p:cNvSpPr>
          <p:nvPr>
            <p:ph type="ftr" sz="quarter" idx="3"/>
          </p:nvPr>
        </p:nvSpPr>
        <p:spPr>
          <a:xfrm>
            <a:off x="3124200" y="6356350"/>
            <a:ext cx="49276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3407670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4100" y="86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054100" y="2489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2"/>
          </p:nvPr>
        </p:nvSpPr>
        <p:spPr>
          <a:xfrm>
            <a:off x="723900" y="6356350"/>
            <a:ext cx="1866900" cy="365125"/>
          </a:xfrm>
          <a:prstGeom prst="rect">
            <a:avLst/>
          </a:prstGeom>
        </p:spPr>
        <p:txBody>
          <a:bodyPr/>
          <a:lstStyle>
            <a:lvl1pPr>
              <a:defRPr sz="1000">
                <a:solidFill>
                  <a:srgbClr val="696158"/>
                </a:solidFill>
              </a:defRPr>
            </a:lvl1pPr>
          </a:lstStyle>
          <a:p>
            <a:endParaRPr lang="en-US" dirty="0"/>
          </a:p>
        </p:txBody>
      </p:sp>
      <p:sp>
        <p:nvSpPr>
          <p:cNvPr id="7" name="Footer Placeholder 4"/>
          <p:cNvSpPr>
            <a:spLocks noGrp="1"/>
          </p:cNvSpPr>
          <p:nvPr>
            <p:ph type="ftr" sz="quarter" idx="3"/>
          </p:nvPr>
        </p:nvSpPr>
        <p:spPr>
          <a:xfrm>
            <a:off x="3124200" y="6356350"/>
            <a:ext cx="46355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235655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800600" y="6330950"/>
            <a:ext cx="2895600" cy="365125"/>
          </a:xfrm>
          <a:prstGeom prst="rect">
            <a:avLst/>
          </a:prstGeom>
        </p:spPr>
        <p:txBody>
          <a:bodyPr/>
          <a:lstStyle/>
          <a:p>
            <a:endParaRPr lang="en-US" dirty="0"/>
          </a:p>
        </p:txBody>
      </p:sp>
      <p:sp>
        <p:nvSpPr>
          <p:cNvPr id="6" name="Date Placeholder 3"/>
          <p:cNvSpPr>
            <a:spLocks noGrp="1"/>
          </p:cNvSpPr>
          <p:nvPr>
            <p:ph type="dt" sz="half" idx="2"/>
          </p:nvPr>
        </p:nvSpPr>
        <p:spPr>
          <a:xfrm>
            <a:off x="723900" y="6356350"/>
            <a:ext cx="1866900" cy="365125"/>
          </a:xfrm>
          <a:prstGeom prst="rect">
            <a:avLst/>
          </a:prstGeom>
        </p:spPr>
        <p:txBody>
          <a:bodyPr/>
          <a:lstStyle>
            <a:lvl1pPr>
              <a:defRPr sz="1000">
                <a:solidFill>
                  <a:srgbClr val="696158"/>
                </a:solidFill>
              </a:defRPr>
            </a:lvl1pPr>
          </a:lstStyle>
          <a:p>
            <a:endParaRPr lang="en-US" dirty="0"/>
          </a:p>
        </p:txBody>
      </p:sp>
      <p:sp>
        <p:nvSpPr>
          <p:cNvPr id="7"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4250513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2"/>
          </p:nvPr>
        </p:nvSpPr>
        <p:spPr>
          <a:xfrm>
            <a:off x="723900" y="6356350"/>
            <a:ext cx="1866900" cy="365125"/>
          </a:xfrm>
          <a:prstGeom prst="rect">
            <a:avLst/>
          </a:prstGeom>
        </p:spPr>
        <p:txBody>
          <a:bodyPr/>
          <a:lstStyle>
            <a:lvl1pPr>
              <a:defRPr sz="1000">
                <a:solidFill>
                  <a:srgbClr val="696158"/>
                </a:solidFill>
              </a:defRPr>
            </a:lvl1pPr>
          </a:lstStyle>
          <a:p>
            <a:endParaRPr lang="en-US" dirty="0"/>
          </a:p>
        </p:txBody>
      </p:sp>
      <p:sp>
        <p:nvSpPr>
          <p:cNvPr id="7" name="Footer Placeholder 4"/>
          <p:cNvSpPr>
            <a:spLocks noGrp="1"/>
          </p:cNvSpPr>
          <p:nvPr>
            <p:ph type="ftr" sz="quarter" idx="3"/>
          </p:nvPr>
        </p:nvSpPr>
        <p:spPr>
          <a:xfrm>
            <a:off x="3124200" y="6356350"/>
            <a:ext cx="46355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447362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1100" y="1600201"/>
            <a:ext cx="3619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0000" y="1600201"/>
            <a:ext cx="36957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723900" y="6356350"/>
            <a:ext cx="1866900" cy="365125"/>
          </a:xfrm>
          <a:prstGeom prst="rect">
            <a:avLst/>
          </a:prstGeom>
        </p:spPr>
        <p:txBody>
          <a:bodyPr/>
          <a:lstStyle>
            <a:lvl1pPr>
              <a:defRPr sz="1000">
                <a:solidFill>
                  <a:srgbClr val="696158"/>
                </a:solidFill>
              </a:defRPr>
            </a:lvl1pPr>
          </a:lstStyle>
          <a:p>
            <a:endParaRPr lang="en-US" dirty="0"/>
          </a:p>
        </p:txBody>
      </p:sp>
      <p:sp>
        <p:nvSpPr>
          <p:cNvPr id="8" name="Footer Placeholder 4"/>
          <p:cNvSpPr>
            <a:spLocks noGrp="1"/>
          </p:cNvSpPr>
          <p:nvPr>
            <p:ph type="ftr" sz="quarter" idx="3"/>
          </p:nvPr>
        </p:nvSpPr>
        <p:spPr>
          <a:xfrm>
            <a:off x="3124200" y="6356350"/>
            <a:ext cx="46355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3809535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81100" y="1535113"/>
            <a:ext cx="36195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81100" y="2174875"/>
            <a:ext cx="3619500" cy="3819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41901" y="1535113"/>
            <a:ext cx="36449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41901" y="2174875"/>
            <a:ext cx="3644900" cy="3819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a:xfrm>
            <a:off x="723900" y="6356350"/>
            <a:ext cx="1866900" cy="365125"/>
          </a:xfrm>
          <a:prstGeom prst="rect">
            <a:avLst/>
          </a:prstGeom>
        </p:spPr>
        <p:txBody>
          <a:bodyPr/>
          <a:lstStyle>
            <a:lvl1pPr>
              <a:defRPr sz="1000">
                <a:solidFill>
                  <a:srgbClr val="696158"/>
                </a:solidFill>
              </a:defRPr>
            </a:lvl1pPr>
          </a:lstStyle>
          <a:p>
            <a:endParaRPr lang="en-US" dirty="0"/>
          </a:p>
        </p:txBody>
      </p:sp>
      <p:sp>
        <p:nvSpPr>
          <p:cNvPr id="10" name="Footer Placeholder 4"/>
          <p:cNvSpPr>
            <a:spLocks noGrp="1"/>
          </p:cNvSpPr>
          <p:nvPr>
            <p:ph type="ftr" sz="quarter" idx="11"/>
          </p:nvPr>
        </p:nvSpPr>
        <p:spPr>
          <a:xfrm>
            <a:off x="3124200" y="6356350"/>
            <a:ext cx="4635500" cy="365125"/>
          </a:xfrm>
          <a:prstGeom prst="rect">
            <a:avLst/>
          </a:prstGeom>
        </p:spPr>
        <p:txBody>
          <a:bodyPr/>
          <a:lstStyle>
            <a:lvl1pPr algn="r">
              <a:defRPr sz="1000">
                <a:solidFill>
                  <a:srgbClr val="696158"/>
                </a:solidFill>
              </a:defRPr>
            </a:lvl1pPr>
          </a:lstStyle>
          <a:p>
            <a:endParaRPr lang="en-US" dirty="0"/>
          </a:p>
        </p:txBody>
      </p:sp>
      <p:sp>
        <p:nvSpPr>
          <p:cNvPr id="11" name="Slide Number Placeholder 5"/>
          <p:cNvSpPr>
            <a:spLocks noGrp="1"/>
          </p:cNvSpPr>
          <p:nvPr>
            <p:ph type="sldNum" sz="quarter" idx="12"/>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878201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81100" y="363538"/>
            <a:ext cx="7594600" cy="1096895"/>
          </a:xfrm>
        </p:spPr>
        <p:txBody>
          <a:bodyPr/>
          <a:lstStyle/>
          <a:p>
            <a:r>
              <a:rPr lang="en-US" dirty="0"/>
              <a:t>Click to edit Master title style</a:t>
            </a:r>
          </a:p>
        </p:txBody>
      </p:sp>
      <p:sp>
        <p:nvSpPr>
          <p:cNvPr id="5" name="Date Placeholder 3"/>
          <p:cNvSpPr>
            <a:spLocks noGrp="1"/>
          </p:cNvSpPr>
          <p:nvPr>
            <p:ph type="dt" sz="half" idx="2"/>
          </p:nvPr>
        </p:nvSpPr>
        <p:spPr>
          <a:xfrm>
            <a:off x="723900" y="6356350"/>
            <a:ext cx="1866900" cy="365125"/>
          </a:xfrm>
          <a:prstGeom prst="rect">
            <a:avLst/>
          </a:prstGeom>
        </p:spPr>
        <p:txBody>
          <a:bodyPr/>
          <a:lstStyle>
            <a:lvl1pPr>
              <a:defRPr sz="1000">
                <a:solidFill>
                  <a:srgbClr val="696158"/>
                </a:solidFill>
              </a:defRPr>
            </a:lvl1pPr>
          </a:lstStyle>
          <a:p>
            <a:endParaRPr lang="en-US" dirty="0"/>
          </a:p>
        </p:txBody>
      </p:sp>
      <p:sp>
        <p:nvSpPr>
          <p:cNvPr id="6" name="Footer Placeholder 4"/>
          <p:cNvSpPr>
            <a:spLocks noGrp="1"/>
          </p:cNvSpPr>
          <p:nvPr>
            <p:ph type="ftr" sz="quarter" idx="3"/>
          </p:nvPr>
        </p:nvSpPr>
        <p:spPr>
          <a:xfrm>
            <a:off x="3124200" y="6356350"/>
            <a:ext cx="4635500" cy="365125"/>
          </a:xfrm>
          <a:prstGeom prst="rect">
            <a:avLst/>
          </a:prstGeom>
        </p:spPr>
        <p:txBody>
          <a:bodyPr/>
          <a:lstStyle>
            <a:lvl1pPr algn="r">
              <a:defRPr sz="1000">
                <a:solidFill>
                  <a:srgbClr val="696158"/>
                </a:solidFill>
              </a:defRPr>
            </a:lvl1pPr>
          </a:lstStyle>
          <a:p>
            <a:endParaRPr lang="en-US" dirty="0"/>
          </a:p>
        </p:txBody>
      </p:sp>
      <p:sp>
        <p:nvSpPr>
          <p:cNvPr id="7"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2191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a:p>
        </p:txBody>
      </p:sp>
    </p:spTree>
    <p:extLst>
      <p:ext uri="{BB962C8B-B14F-4D97-AF65-F5344CB8AC3E}">
        <p14:creationId xmlns:p14="http://schemas.microsoft.com/office/powerpoint/2010/main" val="3508040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23900" y="6356350"/>
            <a:ext cx="1866900" cy="365125"/>
          </a:xfrm>
          <a:prstGeom prst="rect">
            <a:avLst/>
          </a:prstGeom>
        </p:spPr>
        <p:txBody>
          <a:bodyPr/>
          <a:lstStyle>
            <a:lvl1pPr>
              <a:defRPr sz="1000">
                <a:solidFill>
                  <a:srgbClr val="696158"/>
                </a:solidFill>
              </a:defRPr>
            </a:lvl1pPr>
          </a:lstStyle>
          <a:p>
            <a:endParaRPr lang="en-US" dirty="0"/>
          </a:p>
        </p:txBody>
      </p:sp>
      <p:sp>
        <p:nvSpPr>
          <p:cNvPr id="5" name="Footer Placeholder 4"/>
          <p:cNvSpPr>
            <a:spLocks noGrp="1"/>
          </p:cNvSpPr>
          <p:nvPr>
            <p:ph type="ftr" sz="quarter" idx="3"/>
          </p:nvPr>
        </p:nvSpPr>
        <p:spPr>
          <a:xfrm>
            <a:off x="3124200" y="6356350"/>
            <a:ext cx="4635500" cy="365125"/>
          </a:xfrm>
          <a:prstGeom prst="rect">
            <a:avLst/>
          </a:prstGeom>
        </p:spPr>
        <p:txBody>
          <a:bodyPr/>
          <a:lstStyle>
            <a:lvl1pPr algn="r">
              <a:defRPr sz="1000">
                <a:solidFill>
                  <a:srgbClr val="696158"/>
                </a:solidFill>
              </a:defRPr>
            </a:lvl1pPr>
          </a:lstStyle>
          <a:p>
            <a:endParaRPr lang="en-US" dirty="0"/>
          </a:p>
        </p:txBody>
      </p:sp>
      <p:sp>
        <p:nvSpPr>
          <p:cNvPr id="6"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7158876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25400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746500" y="273051"/>
            <a:ext cx="4940299" cy="5695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1435101"/>
            <a:ext cx="2540000" cy="45651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3"/>
          <p:cNvSpPr>
            <a:spLocks noGrp="1"/>
          </p:cNvSpPr>
          <p:nvPr>
            <p:ph type="dt" sz="half" idx="10"/>
          </p:nvPr>
        </p:nvSpPr>
        <p:spPr>
          <a:xfrm>
            <a:off x="723900" y="6356350"/>
            <a:ext cx="1866900" cy="365125"/>
          </a:xfrm>
          <a:prstGeom prst="rect">
            <a:avLst/>
          </a:prstGeom>
        </p:spPr>
        <p:txBody>
          <a:bodyPr/>
          <a:lstStyle>
            <a:lvl1pPr>
              <a:defRPr sz="1000">
                <a:solidFill>
                  <a:srgbClr val="696158"/>
                </a:solidFill>
              </a:defRPr>
            </a:lvl1pPr>
          </a:lstStyle>
          <a:p>
            <a:endParaRPr lang="en-US" dirty="0"/>
          </a:p>
        </p:txBody>
      </p:sp>
      <p:sp>
        <p:nvSpPr>
          <p:cNvPr id="8" name="Footer Placeholder 4"/>
          <p:cNvSpPr>
            <a:spLocks noGrp="1"/>
          </p:cNvSpPr>
          <p:nvPr>
            <p:ph type="ftr" sz="quarter" idx="3"/>
          </p:nvPr>
        </p:nvSpPr>
        <p:spPr>
          <a:xfrm>
            <a:off x="3124200" y="6356350"/>
            <a:ext cx="46355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821053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0"/>
          </p:nvPr>
        </p:nvSpPr>
        <p:spPr>
          <a:xfrm>
            <a:off x="723900" y="6356350"/>
            <a:ext cx="1866900" cy="365125"/>
          </a:xfrm>
          <a:prstGeom prst="rect">
            <a:avLst/>
          </a:prstGeom>
        </p:spPr>
        <p:txBody>
          <a:bodyPr/>
          <a:lstStyle>
            <a:lvl1pPr>
              <a:defRPr sz="1000">
                <a:solidFill>
                  <a:srgbClr val="696158"/>
                </a:solidFill>
              </a:defRPr>
            </a:lvl1pPr>
          </a:lstStyle>
          <a:p>
            <a:endParaRPr lang="en-US" dirty="0"/>
          </a:p>
        </p:txBody>
      </p:sp>
      <p:sp>
        <p:nvSpPr>
          <p:cNvPr id="8" name="Footer Placeholder 4"/>
          <p:cNvSpPr>
            <a:spLocks noGrp="1"/>
          </p:cNvSpPr>
          <p:nvPr>
            <p:ph type="ftr" sz="quarter" idx="3"/>
          </p:nvPr>
        </p:nvSpPr>
        <p:spPr>
          <a:xfrm>
            <a:off x="3124200" y="6356350"/>
            <a:ext cx="46355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3484962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2"/>
          </p:nvPr>
        </p:nvSpPr>
        <p:spPr>
          <a:xfrm>
            <a:off x="723900" y="6356350"/>
            <a:ext cx="1866900" cy="365125"/>
          </a:xfrm>
          <a:prstGeom prst="rect">
            <a:avLst/>
          </a:prstGeom>
        </p:spPr>
        <p:txBody>
          <a:bodyPr/>
          <a:lstStyle>
            <a:lvl1pPr>
              <a:defRPr sz="1000">
                <a:solidFill>
                  <a:srgbClr val="696158"/>
                </a:solidFill>
              </a:defRPr>
            </a:lvl1pPr>
          </a:lstStyle>
          <a:p>
            <a:endParaRPr lang="en-US" dirty="0"/>
          </a:p>
        </p:txBody>
      </p:sp>
      <p:sp>
        <p:nvSpPr>
          <p:cNvPr id="7" name="Footer Placeholder 4"/>
          <p:cNvSpPr>
            <a:spLocks noGrp="1"/>
          </p:cNvSpPr>
          <p:nvPr>
            <p:ph type="ftr" sz="quarter" idx="3"/>
          </p:nvPr>
        </p:nvSpPr>
        <p:spPr>
          <a:xfrm>
            <a:off x="3124200" y="6356350"/>
            <a:ext cx="46355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5779253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732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7324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2"/>
          </p:nvPr>
        </p:nvSpPr>
        <p:spPr>
          <a:xfrm>
            <a:off x="723900" y="6356350"/>
            <a:ext cx="1866900" cy="365125"/>
          </a:xfrm>
          <a:prstGeom prst="rect">
            <a:avLst/>
          </a:prstGeom>
        </p:spPr>
        <p:txBody>
          <a:bodyPr/>
          <a:lstStyle>
            <a:lvl1pPr>
              <a:defRPr sz="1000">
                <a:solidFill>
                  <a:srgbClr val="696158"/>
                </a:solidFill>
              </a:defRPr>
            </a:lvl1pPr>
          </a:lstStyle>
          <a:p>
            <a:endParaRPr lang="en-US" dirty="0"/>
          </a:p>
        </p:txBody>
      </p:sp>
      <p:sp>
        <p:nvSpPr>
          <p:cNvPr id="7" name="Footer Placeholder 4"/>
          <p:cNvSpPr>
            <a:spLocks noGrp="1"/>
          </p:cNvSpPr>
          <p:nvPr>
            <p:ph type="ftr" sz="quarter" idx="3"/>
          </p:nvPr>
        </p:nvSpPr>
        <p:spPr>
          <a:xfrm>
            <a:off x="3124200" y="6356350"/>
            <a:ext cx="4635500" cy="365125"/>
          </a:xfrm>
          <a:prstGeom prst="rect">
            <a:avLst/>
          </a:prstGeom>
        </p:spPr>
        <p:txBody>
          <a:bodyPr/>
          <a:lstStyle>
            <a:lvl1pPr algn="r">
              <a:defRPr sz="1000">
                <a:solidFill>
                  <a:srgbClr val="696158"/>
                </a:solidFill>
              </a:defRPr>
            </a:lvl1pPr>
          </a:lstStyle>
          <a:p>
            <a:endParaRPr lang="en-US" dirty="0"/>
          </a:p>
        </p:txBody>
      </p:sp>
      <p:sp>
        <p:nvSpPr>
          <p:cNvPr id="8"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27782700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AD4077-A049-40C3-BC44-B819E1DC0EC9}" type="datetime1">
              <a:rPr lang="en-US" smtClean="0"/>
              <a:t>9/25/2024</a:t>
            </a:fld>
            <a:endParaRPr lang="en-US"/>
          </a:p>
        </p:txBody>
      </p:sp>
      <p:sp>
        <p:nvSpPr>
          <p:cNvPr id="5" name="Footer Placeholder 4"/>
          <p:cNvSpPr>
            <a:spLocks noGrp="1"/>
          </p:cNvSpPr>
          <p:nvPr>
            <p:ph type="ftr" sz="quarter" idx="11"/>
          </p:nvPr>
        </p:nvSpPr>
        <p:spPr/>
        <p:txBody>
          <a:bodyPr/>
          <a:lstStyle/>
          <a:p>
            <a:r>
              <a:rPr lang="en-US"/>
              <a:t>Copyright 2014, Brookes Publishing Co., Inc.</a:t>
            </a:r>
          </a:p>
        </p:txBody>
      </p:sp>
      <p:sp>
        <p:nvSpPr>
          <p:cNvPr id="6" name="Slide Number Placeholder 5"/>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4244539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976C02-1A36-4317-ACEB-EFCF80392E7E}" type="datetime1">
              <a:rPr lang="en-US" smtClean="0"/>
              <a:t>9/25/2024</a:t>
            </a:fld>
            <a:endParaRPr lang="en-US"/>
          </a:p>
        </p:txBody>
      </p:sp>
      <p:sp>
        <p:nvSpPr>
          <p:cNvPr id="5" name="Footer Placeholder 4"/>
          <p:cNvSpPr>
            <a:spLocks noGrp="1"/>
          </p:cNvSpPr>
          <p:nvPr>
            <p:ph type="ftr" sz="quarter" idx="11"/>
          </p:nvPr>
        </p:nvSpPr>
        <p:spPr/>
        <p:txBody>
          <a:bodyPr/>
          <a:lstStyle/>
          <a:p>
            <a:r>
              <a:rPr lang="en-US"/>
              <a:t>Copyright 2014, Brookes Publishing Co., Inc.</a:t>
            </a:r>
          </a:p>
        </p:txBody>
      </p:sp>
      <p:sp>
        <p:nvSpPr>
          <p:cNvPr id="6" name="Slide Number Placeholder 5"/>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896391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8ACF1-2A62-413A-9F53-CC13C5EAD961}" type="datetime1">
              <a:rPr lang="en-US" smtClean="0"/>
              <a:t>9/25/2024</a:t>
            </a:fld>
            <a:endParaRPr lang="en-US"/>
          </a:p>
        </p:txBody>
      </p:sp>
      <p:sp>
        <p:nvSpPr>
          <p:cNvPr id="5" name="Footer Placeholder 4"/>
          <p:cNvSpPr>
            <a:spLocks noGrp="1"/>
          </p:cNvSpPr>
          <p:nvPr>
            <p:ph type="ftr" sz="quarter" idx="11"/>
          </p:nvPr>
        </p:nvSpPr>
        <p:spPr/>
        <p:txBody>
          <a:bodyPr/>
          <a:lstStyle/>
          <a:p>
            <a:r>
              <a:rPr lang="en-US"/>
              <a:t>Copyright 2014, Brookes Publishing Co., Inc.</a:t>
            </a:r>
          </a:p>
        </p:txBody>
      </p:sp>
      <p:sp>
        <p:nvSpPr>
          <p:cNvPr id="6" name="Slide Number Placeholder 5"/>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16586949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E009BE-E025-4E7D-B0E1-CB4E11DBDCE4}" type="datetime1">
              <a:rPr lang="en-US" smtClean="0"/>
              <a:t>9/25/2024</a:t>
            </a:fld>
            <a:endParaRPr lang="en-US"/>
          </a:p>
        </p:txBody>
      </p:sp>
      <p:sp>
        <p:nvSpPr>
          <p:cNvPr id="6" name="Footer Placeholder 5"/>
          <p:cNvSpPr>
            <a:spLocks noGrp="1"/>
          </p:cNvSpPr>
          <p:nvPr>
            <p:ph type="ftr" sz="quarter" idx="11"/>
          </p:nvPr>
        </p:nvSpPr>
        <p:spPr/>
        <p:txBody>
          <a:bodyPr/>
          <a:lstStyle/>
          <a:p>
            <a:r>
              <a:rPr lang="en-US"/>
              <a:t>Copyright 2014, Brookes Publishing Co., Inc.</a:t>
            </a:r>
          </a:p>
        </p:txBody>
      </p:sp>
      <p:sp>
        <p:nvSpPr>
          <p:cNvPr id="7" name="Slide Number Placeholder 6"/>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198584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79EB5-C218-4CF4-AE7A-987459415CAB}" type="datetime1">
              <a:rPr lang="en-US" smtClean="0"/>
              <a:t>9/25/2024</a:t>
            </a:fld>
            <a:endParaRPr lang="en-US"/>
          </a:p>
        </p:txBody>
      </p:sp>
      <p:sp>
        <p:nvSpPr>
          <p:cNvPr id="8" name="Footer Placeholder 7"/>
          <p:cNvSpPr>
            <a:spLocks noGrp="1"/>
          </p:cNvSpPr>
          <p:nvPr>
            <p:ph type="ftr" sz="quarter" idx="11"/>
          </p:nvPr>
        </p:nvSpPr>
        <p:spPr/>
        <p:txBody>
          <a:bodyPr/>
          <a:lstStyle/>
          <a:p>
            <a:r>
              <a:rPr lang="en-US"/>
              <a:t>Copyright 2014, Brookes Publishing Co., Inc.</a:t>
            </a:r>
          </a:p>
        </p:txBody>
      </p:sp>
      <p:sp>
        <p:nvSpPr>
          <p:cNvPr id="9" name="Slide Number Placeholder 8"/>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241190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a:p>
        </p:txBody>
      </p:sp>
    </p:spTree>
    <p:extLst>
      <p:ext uri="{BB962C8B-B14F-4D97-AF65-F5344CB8AC3E}">
        <p14:creationId xmlns:p14="http://schemas.microsoft.com/office/powerpoint/2010/main" val="261228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76CE93-AC24-4C6C-9D21-0018DB67EF86}" type="datetime1">
              <a:rPr lang="en-US" smtClean="0"/>
              <a:t>9/25/2024</a:t>
            </a:fld>
            <a:endParaRPr lang="en-US"/>
          </a:p>
        </p:txBody>
      </p:sp>
      <p:sp>
        <p:nvSpPr>
          <p:cNvPr id="4" name="Footer Placeholder 3"/>
          <p:cNvSpPr>
            <a:spLocks noGrp="1"/>
          </p:cNvSpPr>
          <p:nvPr>
            <p:ph type="ftr" sz="quarter" idx="11"/>
          </p:nvPr>
        </p:nvSpPr>
        <p:spPr/>
        <p:txBody>
          <a:bodyPr/>
          <a:lstStyle/>
          <a:p>
            <a:r>
              <a:rPr lang="en-US"/>
              <a:t>Copyright 2014, Brookes Publishing Co., Inc.</a:t>
            </a:r>
          </a:p>
        </p:txBody>
      </p:sp>
      <p:sp>
        <p:nvSpPr>
          <p:cNvPr id="5" name="Slide Number Placeholder 4"/>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7722772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6AB94-850E-48A0-A2E4-079A28BFAD76}" type="datetime1">
              <a:rPr lang="en-US" smtClean="0"/>
              <a:t>9/25/2024</a:t>
            </a:fld>
            <a:endParaRPr lang="en-US"/>
          </a:p>
        </p:txBody>
      </p:sp>
      <p:sp>
        <p:nvSpPr>
          <p:cNvPr id="3" name="Footer Placeholder 2"/>
          <p:cNvSpPr>
            <a:spLocks noGrp="1"/>
          </p:cNvSpPr>
          <p:nvPr>
            <p:ph type="ftr" sz="quarter" idx="11"/>
          </p:nvPr>
        </p:nvSpPr>
        <p:spPr/>
        <p:txBody>
          <a:bodyPr/>
          <a:lstStyle/>
          <a:p>
            <a:r>
              <a:rPr lang="en-US"/>
              <a:t>Copyright 2014, Brookes Publishing Co., Inc.</a:t>
            </a:r>
          </a:p>
        </p:txBody>
      </p:sp>
      <p:sp>
        <p:nvSpPr>
          <p:cNvPr id="4" name="Slide Number Placeholder 3"/>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2524141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72ADF-400D-4C6E-80B1-63DFBF942A76}" type="datetime1">
              <a:rPr lang="en-US" smtClean="0"/>
              <a:t>9/25/2024</a:t>
            </a:fld>
            <a:endParaRPr lang="en-US"/>
          </a:p>
        </p:txBody>
      </p:sp>
      <p:sp>
        <p:nvSpPr>
          <p:cNvPr id="6" name="Footer Placeholder 5"/>
          <p:cNvSpPr>
            <a:spLocks noGrp="1"/>
          </p:cNvSpPr>
          <p:nvPr>
            <p:ph type="ftr" sz="quarter" idx="11"/>
          </p:nvPr>
        </p:nvSpPr>
        <p:spPr/>
        <p:txBody>
          <a:bodyPr/>
          <a:lstStyle/>
          <a:p>
            <a:r>
              <a:rPr lang="en-US"/>
              <a:t>Copyright 2014, Brookes Publishing Co., Inc.</a:t>
            </a:r>
          </a:p>
        </p:txBody>
      </p:sp>
      <p:sp>
        <p:nvSpPr>
          <p:cNvPr id="7" name="Slide Number Placeholder 6"/>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30356202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E30BCB-9692-474F-8404-6698BA293A8F}" type="datetime1">
              <a:rPr lang="en-US" smtClean="0"/>
              <a:t>9/25/2024</a:t>
            </a:fld>
            <a:endParaRPr lang="en-US"/>
          </a:p>
        </p:txBody>
      </p:sp>
      <p:sp>
        <p:nvSpPr>
          <p:cNvPr id="6" name="Footer Placeholder 5"/>
          <p:cNvSpPr>
            <a:spLocks noGrp="1"/>
          </p:cNvSpPr>
          <p:nvPr>
            <p:ph type="ftr" sz="quarter" idx="11"/>
          </p:nvPr>
        </p:nvSpPr>
        <p:spPr/>
        <p:txBody>
          <a:bodyPr/>
          <a:lstStyle/>
          <a:p>
            <a:r>
              <a:rPr lang="en-US"/>
              <a:t>Copyright 2014, Brookes Publishing Co., Inc.</a:t>
            </a:r>
          </a:p>
        </p:txBody>
      </p:sp>
      <p:sp>
        <p:nvSpPr>
          <p:cNvPr id="7" name="Slide Number Placeholder 6"/>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14412101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55B19-7328-4BD6-82F7-AD51C7537A10}" type="datetime1">
              <a:rPr lang="en-US" smtClean="0"/>
              <a:t>9/25/2024</a:t>
            </a:fld>
            <a:endParaRPr lang="en-US"/>
          </a:p>
        </p:txBody>
      </p:sp>
      <p:sp>
        <p:nvSpPr>
          <p:cNvPr id="5" name="Footer Placeholder 4"/>
          <p:cNvSpPr>
            <a:spLocks noGrp="1"/>
          </p:cNvSpPr>
          <p:nvPr>
            <p:ph type="ftr" sz="quarter" idx="11"/>
          </p:nvPr>
        </p:nvSpPr>
        <p:spPr/>
        <p:txBody>
          <a:bodyPr/>
          <a:lstStyle/>
          <a:p>
            <a:r>
              <a:rPr lang="en-US"/>
              <a:t>Copyright 2014, Brookes Publishing Co., Inc.</a:t>
            </a:r>
          </a:p>
        </p:txBody>
      </p:sp>
      <p:sp>
        <p:nvSpPr>
          <p:cNvPr id="6" name="Slide Number Placeholder 5"/>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8457695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0685B-1FBD-4844-A031-1161053EEF58}" type="datetime1">
              <a:rPr lang="en-US" smtClean="0"/>
              <a:t>9/25/2024</a:t>
            </a:fld>
            <a:endParaRPr lang="en-US"/>
          </a:p>
        </p:txBody>
      </p:sp>
      <p:sp>
        <p:nvSpPr>
          <p:cNvPr id="5" name="Footer Placeholder 4"/>
          <p:cNvSpPr>
            <a:spLocks noGrp="1"/>
          </p:cNvSpPr>
          <p:nvPr>
            <p:ph type="ftr" sz="quarter" idx="11"/>
          </p:nvPr>
        </p:nvSpPr>
        <p:spPr/>
        <p:txBody>
          <a:bodyPr/>
          <a:lstStyle/>
          <a:p>
            <a:r>
              <a:rPr lang="en-US"/>
              <a:t>Copyright 2014, Brookes Publishing Co., Inc.</a:t>
            </a:r>
          </a:p>
        </p:txBody>
      </p:sp>
      <p:sp>
        <p:nvSpPr>
          <p:cNvPr id="6" name="Slide Number Placeholder 5"/>
          <p:cNvSpPr>
            <a:spLocks noGrp="1"/>
          </p:cNvSpPr>
          <p:nvPr>
            <p:ph type="sldNum" sz="quarter" idx="12"/>
          </p:nvPr>
        </p:nvSpPr>
        <p:spPr/>
        <p:txBody>
          <a:bodyPr/>
          <a:lstStyle/>
          <a:p>
            <a:fld id="{8DC330A5-81DC-4273-93FB-17BF10875E32}" type="slidenum">
              <a:rPr lang="en-US" smtClean="0"/>
              <a:t>‹#›</a:t>
            </a:fld>
            <a:endParaRPr lang="en-US"/>
          </a:p>
        </p:txBody>
      </p:sp>
    </p:spTree>
    <p:extLst>
      <p:ext uri="{BB962C8B-B14F-4D97-AF65-F5344CB8AC3E}">
        <p14:creationId xmlns:p14="http://schemas.microsoft.com/office/powerpoint/2010/main" val="199883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a:p>
        </p:txBody>
      </p:sp>
    </p:spTree>
    <p:extLst>
      <p:ext uri="{BB962C8B-B14F-4D97-AF65-F5344CB8AC3E}">
        <p14:creationId xmlns:p14="http://schemas.microsoft.com/office/powerpoint/2010/main" val="320031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a:p>
        </p:txBody>
      </p:sp>
    </p:spTree>
    <p:extLst>
      <p:ext uri="{BB962C8B-B14F-4D97-AF65-F5344CB8AC3E}">
        <p14:creationId xmlns:p14="http://schemas.microsoft.com/office/powerpoint/2010/main" val="127822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a:p>
        </p:txBody>
      </p:sp>
    </p:spTree>
    <p:extLst>
      <p:ext uri="{BB962C8B-B14F-4D97-AF65-F5344CB8AC3E}">
        <p14:creationId xmlns:p14="http://schemas.microsoft.com/office/powerpoint/2010/main" val="148599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95E6B09-0E9D-914C-8F58-22804E1BEC7C}" type="slidenum">
              <a:rPr lang="en-US" smtClean="0"/>
              <a:pPr/>
              <a:t>‹#›</a:t>
            </a:fld>
            <a:endParaRPr lang="en-US"/>
          </a:p>
        </p:txBody>
      </p:sp>
    </p:spTree>
    <p:extLst>
      <p:ext uri="{BB962C8B-B14F-4D97-AF65-F5344CB8AC3E}">
        <p14:creationId xmlns:p14="http://schemas.microsoft.com/office/powerpoint/2010/main" val="119160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1900" y="274638"/>
            <a:ext cx="7264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31900" y="1600201"/>
            <a:ext cx="72644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PPT_1_Cove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72922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0ED3B-748A-2A4D-9D95-3C84F10AB7C4}" type="slidenum">
              <a:rPr lang="en-US" smtClean="0"/>
              <a:pPr/>
              <a:t>‹#›</a:t>
            </a:fld>
            <a:endParaRPr lang="en-US"/>
          </a:p>
        </p:txBody>
      </p:sp>
      <p:pic>
        <p:nvPicPr>
          <p:cNvPr id="7" name="Picture 6" descr="PPT_1_Questions.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71350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88938"/>
            <a:ext cx="8229600" cy="10680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14501"/>
            <a:ext cx="8229600" cy="4229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2"/>
          </p:nvPr>
        </p:nvSpPr>
        <p:spPr>
          <a:xfrm>
            <a:off x="457200" y="6356350"/>
            <a:ext cx="2133600" cy="365125"/>
          </a:xfrm>
          <a:prstGeom prst="rect">
            <a:avLst/>
          </a:prstGeom>
        </p:spPr>
        <p:txBody>
          <a:bodyPr/>
          <a:lstStyle>
            <a:lvl1pPr>
              <a:defRPr sz="1000">
                <a:solidFill>
                  <a:srgbClr val="696158"/>
                </a:solidFill>
              </a:defRPr>
            </a:lvl1pPr>
          </a:lstStyle>
          <a:p>
            <a:endParaRPr lang="en-US" dirty="0"/>
          </a:p>
        </p:txBody>
      </p:sp>
      <p:sp>
        <p:nvSpPr>
          <p:cNvPr id="8" name="Footer Placeholder 4"/>
          <p:cNvSpPr>
            <a:spLocks noGrp="1"/>
          </p:cNvSpPr>
          <p:nvPr>
            <p:ph type="ftr" sz="quarter" idx="3"/>
          </p:nvPr>
        </p:nvSpPr>
        <p:spPr>
          <a:xfrm>
            <a:off x="3124200" y="6356350"/>
            <a:ext cx="49276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36853267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lvl1pPr algn="l" defTabSz="457200" rtl="0" eaLnBrk="1" latinLnBrk="0" hangingPunct="1">
        <a:spcBef>
          <a:spcPct val="0"/>
        </a:spcBef>
        <a:buNone/>
        <a:defRPr sz="3600" kern="1200">
          <a:solidFill>
            <a:srgbClr val="0061AB"/>
          </a:solidFill>
          <a:latin typeface="+mj-lt"/>
          <a:ea typeface="+mj-ea"/>
          <a:cs typeface="+mj-cs"/>
        </a:defRPr>
      </a:lvl1pPr>
    </p:titleStyle>
    <p:bodyStyle>
      <a:lvl1pPr marL="0" indent="0" algn="l" defTabSz="457200" rtl="0" eaLnBrk="1" latinLnBrk="0" hangingPunct="1">
        <a:spcBef>
          <a:spcPct val="20000"/>
        </a:spcBef>
        <a:buFont typeface="Arial"/>
        <a:buNone/>
        <a:defRPr sz="28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81100" y="274638"/>
            <a:ext cx="7594600" cy="10968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81100" y="1600201"/>
            <a:ext cx="7594600"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2"/>
          </p:nvPr>
        </p:nvSpPr>
        <p:spPr>
          <a:xfrm>
            <a:off x="723900" y="6356350"/>
            <a:ext cx="1866900" cy="365125"/>
          </a:xfrm>
          <a:prstGeom prst="rect">
            <a:avLst/>
          </a:prstGeom>
        </p:spPr>
        <p:txBody>
          <a:bodyPr/>
          <a:lstStyle>
            <a:lvl1pPr>
              <a:defRPr sz="1000">
                <a:solidFill>
                  <a:srgbClr val="696158"/>
                </a:solidFill>
              </a:defRPr>
            </a:lvl1pPr>
          </a:lstStyle>
          <a:p>
            <a:endParaRPr lang="en-US" dirty="0"/>
          </a:p>
        </p:txBody>
      </p:sp>
      <p:sp>
        <p:nvSpPr>
          <p:cNvPr id="8" name="Footer Placeholder 4"/>
          <p:cNvSpPr>
            <a:spLocks noGrp="1"/>
          </p:cNvSpPr>
          <p:nvPr>
            <p:ph type="ftr" sz="quarter" idx="3"/>
          </p:nvPr>
        </p:nvSpPr>
        <p:spPr>
          <a:xfrm>
            <a:off x="3124200" y="6356350"/>
            <a:ext cx="4635500" cy="365125"/>
          </a:xfrm>
          <a:prstGeom prst="rect">
            <a:avLst/>
          </a:prstGeom>
        </p:spPr>
        <p:txBody>
          <a:bodyPr/>
          <a:lstStyle>
            <a:lvl1pPr algn="r">
              <a:defRPr sz="1000">
                <a:solidFill>
                  <a:srgbClr val="696158"/>
                </a:solidFill>
              </a:defRPr>
            </a:lvl1pPr>
          </a:lstStyle>
          <a:p>
            <a:endParaRPr lang="en-US" dirty="0"/>
          </a:p>
        </p:txBody>
      </p:sp>
      <p:sp>
        <p:nvSpPr>
          <p:cNvPr id="9" name="Slide Number Placeholder 5"/>
          <p:cNvSpPr>
            <a:spLocks noGrp="1"/>
          </p:cNvSpPr>
          <p:nvPr>
            <p:ph type="sldNum" sz="quarter" idx="4"/>
          </p:nvPr>
        </p:nvSpPr>
        <p:spPr>
          <a:xfrm>
            <a:off x="8242300" y="6356350"/>
            <a:ext cx="444500" cy="365125"/>
          </a:xfrm>
          <a:prstGeom prst="rect">
            <a:avLst/>
          </a:prstGeom>
        </p:spPr>
        <p:txBody>
          <a:bodyPr/>
          <a:lstStyle>
            <a:lvl1pPr algn="r">
              <a:defRPr sz="1000">
                <a:solidFill>
                  <a:srgbClr val="696158"/>
                </a:solidFill>
              </a:defRPr>
            </a:lvl1pPr>
          </a:lstStyle>
          <a:p>
            <a:fld id="{F95E6B09-0E9D-914C-8F58-22804E1BEC7C}" type="slidenum">
              <a:rPr lang="en-US" smtClean="0"/>
              <a:pPr/>
              <a:t>‹#›</a:t>
            </a:fld>
            <a:endParaRPr lang="en-US" dirty="0"/>
          </a:p>
        </p:txBody>
      </p:sp>
    </p:spTree>
    <p:extLst>
      <p:ext uri="{BB962C8B-B14F-4D97-AF65-F5344CB8AC3E}">
        <p14:creationId xmlns:p14="http://schemas.microsoft.com/office/powerpoint/2010/main" val="14804491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algn="l" defTabSz="457200" rtl="0" eaLnBrk="1" latinLnBrk="0" hangingPunct="1">
        <a:spcBef>
          <a:spcPct val="0"/>
        </a:spcBef>
        <a:buNone/>
        <a:defRPr sz="3600" kern="1200">
          <a:solidFill>
            <a:srgbClr val="0061AB"/>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2D64C-90F0-489D-A28C-28DD158E8C85}" type="datetime1">
              <a:rPr lang="en-US" smtClean="0"/>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2014, Brookes Publishing Co., Inc.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330A5-81DC-4273-93FB-17BF10875E32}" type="slidenum">
              <a:rPr lang="en-US" smtClean="0"/>
              <a:t>‹#›</a:t>
            </a:fld>
            <a:endParaRPr lang="en-US"/>
          </a:p>
        </p:txBody>
      </p:sp>
    </p:spTree>
    <p:extLst>
      <p:ext uri="{BB962C8B-B14F-4D97-AF65-F5344CB8AC3E}">
        <p14:creationId xmlns:p14="http://schemas.microsoft.com/office/powerpoint/2010/main" val="185699762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pxhere.com/en/photo/1122548" TargetMode="External"/><Relationship Id="rId2" Type="http://schemas.openxmlformats.org/officeDocument/2006/relationships/image" Target="../media/image11.jp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5.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5.xml"/><Relationship Id="rId5" Type="http://schemas.openxmlformats.org/officeDocument/2006/relationships/image" Target="../media/image12.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5.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5.xml"/><Relationship Id="rId5" Type="http://schemas.openxmlformats.org/officeDocument/2006/relationships/image" Target="../media/image17.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5.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5.xml"/><Relationship Id="rId5" Type="http://schemas.openxmlformats.org/officeDocument/2006/relationships/image" Target="../media/image20.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5.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5.xml"/><Relationship Id="rId5" Type="http://schemas.openxmlformats.org/officeDocument/2006/relationships/image" Target="../media/image23.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5.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5.xml"/><Relationship Id="rId5" Type="http://schemas.openxmlformats.org/officeDocument/2006/relationships/image" Target="../media/image27.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5.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5.xml"/><Relationship Id="rId5" Type="http://schemas.openxmlformats.org/officeDocument/2006/relationships/image" Target="../media/image30.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1.jpg"/><Relationship Id="rId7" Type="http://schemas.openxmlformats.org/officeDocument/2006/relationships/hyperlink" Target="https://creativecommons.org/licenses/by-sa/3.0/" TargetMode="External"/><Relationship Id="rId2" Type="http://schemas.openxmlformats.org/officeDocument/2006/relationships/notesSlide" Target="../notesSlides/notesSlide24.xml"/><Relationship Id="rId1" Type="http://schemas.openxmlformats.org/officeDocument/2006/relationships/slideLayout" Target="../slideLayouts/slideLayout46.xml"/><Relationship Id="rId6" Type="http://schemas.openxmlformats.org/officeDocument/2006/relationships/hyperlink" Target="https://ia.wikipedia.org/wiki/File:Tick_green_modern.svg" TargetMode="External"/><Relationship Id="rId5" Type="http://schemas.openxmlformats.org/officeDocument/2006/relationships/image" Target="../media/image32.png"/><Relationship Id="rId4" Type="http://schemas.openxmlformats.org/officeDocument/2006/relationships/hyperlink" Target="https://pixabay.com/en/idea-response-enlightenment-wisdom-102034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5.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45.xml"/><Relationship Id="rId5" Type="http://schemas.openxmlformats.org/officeDocument/2006/relationships/hyperlink" Target="https://youtu.be/qwuGwQBQcpM" TargetMode="External"/><Relationship Id="rId4" Type="http://schemas.openxmlformats.org/officeDocument/2006/relationships/hyperlink" Target="https://youtu.be/87-wcgzmSQ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hyperlink" Target="https://www.pngall.com/warning-sign-png" TargetMode="External"/><Relationship Id="rId2" Type="http://schemas.openxmlformats.org/officeDocument/2006/relationships/image" Target="../media/image8.png"/><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yoga-exercise-exercising-woman-37261/" TargetMode="External"/><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4">
            <a:extLst>
              <a:ext uri="{FF2B5EF4-FFF2-40B4-BE49-F238E27FC236}">
                <a16:creationId xmlns:a16="http://schemas.microsoft.com/office/drawing/2014/main" id="{4D322797-45D6-A226-7272-301580B8D9C1}"/>
              </a:ext>
            </a:extLst>
          </p:cNvPr>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 name="Title 1"/>
          <p:cNvSpPr>
            <a:spLocks noGrp="1"/>
          </p:cNvSpPr>
          <p:nvPr>
            <p:ph type="title"/>
          </p:nvPr>
        </p:nvSpPr>
        <p:spPr>
          <a:xfrm>
            <a:off x="272592" y="1223652"/>
            <a:ext cx="8809683" cy="2461711"/>
          </a:xfrm>
          <a:solidFill>
            <a:schemeClr val="bg1"/>
          </a:solidFill>
        </p:spPr>
        <p:txBody>
          <a:bodyPr>
            <a:normAutofit/>
          </a:bodyPr>
          <a:lstStyle/>
          <a:p>
            <a:r>
              <a:rPr lang="es-ES" b="1" dirty="0"/>
              <a:t>Entender y manejar las dificultades del funcionamiento ejecutivo</a:t>
            </a:r>
            <a:br>
              <a:rPr lang="es-ES" b="1" dirty="0"/>
            </a:br>
            <a:r>
              <a:rPr lang="es-ES" b="1" dirty="0"/>
              <a:t>usando ‘</a:t>
            </a:r>
            <a:r>
              <a:rPr lang="es-ES" b="1" dirty="0" err="1"/>
              <a:t>Unstuck</a:t>
            </a:r>
            <a:r>
              <a:rPr lang="es-ES" b="1" dirty="0"/>
              <a:t> and </a:t>
            </a:r>
            <a:r>
              <a:rPr lang="es-ES" b="1" dirty="0" err="1"/>
              <a:t>On</a:t>
            </a:r>
            <a:r>
              <a:rPr lang="es-ES" b="1" dirty="0"/>
              <a:t> Target’</a:t>
            </a:r>
            <a:endParaRPr lang="en-US" sz="2400" dirty="0"/>
          </a:p>
        </p:txBody>
      </p:sp>
      <p:sp>
        <p:nvSpPr>
          <p:cNvPr id="3" name="Content Placeholder 2"/>
          <p:cNvSpPr>
            <a:spLocks noGrp="1"/>
          </p:cNvSpPr>
          <p:nvPr>
            <p:ph idx="1"/>
          </p:nvPr>
        </p:nvSpPr>
        <p:spPr>
          <a:xfrm>
            <a:off x="1744717" y="3685363"/>
            <a:ext cx="5502473" cy="771023"/>
          </a:xfrm>
        </p:spPr>
        <p:txBody>
          <a:bodyPr>
            <a:normAutofit fontScale="32500" lnSpcReduction="20000"/>
          </a:bodyPr>
          <a:lstStyle/>
          <a:p>
            <a:pPr marL="0" indent="0" algn="ctr">
              <a:buNone/>
            </a:pPr>
            <a:r>
              <a:rPr lang="en-US" sz="7200" b="1" dirty="0">
                <a:solidFill>
                  <a:schemeClr val="tx1"/>
                </a:solidFill>
              </a:rPr>
              <a:t>Jonathan Safer, PhD </a:t>
            </a:r>
          </a:p>
          <a:p>
            <a:pPr marL="0" indent="0" algn="ctr">
              <a:buNone/>
            </a:pPr>
            <a:r>
              <a:rPr lang="en-US" sz="7200" dirty="0"/>
              <a:t>University of Colorado School of Medicine</a:t>
            </a:r>
          </a:p>
          <a:p>
            <a:pPr marL="0" indent="0" algn="ctr">
              <a:buNone/>
            </a:pPr>
            <a:endParaRPr lang="en-US" b="1" dirty="0">
              <a:solidFill>
                <a:schemeClr val="tx1"/>
              </a:solidFill>
            </a:endParaRPr>
          </a:p>
        </p:txBody>
      </p:sp>
      <p:sp>
        <p:nvSpPr>
          <p:cNvPr id="11" name="AutoShape 8" descr="hildren's Hospital Colorado"/>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Logo&#10;&#10;Description automatically generated with low confidence">
            <a:extLst>
              <a:ext uri="{FF2B5EF4-FFF2-40B4-BE49-F238E27FC236}">
                <a16:creationId xmlns:a16="http://schemas.microsoft.com/office/drawing/2014/main" id="{52F6DB10-D1B1-1695-8AE2-44E948AE5CFA}"/>
              </a:ext>
            </a:extLst>
          </p:cNvPr>
          <p:cNvPicPr>
            <a:picLocks noChangeAspect="1"/>
          </p:cNvPicPr>
          <p:nvPr/>
        </p:nvPicPr>
        <p:blipFill>
          <a:blip r:embed="rId3"/>
          <a:stretch>
            <a:fillRect/>
          </a:stretch>
        </p:blipFill>
        <p:spPr>
          <a:xfrm>
            <a:off x="2743369" y="5388204"/>
            <a:ext cx="3705225" cy="1105535"/>
          </a:xfrm>
          <a:prstGeom prst="rect">
            <a:avLst/>
          </a:prstGeom>
        </p:spPr>
      </p:pic>
      <p:pic>
        <p:nvPicPr>
          <p:cNvPr id="5" name="Picture 4">
            <a:extLst>
              <a:ext uri="{FF2B5EF4-FFF2-40B4-BE49-F238E27FC236}">
                <a16:creationId xmlns:a16="http://schemas.microsoft.com/office/drawing/2014/main" id="{B463F3C1-AF4E-52D5-0389-169B22B12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C6E8066-E13F-BDF8-D9D3-4489EF928962}"/>
              </a:ext>
            </a:extLst>
          </p:cNvPr>
          <p:cNvSpPr txBox="1"/>
          <p:nvPr/>
        </p:nvSpPr>
        <p:spPr>
          <a:xfrm>
            <a:off x="2209800" y="165137"/>
            <a:ext cx="63246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prstClr val="black"/>
                </a:solidFill>
                <a:effectLst/>
                <a:uLnTx/>
                <a:uFillTx/>
                <a:latin typeface="Calibri"/>
                <a:ea typeface="+mn-ea"/>
                <a:cs typeface="+mn-cs"/>
              </a:rPr>
              <a:t>Capacitación para cuidadores</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148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1C68D-2CF3-4D46-9337-CD3CC0C842A4}"/>
              </a:ext>
            </a:extLst>
          </p:cNvPr>
          <p:cNvSpPr>
            <a:spLocks noGrp="1"/>
          </p:cNvSpPr>
          <p:nvPr>
            <p:ph idx="1"/>
          </p:nvPr>
        </p:nvSpPr>
        <p:spPr>
          <a:xfrm>
            <a:off x="685800" y="2362200"/>
            <a:ext cx="8458200" cy="4089399"/>
          </a:xfrm>
        </p:spPr>
        <p:txBody>
          <a:bodyPr>
            <a:normAutofit/>
          </a:bodyPr>
          <a:lstStyle/>
          <a:p>
            <a:pPr marL="0" indent="0">
              <a:buNone/>
            </a:pPr>
            <a:r>
              <a:rPr lang="es-ES" sz="3900" u="sng" dirty="0"/>
              <a:t>Explicando por qué es importante la flexibilidad:</a:t>
            </a:r>
          </a:p>
          <a:p>
            <a:r>
              <a:rPr lang="es-ES" sz="3000" dirty="0"/>
              <a:t>Más libertad, elección y control
Acceso a más opciones
Bueno para los resultados sociales
Comunicación más efectiva
Nos ayuda a mantener la calma ante el estrés</a:t>
            </a:r>
            <a:endParaRPr lang="en-US" sz="3000" dirty="0"/>
          </a:p>
        </p:txBody>
      </p:sp>
      <p:sp>
        <p:nvSpPr>
          <p:cNvPr id="4" name="Title 1">
            <a:extLst>
              <a:ext uri="{FF2B5EF4-FFF2-40B4-BE49-F238E27FC236}">
                <a16:creationId xmlns:a16="http://schemas.microsoft.com/office/drawing/2014/main" id="{8821DCD3-CFC5-F4FB-148C-E4588DB8DEE1}"/>
              </a:ext>
            </a:extLst>
          </p:cNvPr>
          <p:cNvSpPr txBox="1">
            <a:spLocks/>
          </p:cNvSpPr>
          <p:nvPr/>
        </p:nvSpPr>
        <p:spPr>
          <a:xfrm>
            <a:off x="400050" y="41343"/>
            <a:ext cx="5547989" cy="1760824"/>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600" kern="1200">
                <a:solidFill>
                  <a:srgbClr val="0061AB"/>
                </a:solidFill>
                <a:latin typeface="+mj-lt"/>
                <a:ea typeface="+mj-ea"/>
                <a:cs typeface="+mj-cs"/>
              </a:defRPr>
            </a:lvl1pPr>
          </a:lstStyle>
          <a:p>
            <a:r>
              <a:rPr lang="es-ES" dirty="0"/>
              <a:t>Renunciar a las "comodidades" de la inflexibilidad no siempre es fácil de aceptar</a:t>
            </a:r>
            <a:endParaRPr lang="en-US" dirty="0"/>
          </a:p>
        </p:txBody>
      </p:sp>
      <p:pic>
        <p:nvPicPr>
          <p:cNvPr id="6" name="Picture 5" descr="A child looking through blinds&#10;&#10;Description automatically generated">
            <a:extLst>
              <a:ext uri="{FF2B5EF4-FFF2-40B4-BE49-F238E27FC236}">
                <a16:creationId xmlns:a16="http://schemas.microsoft.com/office/drawing/2014/main" id="{321DD341-2EA8-E4ED-6261-C6C54781293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91300" y="406401"/>
            <a:ext cx="2032000" cy="1346200"/>
          </a:xfrm>
          <a:prstGeom prst="rect">
            <a:avLst/>
          </a:prstGeom>
        </p:spPr>
      </p:pic>
    </p:spTree>
    <p:extLst>
      <p:ext uri="{BB962C8B-B14F-4D97-AF65-F5344CB8AC3E}">
        <p14:creationId xmlns:p14="http://schemas.microsoft.com/office/powerpoint/2010/main" val="277019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3638" y="1859340"/>
            <a:ext cx="861060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¿Preguntas?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¿Han notado desafíos en 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flexibilidad en sus hijos?</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081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2452" y="140997"/>
            <a:ext cx="8858752" cy="584775"/>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a:t>
            </a:r>
            <a:r>
              <a:rPr kumimoji="0" lang="es-ES" sz="3200" b="0" i="0" u="none" strike="noStrike" kern="1200" cap="none" spc="0" normalizeH="0" baseline="0" noProof="0" dirty="0" err="1">
                <a:ln>
                  <a:noFill/>
                </a:ln>
                <a:solidFill>
                  <a:prstClr val="black"/>
                </a:solidFill>
                <a:effectLst/>
                <a:uLnTx/>
                <a:uFillTx/>
                <a:latin typeface="Calibri"/>
                <a:ea typeface="+mn-ea"/>
                <a:cs typeface="+mn-cs"/>
              </a:rPr>
              <a:t>Unstuck</a:t>
            </a:r>
            <a:r>
              <a:rPr kumimoji="0" lang="es-ES" sz="3200" b="0" i="0" u="none" strike="noStrike" kern="1200" cap="none" spc="0" normalizeH="0" baseline="0" noProof="0" dirty="0">
                <a:ln>
                  <a:noFill/>
                </a:ln>
                <a:solidFill>
                  <a:prstClr val="black"/>
                </a:solidFill>
                <a:effectLst/>
                <a:uLnTx/>
                <a:uFillTx/>
                <a:latin typeface="Calibri"/>
                <a:ea typeface="+mn-ea"/>
                <a:cs typeface="+mn-cs"/>
              </a:rPr>
              <a:t> and </a:t>
            </a:r>
            <a:r>
              <a:rPr kumimoji="0" lang="es-ES" sz="3200" b="0" i="0" u="none" strike="noStrike" kern="1200" cap="none" spc="0" normalizeH="0" baseline="0" noProof="0" dirty="0" err="1">
                <a:ln>
                  <a:noFill/>
                </a:ln>
                <a:solidFill>
                  <a:prstClr val="black"/>
                </a:solidFill>
                <a:effectLst/>
                <a:uLnTx/>
                <a:uFillTx/>
                <a:latin typeface="Calibri"/>
                <a:ea typeface="+mn-ea"/>
                <a:cs typeface="+mn-cs"/>
              </a:rPr>
              <a:t>On</a:t>
            </a:r>
            <a:r>
              <a:rPr kumimoji="0" lang="es-ES" sz="3200" b="0" i="0" u="none" strike="noStrike" kern="1200" cap="none" spc="0" normalizeH="0" baseline="0" noProof="0" dirty="0">
                <a:ln>
                  <a:noFill/>
                </a:ln>
                <a:solidFill>
                  <a:prstClr val="black"/>
                </a:solidFill>
                <a:effectLst/>
                <a:uLnTx/>
                <a:uFillTx/>
                <a:latin typeface="Calibri"/>
                <a:ea typeface="+mn-ea"/>
                <a:cs typeface="+mn-cs"/>
              </a:rPr>
              <a:t> Target” y el Pensamiento Flexible</a:t>
            </a:r>
          </a:p>
        </p:txBody>
      </p:sp>
      <p:sp>
        <p:nvSpPr>
          <p:cNvPr id="8" name="TextBox 7"/>
          <p:cNvSpPr txBox="1"/>
          <p:nvPr/>
        </p:nvSpPr>
        <p:spPr>
          <a:xfrm>
            <a:off x="564791" y="928729"/>
            <a:ext cx="8001000" cy="389337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Los niños en los grupos</a:t>
            </a:r>
            <a:r>
              <a:rPr kumimoji="0" lang="es-MX" sz="2000" b="0" i="0" u="none" strike="noStrike" kern="1200" cap="none" spc="0" normalizeH="0" baseline="0" noProof="0" dirty="0">
                <a:ln>
                  <a:noFill/>
                </a:ln>
                <a:solidFill>
                  <a:prstClr val="black"/>
                </a:solidFill>
                <a:effectLst/>
                <a:uLnTx/>
                <a:uFillTx/>
                <a:latin typeface="Calibri"/>
                <a:ea typeface="+mn-ea"/>
                <a:cs typeface="+mn-cs"/>
              </a:rPr>
              <a:t> están aprendiendo cómo usar el pensamiento flexible</a:t>
            </a:r>
            <a:endParaRPr kumimoji="0" lang="es-MX" sz="7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¿Qué es pensamiento flexible?</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¿Por qué es útil el pensamiento flexible?</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000" b="1" i="0" u="sng" strike="noStrike" kern="1200" cap="none" spc="0" normalizeH="0" baseline="0" noProof="0" dirty="0">
                <a:ln>
                  <a:noFill/>
                </a:ln>
                <a:solidFill>
                  <a:prstClr val="black"/>
                </a:solidFill>
                <a:effectLst/>
                <a:uLnTx/>
                <a:uFillTx/>
                <a:latin typeface="Calibri"/>
                <a:ea typeface="+mn-ea"/>
                <a:cs typeface="+mn-cs"/>
              </a:rPr>
              <a:t>Vocabulario</a:t>
            </a:r>
            <a:r>
              <a:rPr kumimoji="0" lang="es-MX" sz="2000" b="1" i="0" u="none" strike="noStrike" kern="1200" cap="none" spc="0" normalizeH="0" baseline="0" noProof="0" dirty="0">
                <a:ln>
                  <a:noFill/>
                </a:ln>
                <a:solidFill>
                  <a:prstClr val="black"/>
                </a:solidFill>
                <a:effectLst/>
                <a:uLnTx/>
                <a:uFillTx/>
                <a:latin typeface="Calibri"/>
                <a:ea typeface="+mn-ea"/>
                <a:cs typeface="+mn-cs"/>
              </a:rPr>
              <a:t> </a:t>
            </a:r>
            <a:r>
              <a:rPr kumimoji="0" lang="es-MX" sz="2000" b="0" i="0" u="none" strike="noStrike" kern="1200" cap="none" spc="0" normalizeH="0" baseline="0" noProof="0" dirty="0">
                <a:ln>
                  <a:noFill/>
                </a:ln>
                <a:solidFill>
                  <a:prstClr val="black"/>
                </a:solidFill>
                <a:effectLst/>
                <a:uLnTx/>
                <a:uFillTx/>
                <a:latin typeface="Calibri"/>
                <a:ea typeface="+mn-ea"/>
                <a:cs typeface="+mn-cs"/>
              </a:rPr>
              <a:t>para hacer que el pensamiento flexible sea más fácil de practicar y usar</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s-MX" sz="7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000" b="0" i="0" u="none" strike="noStrike" kern="1200" cap="none" spc="0" normalizeH="0" baseline="0" noProof="0" dirty="0">
                <a:ln>
                  <a:noFill/>
                </a:ln>
                <a:solidFill>
                  <a:prstClr val="black"/>
                </a:solidFill>
                <a:effectLst/>
                <a:uLnTx/>
                <a:uFillTx/>
                <a:latin typeface="Calibri"/>
                <a:ea typeface="+mn-ea"/>
                <a:cs typeface="+mn-cs"/>
              </a:rPr>
              <a:t>Usted puede ayudar a su hijo/a -- ¡aprenda y use el vocabulario en casa!</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A los niños neurodivergentes les va mejor usando sus palabras para expresarse con vocabulario familiar, especialmente durante situaciones difíciles</a:t>
            </a:r>
            <a:endParaRPr kumimoji="0" lang="es-MX"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304800" y="5105400"/>
            <a:ext cx="863015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7030A0"/>
                </a:solidFill>
                <a:effectLst/>
                <a:uLnTx/>
                <a:uFillTx/>
                <a:latin typeface="Calibri"/>
                <a:ea typeface="+mn-ea"/>
                <a:cs typeface="+mn-cs"/>
              </a:rPr>
              <a:t>“Ser flexible” 		</a:t>
            </a:r>
            <a:r>
              <a:rPr kumimoji="0" lang="es-MX" sz="2400" b="1" i="0" u="none" strike="noStrike" kern="1200" cap="none" spc="0" normalizeH="0" baseline="0" noProof="0" dirty="0">
                <a:ln>
                  <a:noFill/>
                </a:ln>
                <a:solidFill>
                  <a:srgbClr val="00B0F0"/>
                </a:solidFill>
                <a:effectLst/>
                <a:uLnTx/>
                <a:uFillTx/>
                <a:latin typeface="Calibri"/>
                <a:ea typeface="+mn-ea"/>
                <a:cs typeface="+mn-cs"/>
              </a:rPr>
              <a:t>“Bloqueado y Desbloqueado”</a:t>
            </a:r>
            <a:endParaRPr kumimoji="0" lang="es-MX" sz="2400" b="1" i="0" u="none" strike="noStrike" kern="1200" cap="none" spc="0" normalizeH="0" baseline="0" noProof="0" dirty="0">
              <a:ln>
                <a:noFill/>
              </a:ln>
              <a:solidFill>
                <a:srgbClr val="7030A0"/>
              </a:solidFill>
              <a:effectLst/>
              <a:uLnTx/>
              <a:uFillTx/>
              <a:latin typeface="Calibri"/>
              <a:ea typeface="+mn-ea"/>
              <a:cs typeface="+mn-cs"/>
            </a:endParaRPr>
          </a:p>
          <a:p>
            <a:pPr defTabSz="914400">
              <a:defRPr/>
            </a:pPr>
            <a:r>
              <a:rPr kumimoji="0" lang="es-MX" sz="2400" b="1" i="0" u="none" strike="noStrike" kern="1200" cap="none" spc="0" normalizeH="0" baseline="0" noProof="0" dirty="0">
                <a:ln>
                  <a:noFill/>
                </a:ln>
                <a:solidFill>
                  <a:srgbClr val="FFC000"/>
                </a:solidFill>
                <a:effectLst/>
                <a:uLnTx/>
                <a:uFillTx/>
                <a:latin typeface="Calibri"/>
                <a:ea typeface="+mn-ea"/>
                <a:cs typeface="+mn-cs"/>
              </a:rPr>
              <a:t>“Acuerdo” 		</a:t>
            </a:r>
            <a:r>
              <a:rPr kumimoji="0" lang="es-MX" sz="2400" b="1" i="0" u="none" strike="noStrike" kern="1200" cap="none" spc="0" normalizeH="0" baseline="0" noProof="0" dirty="0">
                <a:ln>
                  <a:noFill/>
                </a:ln>
                <a:solidFill>
                  <a:srgbClr val="00B050"/>
                </a:solidFill>
                <a:effectLst/>
                <a:uLnTx/>
                <a:uFillTx/>
                <a:latin typeface="Calibri"/>
                <a:ea typeface="+mn-ea"/>
                <a:cs typeface="+mn-cs"/>
              </a:rPr>
              <a:t>“Opción/No hay opción”</a:t>
            </a:r>
            <a:endParaRPr kumimoji="0" lang="es-MX" sz="2400" b="1" i="0" u="none" strike="noStrike" kern="1200" cap="none" spc="0" normalizeH="0" baseline="0" noProof="0" dirty="0">
              <a:ln>
                <a:noFill/>
              </a:ln>
              <a:solidFill>
                <a:srgbClr val="FFC000"/>
              </a:solidFill>
              <a:effectLst/>
              <a:uLnTx/>
              <a:uFillTx/>
              <a:latin typeface="Calibri"/>
              <a:ea typeface="+mn-ea"/>
              <a:cs typeface="+mn-cs"/>
            </a:endParaRPr>
          </a:p>
          <a:p>
            <a:pPr defTabSz="914400">
              <a:defRPr/>
            </a:pPr>
            <a:r>
              <a:rPr kumimoji="0" lang="es-MX" sz="2400" b="1" i="0" u="none" strike="noStrike" kern="1200" cap="none" spc="0" normalizeH="0" baseline="0" noProof="0" dirty="0">
                <a:ln>
                  <a:noFill/>
                </a:ln>
                <a:solidFill>
                  <a:srgbClr val="FF0066"/>
                </a:solidFill>
                <a:effectLst/>
                <a:uLnTx/>
                <a:uFillTx/>
                <a:latin typeface="Calibri"/>
                <a:ea typeface="+mn-ea"/>
                <a:cs typeface="+mn-cs"/>
              </a:rPr>
              <a:t>“Plan A/ Plan B” 	</a:t>
            </a:r>
            <a:r>
              <a:rPr kumimoji="0" lang="es-MX" sz="2400" b="1" i="0" u="none" strike="noStrike" kern="1200" cap="none" spc="0" normalizeH="0" baseline="0" noProof="0" dirty="0">
                <a:ln>
                  <a:noFill/>
                </a:ln>
                <a:solidFill>
                  <a:srgbClr val="F79646"/>
                </a:solidFill>
                <a:effectLst/>
                <a:uLnTx/>
                <a:uFillTx/>
                <a:latin typeface="Calibri"/>
                <a:ea typeface="+mn-ea"/>
                <a:cs typeface="+mn-cs"/>
              </a:rPr>
              <a:t>“Problema grande/ problema pequeño”</a:t>
            </a:r>
            <a:r>
              <a:rPr kumimoji="0" lang="es-MX" sz="2400" b="1" i="0" u="none" strike="noStrike" kern="1200" cap="none" spc="0" normalizeH="0" baseline="0" noProof="0" dirty="0">
                <a:ln>
                  <a:noFill/>
                </a:ln>
                <a:solidFill>
                  <a:srgbClr val="FFC000"/>
                </a:solidFill>
                <a:effectLst/>
                <a:uLnTx/>
                <a:uFillTx/>
                <a:latin typeface="Calibri"/>
                <a:ea typeface="+mn-ea"/>
                <a:cs typeface="+mn-cs"/>
              </a:rPr>
              <a:t> </a:t>
            </a:r>
            <a:r>
              <a:rPr kumimoji="0" lang="es-MX" sz="2400" b="1" i="0" u="none" strike="noStrike" kern="1200" cap="none" spc="0" normalizeH="0" baseline="0" noProof="0" dirty="0">
                <a:ln>
                  <a:noFill/>
                </a:ln>
                <a:solidFill>
                  <a:srgbClr val="00B0F0"/>
                </a:solidFill>
                <a:effectLst/>
                <a:uLnTx/>
                <a:uFillTx/>
                <a:latin typeface="Calibri"/>
                <a:ea typeface="+mn-ea"/>
                <a:cs typeface="+mn-cs"/>
              </a:rPr>
              <a:t>		</a:t>
            </a:r>
            <a:endParaRPr kumimoji="0" lang="es-MX" sz="2400" b="1" i="0" u="none" strike="noStrike" kern="1200" cap="none" spc="0" normalizeH="0" baseline="0" noProof="0" dirty="0">
              <a:ln>
                <a:noFill/>
              </a:ln>
              <a:solidFill>
                <a:srgbClr val="F79646"/>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F79646"/>
                </a:solidFill>
                <a:effectLst/>
                <a:uLnTx/>
                <a:uFillTx/>
                <a:latin typeface="Calibri"/>
                <a:ea typeface="+mn-ea"/>
                <a:cs typeface="+mn-cs"/>
              </a:rPr>
              <a:t>	 </a:t>
            </a:r>
            <a:r>
              <a:rPr kumimoji="0" lang="es-MX" sz="2400" b="1" i="0" u="none" strike="noStrike" kern="1200" cap="none" spc="0" normalizeH="0" baseline="0" noProof="0" dirty="0">
                <a:ln>
                  <a:noFill/>
                </a:ln>
                <a:solidFill>
                  <a:prstClr val="black"/>
                </a:solidFill>
                <a:effectLst/>
                <a:uLnTx/>
                <a:uFillTx/>
                <a:latin typeface="Calibri"/>
                <a:ea typeface="+mn-ea"/>
                <a:cs typeface="+mn-cs"/>
              </a:rPr>
              <a:t>		</a:t>
            </a:r>
            <a:endParaRPr kumimoji="0" lang="es-MX" sz="2400" b="1" i="0" u="none" strike="noStrike" kern="1200" cap="none" spc="0" normalizeH="0" baseline="0" noProof="0" dirty="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11737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7030A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1925" y="160985"/>
            <a:ext cx="910690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Ser</a:t>
            </a:r>
            <a:r>
              <a:rPr kumimoji="0" lang="en-US" sz="3200" b="0" i="0" u="none" strike="noStrike" kern="1200" cap="none" spc="0" normalizeH="0" baseline="0" noProof="0" dirty="0">
                <a:ln>
                  <a:noFill/>
                </a:ln>
                <a:solidFill>
                  <a:prstClr val="black"/>
                </a:solidFill>
                <a:effectLst/>
                <a:uLnTx/>
                <a:uFillTx/>
                <a:latin typeface="Calibri"/>
                <a:ea typeface="+mn-ea"/>
                <a:cs typeface="+mn-cs"/>
              </a:rPr>
              <a:t> flexible”</a:t>
            </a:r>
          </a:p>
        </p:txBody>
      </p:sp>
      <p:sp>
        <p:nvSpPr>
          <p:cNvPr id="8" name="TextBox 7"/>
          <p:cNvSpPr txBox="1"/>
          <p:nvPr/>
        </p:nvSpPr>
        <p:spPr>
          <a:xfrm>
            <a:off x="609600" y="1143000"/>
            <a:ext cx="8001000" cy="43781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800" b="1" i="0" u="none" strike="noStrike" kern="1200" cap="none" spc="0" normalizeH="0" baseline="0" noProof="0" dirty="0">
                <a:ln>
                  <a:noFill/>
                </a:ln>
                <a:solidFill>
                  <a:prstClr val="black"/>
                </a:solidFill>
                <a:effectLst/>
                <a:uLnTx/>
                <a:uFillTx/>
                <a:latin typeface="Calibri"/>
                <a:ea typeface="+mn-ea"/>
                <a:cs typeface="+mn-cs"/>
              </a:rPr>
              <a:t>Ser flexible </a:t>
            </a:r>
            <a:r>
              <a:rPr kumimoji="0" lang="es-MX" sz="2800" b="0" i="0" u="none" strike="noStrike" kern="1200" cap="none" spc="0" normalizeH="0" baseline="0" noProof="0" dirty="0">
                <a:ln>
                  <a:noFill/>
                </a:ln>
                <a:solidFill>
                  <a:prstClr val="black"/>
                </a:solidFill>
                <a:effectLst/>
                <a:uLnTx/>
                <a:uFillTx/>
                <a:latin typeface="Calibri"/>
                <a:ea typeface="+mn-ea"/>
                <a:cs typeface="+mn-cs"/>
              </a:rPr>
              <a:t>es la habilidad de:</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Cambiar sus ideas</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Hacer algo diferente de lo que queria hacer</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Tratar algo nuevo</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Mantener una mente abierta</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s-MX"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Ejemplos de cuando niños pueden </a:t>
            </a:r>
            <a:r>
              <a:rPr kumimoji="0" lang="es-MX" sz="2400" b="1" i="0" u="none" strike="noStrike" kern="1200" cap="none" spc="0" normalizeH="0" baseline="0" noProof="0" dirty="0">
                <a:ln>
                  <a:noFill/>
                </a:ln>
                <a:solidFill>
                  <a:prstClr val="black"/>
                </a:solidFill>
                <a:effectLst/>
                <a:uLnTx/>
                <a:uFillTx/>
                <a:latin typeface="Calibri"/>
                <a:ea typeface="+mn-ea"/>
                <a:cs typeface="+mn-cs"/>
              </a:rPr>
              <a:t>ser flexibles</a:t>
            </a:r>
            <a:r>
              <a:rPr kumimoji="0" lang="es-MX" sz="2400" b="0" i="0" u="none" strike="noStrike" kern="1200" cap="none" spc="0" normalizeH="0" baseline="0" noProof="0" dirty="0">
                <a:ln>
                  <a:noFill/>
                </a:ln>
                <a:solidFill>
                  <a:prstClr val="black"/>
                </a:solidFill>
                <a:effectLst/>
                <a:uLnTx/>
                <a:uFillTx/>
                <a:latin typeface="Calibri"/>
                <a:ea typeface="+mn-ea"/>
                <a:cs typeface="+mn-cs"/>
              </a:rPr>
              <a:t>:</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Cuando tienen que esperar</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Cuando tienen que llevarse bien con un amigo</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365760" marR="0" lvl="0" indent="-256032" algn="l" defTabSz="914400" rtl="0" eaLnBrk="1" fontAlgn="auto" latinLnBrk="0" hangingPunct="1">
              <a:lnSpc>
                <a:spcPct val="100000"/>
              </a:lnSpc>
              <a:spcBef>
                <a:spcPts val="300"/>
              </a:spcBef>
              <a:spcAft>
                <a:spcPts val="0"/>
              </a:spcAft>
              <a:buClr>
                <a:srgbClr val="A04DA3"/>
              </a:buClr>
              <a:buSzTx/>
              <a:buFont typeface="Georgia"/>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20894"/>
            <a:ext cx="895350" cy="67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781550"/>
            <a:ext cx="3352800" cy="163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822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7030A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B0F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4747" y="165749"/>
            <a:ext cx="910690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Usando “ser flexible”</a:t>
            </a:r>
          </a:p>
        </p:txBody>
      </p:sp>
      <p:sp>
        <p:nvSpPr>
          <p:cNvPr id="8" name="TextBox 7"/>
          <p:cNvSpPr txBox="1"/>
          <p:nvPr/>
        </p:nvSpPr>
        <p:spPr>
          <a:xfrm>
            <a:off x="228600" y="914400"/>
            <a:ext cx="825396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¿Qué puede </a:t>
            </a:r>
            <a:r>
              <a:rPr kumimoji="0" lang="es-ES" sz="2400" b="1" i="0" u="sng" strike="noStrike" kern="1200" cap="none" spc="0" normalizeH="0" baseline="0" noProof="0" dirty="0">
                <a:ln>
                  <a:noFill/>
                </a:ln>
                <a:solidFill>
                  <a:prstClr val="black"/>
                </a:solidFill>
                <a:effectLst/>
                <a:uLnTx/>
                <a:uFillTx/>
                <a:latin typeface="Calibri"/>
                <a:ea typeface="+mn-ea"/>
                <a:cs typeface="+mn-cs"/>
              </a:rPr>
              <a:t>decir</a:t>
            </a:r>
            <a:r>
              <a:rPr kumimoji="0" lang="es-ES" sz="2400" b="0" i="0" u="none" strike="noStrike" kern="1200" cap="none" spc="0" normalizeH="0" baseline="0" noProof="0" dirty="0">
                <a:ln>
                  <a:noFill/>
                </a:ln>
                <a:solidFill>
                  <a:prstClr val="black"/>
                </a:solidFill>
                <a:effectLst/>
                <a:uLnTx/>
                <a:uFillTx/>
                <a:latin typeface="Calibri"/>
                <a:ea typeface="+mn-ea"/>
                <a:cs typeface="+mn-cs"/>
              </a:rPr>
              <a:t> para ayudar a su hijo/a </a:t>
            </a:r>
            <a:r>
              <a:rPr kumimoji="0" lang="es-ES" sz="2400" b="0" i="0" u="none" strike="noStrike" kern="1200" cap="none" spc="0" normalizeH="0" baseline="0" noProof="0" dirty="0" err="1">
                <a:ln>
                  <a:noFill/>
                </a:ln>
                <a:solidFill>
                  <a:prstClr val="black"/>
                </a:solidFill>
                <a:effectLst/>
                <a:uLnTx/>
                <a:uFillTx/>
                <a:latin typeface="Calibri"/>
                <a:ea typeface="+mn-ea"/>
                <a:cs typeface="+mn-cs"/>
              </a:rPr>
              <a:t>a</a:t>
            </a:r>
            <a:r>
              <a:rPr kumimoji="0" lang="es-ES" sz="2400" b="0" i="0" u="none" strike="noStrike" kern="1200" cap="none" spc="0" normalizeH="0" baseline="0" noProof="0" dirty="0">
                <a:ln>
                  <a:noFill/>
                </a:ln>
                <a:solidFill>
                  <a:prstClr val="black"/>
                </a:solidFill>
                <a:effectLst/>
                <a:uLnTx/>
                <a:uFillTx/>
                <a:latin typeface="Calibri"/>
                <a:ea typeface="+mn-ea"/>
                <a:cs typeface="+mn-cs"/>
              </a:rPr>
              <a:t> reconocer los beneficios de ser flexible en situaciones difíciles o inesperados? </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362700" y="2281942"/>
            <a:ext cx="2438401" cy="286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1567" y="2262892"/>
            <a:ext cx="5881133" cy="3816429"/>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200" b="0" i="0" u="none" strike="noStrike" kern="1200" cap="none" spc="0" normalizeH="0" baseline="0" noProof="0" dirty="0">
                <a:ln>
                  <a:noFill/>
                </a:ln>
                <a:solidFill>
                  <a:srgbClr val="7030A0"/>
                </a:solidFill>
                <a:effectLst/>
                <a:uLnTx/>
                <a:uFillTx/>
                <a:latin typeface="Calibri"/>
                <a:ea typeface="+mn-ea"/>
                <a:cs typeface="+mn-cs"/>
              </a:rPr>
              <a:t>“Vamos a pensar de una manera que podemos ser </a:t>
            </a:r>
            <a:r>
              <a:rPr kumimoji="0" lang="es-ES" sz="2200" b="1" i="0" u="sng" strike="noStrike" kern="1200" cap="none" spc="0" normalizeH="0" baseline="0" noProof="0" dirty="0">
                <a:ln>
                  <a:noFill/>
                </a:ln>
                <a:solidFill>
                  <a:srgbClr val="7030A0"/>
                </a:solidFill>
                <a:effectLst/>
                <a:uLnTx/>
                <a:uFillTx/>
                <a:latin typeface="Calibri"/>
                <a:ea typeface="+mn-ea"/>
                <a:cs typeface="+mn-cs"/>
              </a:rPr>
              <a:t>flexibles</a:t>
            </a:r>
            <a:r>
              <a:rPr kumimoji="0" lang="es-ES" sz="2200" b="0" i="0" u="none" strike="noStrike" kern="1200" cap="none" spc="0" normalizeH="0" baseline="0" noProof="0" dirty="0">
                <a:ln>
                  <a:noFill/>
                </a:ln>
                <a:solidFill>
                  <a:srgbClr val="7030A0"/>
                </a:solidFill>
                <a:effectLst/>
                <a:uLnTx/>
                <a:uFillTx/>
                <a:latin typeface="Calibri"/>
                <a:ea typeface="+mn-ea"/>
                <a:cs typeface="+mn-cs"/>
              </a:rPr>
              <a:t> en caso de que nuestro primer plan no funciona.”</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ES" sz="2200" b="0" i="0" u="none" strike="noStrike" kern="1200" cap="none" spc="0" normalizeH="0" baseline="0" noProof="0" dirty="0">
              <a:ln>
                <a:noFill/>
              </a:ln>
              <a:solidFill>
                <a:srgbClr val="7030A0"/>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200" b="0" i="0" u="none" strike="noStrike" kern="1200" cap="none" spc="0" normalizeH="0" baseline="0" noProof="0" dirty="0">
                <a:ln>
                  <a:noFill/>
                </a:ln>
                <a:solidFill>
                  <a:srgbClr val="7030A0"/>
                </a:solidFill>
                <a:effectLst/>
                <a:uLnTx/>
                <a:uFillTx/>
                <a:latin typeface="Calibri"/>
                <a:ea typeface="+mn-ea"/>
                <a:cs typeface="+mn-cs"/>
              </a:rPr>
              <a:t> “No siempre puedes conseguir lo que quieres, así que tienes que ser </a:t>
            </a:r>
            <a:r>
              <a:rPr kumimoji="0" lang="es-ES" sz="2200" b="1" i="0" u="sng" strike="noStrike" kern="1200" cap="none" spc="0" normalizeH="0" baseline="0" noProof="0" dirty="0">
                <a:ln>
                  <a:noFill/>
                </a:ln>
                <a:solidFill>
                  <a:srgbClr val="7030A0"/>
                </a:solidFill>
                <a:effectLst/>
                <a:uLnTx/>
                <a:uFillTx/>
                <a:latin typeface="Calibri"/>
                <a:ea typeface="+mn-ea"/>
                <a:cs typeface="+mn-cs"/>
              </a:rPr>
              <a:t>flexible</a:t>
            </a:r>
            <a:r>
              <a:rPr kumimoji="0" lang="es-ES" sz="2200" b="0" i="0" u="none" strike="noStrike" kern="1200" cap="none" spc="0" normalizeH="0" baseline="0" noProof="0" dirty="0">
                <a:ln>
                  <a:noFill/>
                </a:ln>
                <a:solidFill>
                  <a:srgbClr val="7030A0"/>
                </a:solidFill>
                <a:effectLst/>
                <a:uLnTx/>
                <a:uFillTx/>
                <a:latin typeface="Calibri"/>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200" b="0" i="0" u="none" strike="noStrike" kern="1200" cap="none" spc="0" normalizeH="0" baseline="0" noProof="0" dirty="0">
              <a:ln>
                <a:noFill/>
              </a:ln>
              <a:solidFill>
                <a:srgbClr val="7030A0"/>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200" b="0" i="0" u="none" strike="noStrike" kern="1200" cap="none" spc="0" normalizeH="0" baseline="0" noProof="0" dirty="0">
                <a:ln>
                  <a:noFill/>
                </a:ln>
                <a:solidFill>
                  <a:srgbClr val="7030A0"/>
                </a:solidFill>
                <a:effectLst/>
                <a:uLnTx/>
                <a:uFillTx/>
                <a:latin typeface="Calibri"/>
                <a:ea typeface="+mn-ea"/>
                <a:cs typeface="+mn-cs"/>
              </a:rPr>
              <a:t>“¿Cómo puedes ser </a:t>
            </a:r>
            <a:r>
              <a:rPr kumimoji="0" lang="es-ES" sz="2200" b="1" i="0" u="sng" strike="noStrike" kern="1200" cap="none" spc="0" normalizeH="0" baseline="0" noProof="0" dirty="0">
                <a:ln>
                  <a:noFill/>
                </a:ln>
                <a:solidFill>
                  <a:srgbClr val="7030A0"/>
                </a:solidFill>
                <a:effectLst/>
                <a:uLnTx/>
                <a:uFillTx/>
                <a:latin typeface="Calibri"/>
                <a:ea typeface="+mn-ea"/>
                <a:cs typeface="+mn-cs"/>
              </a:rPr>
              <a:t>flexible</a:t>
            </a:r>
            <a:r>
              <a:rPr kumimoji="0" lang="es-ES" sz="2200" b="0" i="0" u="none" strike="noStrike" kern="1200" cap="none" spc="0" normalizeH="0" baseline="0" noProof="0" dirty="0">
                <a:ln>
                  <a:noFill/>
                </a:ln>
                <a:solidFill>
                  <a:srgbClr val="7030A0"/>
                </a:solidFill>
                <a:effectLst/>
                <a:uLnTx/>
                <a:uFillTx/>
                <a:latin typeface="Calibri"/>
                <a:ea typeface="+mn-ea"/>
                <a:cs typeface="+mn-cs"/>
              </a:rPr>
              <a:t> para divertirte aunque esté lloviendo y no podamos ir al parque?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ES" sz="2200" b="0" i="0" u="none" strike="noStrike" kern="1200" cap="none" spc="0" normalizeH="0" baseline="0" noProof="0" dirty="0">
              <a:ln>
                <a:noFill/>
              </a:ln>
              <a:solidFill>
                <a:srgbClr val="7030A0"/>
              </a:solidFill>
              <a:effectLst/>
              <a:uLnTx/>
              <a:uFillTx/>
              <a:latin typeface="Calibri"/>
              <a:ea typeface="+mn-ea"/>
              <a:cs typeface="+mn-cs"/>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20894"/>
            <a:ext cx="704850" cy="67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59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00B0F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00B0F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838" y="33058"/>
            <a:ext cx="9106905"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a:t>
            </a:r>
            <a:r>
              <a:rPr lang="es-ES" sz="2400" dirty="0">
                <a:solidFill>
                  <a:prstClr val="black"/>
                </a:solidFill>
                <a:latin typeface="Calibri"/>
              </a:rPr>
              <a:t>B</a:t>
            </a:r>
            <a:r>
              <a:rPr kumimoji="0" lang="es-ES" sz="2400" b="0" i="0" u="none" strike="noStrike" kern="1200" cap="none" spc="0" normalizeH="0" baseline="0" noProof="0" dirty="0">
                <a:ln>
                  <a:noFill/>
                </a:ln>
                <a:solidFill>
                  <a:prstClr val="black"/>
                </a:solidFill>
                <a:effectLst/>
                <a:uLnTx/>
                <a:uFillTx/>
                <a:latin typeface="Calibri"/>
                <a:ea typeface="+mn-ea"/>
                <a:cs typeface="+mn-cs"/>
              </a:rPr>
              <a:t>loqueado y Desbloqueado”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a:t>
            </a:r>
            <a:r>
              <a:rPr kumimoji="0" lang="es-ES" sz="2400" b="0" i="0" u="none" strike="noStrike" kern="1200" cap="none" spc="0" normalizeH="0" baseline="0" noProof="0" dirty="0" err="1">
                <a:ln>
                  <a:noFill/>
                </a:ln>
                <a:solidFill>
                  <a:prstClr val="black"/>
                </a:solidFill>
                <a:effectLst/>
                <a:uLnTx/>
                <a:uFillTx/>
                <a:latin typeface="Calibri"/>
                <a:ea typeface="+mn-ea"/>
                <a:cs typeface="+mn-cs"/>
              </a:rPr>
              <a:t>stuck</a:t>
            </a:r>
            <a:r>
              <a:rPr kumimoji="0" lang="es-ES" sz="2400" b="0" i="0" u="none" strike="noStrike" kern="1200" cap="none" spc="0" normalizeH="0" baseline="0" noProof="0" dirty="0">
                <a:ln>
                  <a:noFill/>
                </a:ln>
                <a:solidFill>
                  <a:prstClr val="black"/>
                </a:solidFill>
                <a:effectLst/>
                <a:uLnTx/>
                <a:uFillTx/>
                <a:latin typeface="Calibri"/>
                <a:ea typeface="+mn-ea"/>
                <a:cs typeface="+mn-cs"/>
              </a:rPr>
              <a:t> y </a:t>
            </a:r>
            <a:r>
              <a:rPr kumimoji="0" lang="es-ES" sz="2400" b="0" i="0" u="none" strike="noStrike" kern="1200" cap="none" spc="0" normalizeH="0" baseline="0" noProof="0" dirty="0" err="1">
                <a:ln>
                  <a:noFill/>
                </a:ln>
                <a:solidFill>
                  <a:prstClr val="black"/>
                </a:solidFill>
                <a:effectLst/>
                <a:uLnTx/>
                <a:uFillTx/>
                <a:latin typeface="Calibri"/>
                <a:ea typeface="+mn-ea"/>
                <a:cs typeface="+mn-cs"/>
              </a:rPr>
              <a:t>unstuck</a:t>
            </a:r>
            <a:r>
              <a:rPr kumimoji="0" lang="es-E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609600" y="1143001"/>
            <a:ext cx="731520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Estar </a:t>
            </a:r>
            <a:r>
              <a:rPr kumimoji="0" lang="es-ES" sz="2800" b="1" i="0" u="none" strike="noStrike" kern="1200" cap="none" spc="0" normalizeH="0" baseline="0" noProof="0" dirty="0">
                <a:ln>
                  <a:noFill/>
                </a:ln>
                <a:solidFill>
                  <a:prstClr val="black"/>
                </a:solidFill>
                <a:effectLst/>
                <a:uLnTx/>
                <a:uFillTx/>
                <a:latin typeface="Calibri"/>
                <a:ea typeface="+mn-ea"/>
                <a:cs typeface="+mn-cs"/>
              </a:rPr>
              <a:t>bloqueado (</a:t>
            </a:r>
            <a:r>
              <a:rPr kumimoji="0" lang="es-ES" sz="2800" b="1" i="0" u="none" strike="noStrike" kern="1200" cap="none" spc="0" normalizeH="0" baseline="0" noProof="0" dirty="0" err="1">
                <a:ln>
                  <a:noFill/>
                </a:ln>
                <a:solidFill>
                  <a:prstClr val="black"/>
                </a:solidFill>
                <a:effectLst/>
                <a:uLnTx/>
                <a:uFillTx/>
                <a:latin typeface="Calibri"/>
                <a:ea typeface="+mn-ea"/>
                <a:cs typeface="+mn-cs"/>
              </a:rPr>
              <a:t>stuck</a:t>
            </a:r>
            <a:r>
              <a:rPr kumimoji="0" lang="es-ES" sz="2800" b="1" i="0" u="none" strike="noStrike" kern="1200" cap="none" spc="0" normalizeH="0" baseline="0" noProof="0" dirty="0">
                <a:ln>
                  <a:noFill/>
                </a:ln>
                <a:solidFill>
                  <a:prstClr val="black"/>
                </a:solidFill>
                <a:effectLst/>
                <a:uLnTx/>
                <a:uFillTx/>
                <a:latin typeface="Calibri"/>
                <a:ea typeface="+mn-ea"/>
                <a:cs typeface="+mn-cs"/>
              </a:rPr>
              <a:t>) </a:t>
            </a:r>
            <a:r>
              <a:rPr kumimoji="0" lang="es-ES" sz="2800" b="0" i="0" u="none" strike="noStrike" kern="1200" cap="none" spc="0" normalizeH="0" baseline="0" noProof="0" dirty="0">
                <a:ln>
                  <a:noFill/>
                </a:ln>
                <a:solidFill>
                  <a:prstClr val="black"/>
                </a:solidFill>
                <a:effectLst/>
                <a:uLnTx/>
                <a:uFillTx/>
                <a:latin typeface="Calibri"/>
                <a:ea typeface="+mn-ea"/>
                <a:cs typeface="+mn-cs"/>
              </a:rPr>
              <a:t>es cuando se siente que sólo hay una opción de lo que puede hacer. </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Hacer la misma cosa una y otra vez no puede resolver el problema y es probable que te haga sentir mal.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Tienes que hacer algo diferente para estar “</a:t>
            </a:r>
            <a:r>
              <a:rPr kumimoji="0" lang="es-ES" sz="2800" b="1" i="0" u="none" strike="noStrike" kern="1200" cap="none" spc="0" normalizeH="0" baseline="0" noProof="0" dirty="0">
                <a:ln>
                  <a:noFill/>
                </a:ln>
                <a:solidFill>
                  <a:prstClr val="black"/>
                </a:solidFill>
                <a:effectLst/>
                <a:uLnTx/>
                <a:uFillTx/>
                <a:latin typeface="Calibri"/>
                <a:ea typeface="+mn-ea"/>
                <a:cs typeface="+mn-cs"/>
              </a:rPr>
              <a:t>desbloqueado (</a:t>
            </a:r>
            <a:r>
              <a:rPr kumimoji="0" lang="es-ES" sz="2800" b="1" i="0" u="none" strike="noStrike" kern="1200" cap="none" spc="0" normalizeH="0" baseline="0" noProof="0" dirty="0" err="1">
                <a:ln>
                  <a:noFill/>
                </a:ln>
                <a:solidFill>
                  <a:prstClr val="black"/>
                </a:solidFill>
                <a:effectLst/>
                <a:uLnTx/>
                <a:uFillTx/>
                <a:latin typeface="Calibri"/>
                <a:ea typeface="+mn-ea"/>
                <a:cs typeface="+mn-cs"/>
              </a:rPr>
              <a:t>unstuck</a:t>
            </a:r>
            <a:r>
              <a:rPr kumimoji="0" lang="es-ES" sz="2800" b="1" i="0" u="none" strike="noStrike" kern="1200" cap="none" spc="0" normalizeH="0" baseline="0" noProof="0" dirty="0">
                <a:ln>
                  <a:noFill/>
                </a:ln>
                <a:solidFill>
                  <a:prstClr val="black"/>
                </a:solidFill>
                <a:effectLst/>
                <a:uLnTx/>
                <a:uFillTx/>
                <a:latin typeface="Calibri"/>
                <a:ea typeface="+mn-ea"/>
                <a:cs typeface="+mn-cs"/>
              </a:rPr>
              <a:t>)</a:t>
            </a:r>
            <a:r>
              <a:rPr kumimoji="0" lang="es-E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19288"/>
            <a:ext cx="838200" cy="676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4998" y="5195437"/>
            <a:ext cx="2269402" cy="125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22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00B0F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647" y="160986"/>
            <a:ext cx="910690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Usando “bloqueado y desbloqueado”</a:t>
            </a:r>
          </a:p>
        </p:txBody>
      </p:sp>
      <p:sp>
        <p:nvSpPr>
          <p:cNvPr id="8" name="TextBox 7"/>
          <p:cNvSpPr txBox="1"/>
          <p:nvPr/>
        </p:nvSpPr>
        <p:spPr>
          <a:xfrm>
            <a:off x="419099" y="938255"/>
            <a:ext cx="7772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¿Qué puede </a:t>
            </a:r>
            <a:r>
              <a:rPr kumimoji="0" lang="es-ES" sz="2400" b="1" i="0" u="sng" strike="noStrike" kern="1200" cap="none" spc="0" normalizeH="0" baseline="0" noProof="0" dirty="0">
                <a:ln>
                  <a:noFill/>
                </a:ln>
                <a:solidFill>
                  <a:prstClr val="black"/>
                </a:solidFill>
                <a:effectLst/>
                <a:uLnTx/>
                <a:uFillTx/>
                <a:latin typeface="Calibri"/>
                <a:ea typeface="+mn-ea"/>
                <a:cs typeface="+mn-cs"/>
              </a:rPr>
              <a:t>decir</a:t>
            </a:r>
            <a:r>
              <a:rPr kumimoji="0" lang="es-ES" sz="2400" b="0" i="0" u="none" strike="noStrike" kern="1200" cap="none" spc="0" normalizeH="0" baseline="0" noProof="0" dirty="0">
                <a:ln>
                  <a:noFill/>
                </a:ln>
                <a:solidFill>
                  <a:prstClr val="black"/>
                </a:solidFill>
                <a:effectLst/>
                <a:uLnTx/>
                <a:uFillTx/>
                <a:latin typeface="Calibri"/>
                <a:ea typeface="+mn-ea"/>
                <a:cs typeface="+mn-cs"/>
              </a:rPr>
              <a:t> para ayudar a su hijo/a a reconocer cuando esté atrapado y tiene que hacer algo diferente?</a:t>
            </a:r>
            <a:endParaRPr kumimoji="0" lang="es-E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152400" y="937607"/>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2900" y="119426"/>
            <a:ext cx="838200" cy="67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6977" y="2590800"/>
            <a:ext cx="2250845" cy="1705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199" y="1981200"/>
            <a:ext cx="5881133"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200" b="0" i="0" u="none" strike="noStrike" kern="1200" cap="none" spc="0" normalizeH="0" baseline="0" noProof="0" dirty="0">
                <a:ln>
                  <a:noFill/>
                </a:ln>
                <a:solidFill>
                  <a:srgbClr val="00B0F0"/>
                </a:solidFill>
                <a:effectLst/>
                <a:uLnTx/>
                <a:uFillTx/>
                <a:latin typeface="Calibri"/>
                <a:ea typeface="+mn-ea"/>
                <a:cs typeface="+mn-cs"/>
              </a:rPr>
              <a:t>“Me sentí </a:t>
            </a:r>
            <a:r>
              <a:rPr kumimoji="0" lang="es-ES" sz="2200" b="1" i="0" u="sng" strike="noStrike" kern="1200" cap="none" spc="0" normalizeH="0" baseline="0" noProof="0" dirty="0">
                <a:ln>
                  <a:noFill/>
                </a:ln>
                <a:solidFill>
                  <a:srgbClr val="00B0F0"/>
                </a:solidFill>
                <a:effectLst/>
                <a:uLnTx/>
                <a:uFillTx/>
                <a:latin typeface="Calibri"/>
                <a:ea typeface="+mn-ea"/>
                <a:cs typeface="+mn-cs"/>
              </a:rPr>
              <a:t>bloqueado</a:t>
            </a:r>
            <a:r>
              <a:rPr kumimoji="0" lang="es-ES" sz="2200" b="0" i="0" u="none" strike="noStrike" kern="1200" cap="none" spc="0" normalizeH="0" baseline="0" noProof="0" dirty="0">
                <a:ln>
                  <a:noFill/>
                </a:ln>
                <a:solidFill>
                  <a:srgbClr val="00B0F0"/>
                </a:solidFill>
                <a:effectLst/>
                <a:uLnTx/>
                <a:uFillTx/>
                <a:latin typeface="Calibri"/>
                <a:ea typeface="+mn-ea"/>
                <a:cs typeface="+mn-cs"/>
              </a:rPr>
              <a:t> porque no teníamos pollo para preparar la cena, pero ya me siento </a:t>
            </a:r>
            <a:r>
              <a:rPr kumimoji="0" lang="es-ES" sz="2200" b="1" i="0" u="sng" strike="noStrike" kern="1200" cap="none" spc="0" normalizeH="0" baseline="0" noProof="0" dirty="0">
                <a:ln>
                  <a:noFill/>
                </a:ln>
                <a:solidFill>
                  <a:srgbClr val="00B0F0"/>
                </a:solidFill>
                <a:effectLst/>
                <a:uLnTx/>
                <a:uFillTx/>
                <a:latin typeface="Calibri"/>
                <a:ea typeface="+mn-ea"/>
                <a:cs typeface="+mn-cs"/>
              </a:rPr>
              <a:t>desbloqueado</a:t>
            </a:r>
            <a:r>
              <a:rPr kumimoji="0" lang="es-ES" sz="2200" b="0" i="0" u="none" strike="noStrike" kern="1200" cap="none" spc="0" normalizeH="0" baseline="0" noProof="0" dirty="0">
                <a:ln>
                  <a:noFill/>
                </a:ln>
                <a:solidFill>
                  <a:srgbClr val="00B0F0"/>
                </a:solidFill>
                <a:effectLst/>
                <a:uLnTx/>
                <a:uFillTx/>
                <a:latin typeface="Calibri"/>
                <a:ea typeface="+mn-ea"/>
                <a:cs typeface="+mn-cs"/>
              </a:rPr>
              <a:t> por decidir usar carne de 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200" b="0" i="0" u="none" strike="noStrike" kern="1200" cap="none" spc="0" normalizeH="0" baseline="0" noProof="0" dirty="0">
              <a:ln>
                <a:noFill/>
              </a:ln>
              <a:solidFill>
                <a:srgbClr val="00B0F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200" b="0" i="0" u="none" strike="noStrike" kern="1200" cap="none" spc="0" normalizeH="0" baseline="0" noProof="0" dirty="0">
                <a:ln>
                  <a:noFill/>
                </a:ln>
                <a:solidFill>
                  <a:srgbClr val="00B0F0"/>
                </a:solidFill>
                <a:effectLst/>
                <a:uLnTx/>
                <a:uFillTx/>
                <a:latin typeface="Calibri"/>
                <a:ea typeface="+mn-ea"/>
                <a:cs typeface="+mn-cs"/>
              </a:rPr>
              <a:t>“Tu cara y tu voz me dicen que te sientes </a:t>
            </a:r>
            <a:r>
              <a:rPr kumimoji="0" lang="es-ES" sz="2200" b="1" i="0" u="sng" strike="noStrike" kern="1200" cap="none" spc="0" normalizeH="0" baseline="0" noProof="0" dirty="0">
                <a:ln>
                  <a:noFill/>
                </a:ln>
                <a:solidFill>
                  <a:srgbClr val="00B0F0"/>
                </a:solidFill>
                <a:effectLst/>
                <a:uLnTx/>
                <a:uFillTx/>
                <a:latin typeface="Calibri"/>
                <a:ea typeface="+mn-ea"/>
                <a:cs typeface="+mn-cs"/>
              </a:rPr>
              <a:t>bloqueado</a:t>
            </a:r>
            <a:r>
              <a:rPr kumimoji="0" lang="es-ES" sz="2200" b="0" i="0" u="none" strike="noStrike" kern="1200" cap="none" spc="0" normalizeH="0" baseline="0" noProof="0" dirty="0">
                <a:ln>
                  <a:noFill/>
                </a:ln>
                <a:solidFill>
                  <a:srgbClr val="00B0F0"/>
                </a:solidFill>
                <a:effectLst/>
                <a:uLnTx/>
                <a:uFillTx/>
                <a:latin typeface="Calibri"/>
                <a:ea typeface="+mn-ea"/>
                <a:cs typeface="+mn-cs"/>
              </a:rPr>
              <a:t>. Quiero ayudarte. Vamos a pensar en algo que podemos hacer para ayudarte a estar </a:t>
            </a:r>
            <a:r>
              <a:rPr lang="es-ES" sz="2200" b="1" u="sng" dirty="0">
                <a:solidFill>
                  <a:srgbClr val="00B0F0"/>
                </a:solidFill>
                <a:latin typeface="Calibri"/>
              </a:rPr>
              <a:t>desbloqueado</a:t>
            </a:r>
            <a:r>
              <a:rPr kumimoji="0" lang="es-ES" sz="2200" b="0" i="0" u="none" strike="noStrike" kern="1200" cap="none" spc="0" normalizeH="0" baseline="0" noProof="0" dirty="0">
                <a:ln>
                  <a:noFill/>
                </a:ln>
                <a:solidFill>
                  <a:srgbClr val="00B0F0"/>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B0F0"/>
              </a:solidFill>
              <a:effectLst/>
              <a:uLnTx/>
              <a:uFillTx/>
              <a:latin typeface="Calibri"/>
              <a:ea typeface="+mn-ea"/>
              <a:cs typeface="+mn-cs"/>
            </a:endParaRPr>
          </a:p>
          <a:p>
            <a:pPr marL="285750" indent="-285750" defTabSz="914400">
              <a:buFont typeface="Arial" panose="020B0604020202020204" pitchFamily="34" charset="0"/>
              <a:buChar char="•"/>
              <a:defRPr/>
            </a:pPr>
            <a:r>
              <a:rPr kumimoji="0" lang="es-ES" sz="2200" b="0" i="0" u="none" strike="noStrike" kern="1200" cap="none" spc="0" normalizeH="0" baseline="0" noProof="0" dirty="0">
                <a:ln>
                  <a:noFill/>
                </a:ln>
                <a:solidFill>
                  <a:srgbClr val="00B0F0"/>
                </a:solidFill>
                <a:effectLst/>
                <a:uLnTx/>
                <a:uFillTx/>
                <a:latin typeface="Calibri"/>
                <a:ea typeface="+mn-ea"/>
                <a:cs typeface="+mn-cs"/>
              </a:rPr>
              <a:t>“Yo vi que estabas </a:t>
            </a:r>
            <a:r>
              <a:rPr kumimoji="0" lang="es-ES" sz="2200" b="1" i="0" u="sng" strike="noStrike" kern="1200" cap="none" spc="0" normalizeH="0" baseline="0" noProof="0" dirty="0">
                <a:ln>
                  <a:noFill/>
                </a:ln>
                <a:solidFill>
                  <a:srgbClr val="00B0F0"/>
                </a:solidFill>
                <a:effectLst/>
                <a:uLnTx/>
                <a:uFillTx/>
                <a:latin typeface="Calibri"/>
                <a:ea typeface="+mn-ea"/>
                <a:cs typeface="+mn-cs"/>
              </a:rPr>
              <a:t>bloqueado</a:t>
            </a:r>
            <a:r>
              <a:rPr lang="es-ES" sz="2200" dirty="0">
                <a:solidFill>
                  <a:srgbClr val="00B0F0"/>
                </a:solidFill>
                <a:latin typeface="Calibri"/>
              </a:rPr>
              <a:t> </a:t>
            </a:r>
            <a:r>
              <a:rPr kumimoji="0" lang="es-ES" sz="2200" b="0" i="0" u="none" strike="noStrike" kern="1200" cap="none" spc="0" normalizeH="0" baseline="0" noProof="0" dirty="0">
                <a:ln>
                  <a:noFill/>
                </a:ln>
                <a:solidFill>
                  <a:srgbClr val="00B0F0"/>
                </a:solidFill>
                <a:effectLst/>
                <a:uLnTx/>
                <a:uFillTx/>
                <a:latin typeface="Calibri"/>
                <a:ea typeface="+mn-ea"/>
                <a:cs typeface="+mn-cs"/>
              </a:rPr>
              <a:t> y luego cambiaste tu idea para estar </a:t>
            </a:r>
            <a:r>
              <a:rPr lang="es-ES" sz="2200" b="1" u="sng" dirty="0">
                <a:solidFill>
                  <a:srgbClr val="00B0F0"/>
                </a:solidFill>
                <a:latin typeface="Calibri"/>
              </a:rPr>
              <a:t>desbloqueado</a:t>
            </a:r>
            <a:r>
              <a:rPr kumimoji="0" lang="es-ES" sz="2200" b="0" i="0" u="none" strike="noStrike" kern="1200" cap="none" spc="0" normalizeH="0" baseline="0" noProof="0" dirty="0">
                <a:ln>
                  <a:noFill/>
                </a:ln>
                <a:solidFill>
                  <a:srgbClr val="00B0F0"/>
                </a:solidFill>
                <a:effectLst/>
                <a:uLnTx/>
                <a:uFillTx/>
                <a:latin typeface="Calibri"/>
                <a:ea typeface="+mn-ea"/>
                <a:cs typeface="+mn-cs"/>
              </a:rPr>
              <a:t>.  ¡Buen trabajo!”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B0F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573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FF0066"/>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 y="140768"/>
            <a:ext cx="910690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“Plan A/ Plan B”</a:t>
            </a:r>
          </a:p>
        </p:txBody>
      </p:sp>
      <p:sp>
        <p:nvSpPr>
          <p:cNvPr id="8" name="TextBox 7"/>
          <p:cNvSpPr txBox="1"/>
          <p:nvPr/>
        </p:nvSpPr>
        <p:spPr>
          <a:xfrm>
            <a:off x="609600" y="1143000"/>
            <a:ext cx="8001000"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Plan A </a:t>
            </a:r>
            <a:r>
              <a:rPr kumimoji="0" lang="es-ES" sz="2800" b="0" i="0" u="none" strike="noStrike" kern="1200" cap="none" spc="0" normalizeH="0" baseline="0" noProof="0" dirty="0">
                <a:ln>
                  <a:noFill/>
                </a:ln>
                <a:solidFill>
                  <a:prstClr val="black"/>
                </a:solidFill>
                <a:effectLst/>
                <a:uLnTx/>
                <a:uFillTx/>
                <a:latin typeface="Calibri"/>
                <a:ea typeface="+mn-ea"/>
                <a:cs typeface="+mn-cs"/>
              </a:rPr>
              <a:t>es la forma en que desea hacer algo.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Pero, el plan A no siempre funciona. ¡Está bien, tendrá un </a:t>
            </a:r>
            <a:r>
              <a:rPr kumimoji="0" lang="es-ES" sz="2800" b="1" i="0" u="none" strike="noStrike" kern="1200" cap="none" spc="0" normalizeH="0" baseline="0" noProof="0" dirty="0">
                <a:ln>
                  <a:noFill/>
                </a:ln>
                <a:solidFill>
                  <a:prstClr val="black"/>
                </a:solidFill>
                <a:effectLst/>
                <a:uLnTx/>
                <a:uFillTx/>
                <a:latin typeface="Calibri"/>
                <a:ea typeface="+mn-ea"/>
                <a:cs typeface="+mn-cs"/>
              </a:rPr>
              <a:t>plan B!</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Es normal que las cosas no salen como se piensa, y a veces es importante cambiar de plan.</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9510" y="136176"/>
            <a:ext cx="660343" cy="65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016699"/>
            <a:ext cx="2881976" cy="1765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3890077"/>
            <a:ext cx="3733800" cy="258532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Tener un plan B permite a su hijo a </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mantener una mente abierta</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mantener opciones</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lograr metas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618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FF0066"/>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172" y="160985"/>
            <a:ext cx="910690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“Usando Plan A/ Plan B”</a:t>
            </a:r>
          </a:p>
        </p:txBody>
      </p:sp>
      <p:sp>
        <p:nvSpPr>
          <p:cNvPr id="8" name="TextBox 7"/>
          <p:cNvSpPr txBox="1"/>
          <p:nvPr/>
        </p:nvSpPr>
        <p:spPr>
          <a:xfrm>
            <a:off x="472042" y="1021876"/>
            <a:ext cx="8001000"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Calibri"/>
                <a:ea typeface="+mn-ea"/>
                <a:cs typeface="+mn-cs"/>
              </a:rPr>
              <a:t>¿Qué puede </a:t>
            </a:r>
            <a:r>
              <a:rPr kumimoji="0" lang="es-MX" sz="2800" b="1" i="0" u="sng" strike="noStrike" kern="1200" cap="none" spc="0" normalizeH="0" baseline="0" noProof="0" dirty="0">
                <a:ln>
                  <a:noFill/>
                </a:ln>
                <a:solidFill>
                  <a:prstClr val="black"/>
                </a:solidFill>
                <a:effectLst/>
                <a:uLnTx/>
                <a:uFillTx/>
                <a:latin typeface="Calibri"/>
                <a:ea typeface="+mn-ea"/>
                <a:cs typeface="+mn-cs"/>
              </a:rPr>
              <a:t>decir </a:t>
            </a:r>
            <a:r>
              <a:rPr kumimoji="0" lang="es-MX" sz="2800" b="0" i="0" u="none" strike="noStrike" kern="1200" cap="none" spc="0" normalizeH="0" baseline="0" noProof="0" dirty="0">
                <a:ln>
                  <a:noFill/>
                </a:ln>
                <a:solidFill>
                  <a:prstClr val="black"/>
                </a:solidFill>
                <a:effectLst/>
                <a:uLnTx/>
                <a:uFillTx/>
                <a:latin typeface="Calibri"/>
                <a:ea typeface="+mn-ea"/>
                <a:cs typeface="+mn-cs"/>
              </a:rPr>
              <a:t>para ayudar a su hijo/a a entender que si el primer plan no funciona, hay otras opciones?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200" b="0" i="0" u="none" strike="noStrike" kern="1200" cap="none" spc="0" normalizeH="0" baseline="0" noProof="0" dirty="0">
                <a:ln>
                  <a:noFill/>
                </a:ln>
                <a:solidFill>
                  <a:srgbClr val="FF0066"/>
                </a:solidFill>
                <a:effectLst/>
                <a:uLnTx/>
                <a:uFillTx/>
                <a:latin typeface="Calibri"/>
                <a:ea typeface="+mn-ea"/>
                <a:cs typeface="+mn-cs"/>
              </a:rPr>
              <a:t>“Mi </a:t>
            </a:r>
            <a:r>
              <a:rPr kumimoji="0" lang="es-MX" sz="2200" b="1" i="0" u="sng" strike="noStrike" kern="1200" cap="none" spc="0" normalizeH="0" baseline="0" noProof="0" dirty="0">
                <a:ln>
                  <a:noFill/>
                </a:ln>
                <a:solidFill>
                  <a:srgbClr val="FF0066"/>
                </a:solidFill>
                <a:effectLst/>
                <a:uLnTx/>
                <a:uFillTx/>
                <a:latin typeface="Calibri"/>
                <a:ea typeface="+mn-ea"/>
                <a:cs typeface="+mn-cs"/>
              </a:rPr>
              <a:t>Plan A</a:t>
            </a:r>
            <a:r>
              <a:rPr kumimoji="0" lang="es-MX" sz="2200" b="0" i="0" u="none" strike="noStrike" kern="1200" cap="none" spc="0" normalizeH="0" baseline="0" noProof="0" dirty="0">
                <a:ln>
                  <a:noFill/>
                </a:ln>
                <a:solidFill>
                  <a:srgbClr val="FF0066"/>
                </a:solidFill>
                <a:effectLst/>
                <a:uLnTx/>
                <a:uFillTx/>
                <a:latin typeface="Calibri"/>
                <a:ea typeface="+mn-ea"/>
                <a:cs typeface="+mn-cs"/>
              </a:rPr>
              <a:t> no está funcionando, necesito un </a:t>
            </a:r>
            <a:r>
              <a:rPr kumimoji="0" lang="es-MX" sz="2200" b="1" i="0" u="sng" strike="noStrike" kern="1200" cap="none" spc="0" normalizeH="0" baseline="0" noProof="0" dirty="0">
                <a:ln>
                  <a:noFill/>
                </a:ln>
                <a:solidFill>
                  <a:srgbClr val="FF0066"/>
                </a:solidFill>
                <a:effectLst/>
                <a:uLnTx/>
                <a:uFillTx/>
                <a:latin typeface="Calibri"/>
                <a:ea typeface="+mn-ea"/>
                <a:cs typeface="+mn-cs"/>
              </a:rPr>
              <a:t>Plan B</a:t>
            </a:r>
            <a:r>
              <a:rPr kumimoji="0" lang="es-MX" sz="2200" b="0" i="0" u="none" strike="noStrike" kern="1200" cap="none" spc="0" normalizeH="0" baseline="0" noProof="0" dirty="0">
                <a:ln>
                  <a:noFill/>
                </a:ln>
                <a:solidFill>
                  <a:srgbClr val="FF0066"/>
                </a:solidFill>
                <a:effectLst/>
                <a:uLnTx/>
                <a:uFillTx/>
                <a:latin typeface="Calibri"/>
                <a:ea typeface="+mn-ea"/>
                <a:cs typeface="+mn-cs"/>
              </a:rPr>
              <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2200" b="0" i="0" u="none" strike="noStrike" kern="1200" cap="none" spc="0" normalizeH="0" baseline="0" noProof="0" dirty="0">
              <a:ln>
                <a:noFill/>
              </a:ln>
              <a:solidFill>
                <a:srgbClr val="FF0066"/>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200" b="0" i="0" u="none" strike="noStrike" kern="1200" cap="none" spc="0" normalizeH="0" baseline="0" noProof="0" dirty="0">
                <a:ln>
                  <a:noFill/>
                </a:ln>
                <a:solidFill>
                  <a:srgbClr val="FF0066"/>
                </a:solidFill>
                <a:effectLst/>
                <a:uLnTx/>
                <a:uFillTx/>
                <a:latin typeface="Calibri"/>
                <a:ea typeface="+mn-ea"/>
                <a:cs typeface="+mn-cs"/>
              </a:rPr>
              <a:t>“¿Me puedes ayudar a llegar a un </a:t>
            </a:r>
            <a:r>
              <a:rPr kumimoji="0" lang="es-MX" sz="2200" b="1" i="0" u="sng" strike="noStrike" kern="1200" cap="none" spc="0" normalizeH="0" baseline="0" noProof="0" dirty="0">
                <a:ln>
                  <a:noFill/>
                </a:ln>
                <a:solidFill>
                  <a:srgbClr val="FF0066"/>
                </a:solidFill>
                <a:effectLst/>
                <a:uLnTx/>
                <a:uFillTx/>
                <a:latin typeface="Calibri"/>
                <a:ea typeface="+mn-ea"/>
                <a:cs typeface="+mn-cs"/>
              </a:rPr>
              <a:t>Plan B</a:t>
            </a:r>
            <a:r>
              <a:rPr kumimoji="0" lang="es-MX" sz="2200" b="0" i="0" u="none" strike="noStrike" kern="1200" cap="none" spc="0" normalizeH="0" baseline="0" noProof="0" dirty="0">
                <a:ln>
                  <a:noFill/>
                </a:ln>
                <a:solidFill>
                  <a:srgbClr val="FF0066"/>
                </a:solidFill>
                <a:effectLst/>
                <a:uLnTx/>
                <a:uFillTx/>
                <a:latin typeface="Calibri"/>
                <a:ea typeface="+mn-ea"/>
                <a:cs typeface="+mn-cs"/>
              </a:rPr>
              <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200" b="0" i="0" u="none" strike="noStrike" kern="1200" cap="none" spc="0" normalizeH="0" baseline="0" noProof="0" dirty="0">
              <a:ln>
                <a:noFill/>
              </a:ln>
              <a:solidFill>
                <a:srgbClr val="FF0066"/>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200" b="0" i="0" u="none" strike="noStrike" kern="1200" cap="none" spc="0" normalizeH="0" baseline="0" noProof="0" dirty="0">
                <a:ln>
                  <a:noFill/>
                </a:ln>
                <a:solidFill>
                  <a:srgbClr val="FF0066"/>
                </a:solidFill>
                <a:effectLst/>
                <a:uLnTx/>
                <a:uFillTx/>
                <a:latin typeface="Calibri"/>
                <a:ea typeface="+mn-ea"/>
                <a:cs typeface="+mn-cs"/>
              </a:rPr>
              <a:t>“Me encanta que tienes un </a:t>
            </a:r>
            <a:r>
              <a:rPr kumimoji="0" lang="es-ES" sz="2200" b="1" i="0" u="sng" strike="noStrike" kern="1200" cap="none" spc="0" normalizeH="0" baseline="0" noProof="0" dirty="0">
                <a:ln>
                  <a:noFill/>
                </a:ln>
                <a:solidFill>
                  <a:srgbClr val="FF0066"/>
                </a:solidFill>
                <a:effectLst/>
                <a:uLnTx/>
                <a:uFillTx/>
                <a:latin typeface="Calibri"/>
                <a:ea typeface="+mn-ea"/>
                <a:cs typeface="+mn-cs"/>
              </a:rPr>
              <a:t>Plan A</a:t>
            </a:r>
            <a:r>
              <a:rPr kumimoji="0" lang="es-ES" sz="2200" b="1" i="0" u="none" strike="noStrike" kern="1200" cap="none" spc="0" normalizeH="0" baseline="0" noProof="0" dirty="0">
                <a:ln>
                  <a:noFill/>
                </a:ln>
                <a:solidFill>
                  <a:srgbClr val="FF0066"/>
                </a:solidFill>
                <a:effectLst/>
                <a:uLnTx/>
                <a:uFillTx/>
                <a:latin typeface="Calibri"/>
                <a:ea typeface="+mn-ea"/>
                <a:cs typeface="+mn-cs"/>
              </a:rPr>
              <a:t> </a:t>
            </a:r>
            <a:r>
              <a:rPr kumimoji="0" lang="es-ES" sz="2200" b="0" i="0" u="none" strike="noStrike" kern="1200" cap="none" spc="0" normalizeH="0" baseline="0" noProof="0" dirty="0">
                <a:ln>
                  <a:noFill/>
                </a:ln>
                <a:solidFill>
                  <a:srgbClr val="FF0066"/>
                </a:solidFill>
                <a:effectLst/>
                <a:uLnTx/>
                <a:uFillTx/>
                <a:latin typeface="Calibri"/>
                <a:ea typeface="+mn-ea"/>
                <a:cs typeface="+mn-cs"/>
              </a:rPr>
              <a:t>y un </a:t>
            </a:r>
            <a:r>
              <a:rPr kumimoji="0" lang="es-ES" sz="2200" b="1" i="0" u="sng" strike="noStrike" kern="1200" cap="none" spc="0" normalizeH="0" baseline="0" noProof="0" dirty="0">
                <a:ln>
                  <a:noFill/>
                </a:ln>
                <a:solidFill>
                  <a:srgbClr val="FF0066"/>
                </a:solidFill>
                <a:effectLst/>
                <a:uLnTx/>
                <a:uFillTx/>
                <a:latin typeface="Calibri"/>
                <a:ea typeface="+mn-ea"/>
                <a:cs typeface="+mn-cs"/>
              </a:rPr>
              <a:t>Plan B</a:t>
            </a:r>
            <a:r>
              <a:rPr kumimoji="0" lang="es-ES" sz="2200" b="0" i="0" u="none" strike="noStrike" kern="1200" cap="none" spc="0" normalizeH="0" baseline="0" noProof="0" dirty="0">
                <a:ln>
                  <a:noFill/>
                </a:ln>
                <a:solidFill>
                  <a:srgbClr val="FF0066"/>
                </a:solidFill>
                <a:effectLst/>
                <a:uLnTx/>
                <a:uFillTx/>
                <a:latin typeface="Calibri"/>
                <a:ea typeface="+mn-ea"/>
                <a:cs typeface="+mn-cs"/>
              </a:rPr>
              <a:t>. Es una gran planificación.”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800" b="0" i="0" u="none" strike="noStrike" kern="1200" cap="none" spc="0" normalizeH="0" baseline="0" noProof="0" dirty="0">
              <a:ln>
                <a:noFill/>
              </a:ln>
              <a:solidFill>
                <a:srgbClr val="FF0066"/>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0066"/>
              </a:solidFill>
              <a:effectLst/>
              <a:uLnTx/>
              <a:uFillTx/>
              <a:latin typeface="Calibri"/>
              <a:ea typeface="+mn-ea"/>
              <a:cs typeface="+mn-cs"/>
            </a:endParaRPr>
          </a:p>
        </p:txBody>
      </p:sp>
      <p:sp>
        <p:nvSpPr>
          <p:cNvPr id="13" name="Rectangle 12"/>
          <p:cNvSpPr/>
          <p:nvPr/>
        </p:nvSpPr>
        <p:spPr>
          <a:xfrm>
            <a:off x="152400" y="919851"/>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100" y="138997"/>
            <a:ext cx="660343" cy="65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3467" y="4724400"/>
            <a:ext cx="5791200"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0066"/>
              </a:solidFill>
              <a:effectLst/>
              <a:uLnTx/>
              <a:uFillTx/>
              <a:latin typeface="Calibri"/>
              <a:ea typeface="+mn-ea"/>
              <a:cs typeface="+mn-cs"/>
            </a:endParaRP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61" y="4343400"/>
            <a:ext cx="2368539" cy="203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043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3638" y="160985"/>
            <a:ext cx="910690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El vocabulario</a:t>
            </a:r>
          </a:p>
        </p:txBody>
      </p:sp>
      <p:sp>
        <p:nvSpPr>
          <p:cNvPr id="8" name="TextBox 7"/>
          <p:cNvSpPr txBox="1"/>
          <p:nvPr/>
        </p:nvSpPr>
        <p:spPr>
          <a:xfrm>
            <a:off x="1994617" y="3280982"/>
            <a:ext cx="54271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¿Preguntas o pensamientos hasta este punto?</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62254892-21CF-6ACF-3A0C-C32AAD3CFD33}"/>
              </a:ext>
            </a:extLst>
          </p:cNvPr>
          <p:cNvSpPr txBox="1"/>
          <p:nvPr/>
        </p:nvSpPr>
        <p:spPr>
          <a:xfrm>
            <a:off x="2145672" y="1446674"/>
            <a:ext cx="46904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7030A0"/>
                </a:solidFill>
                <a:effectLst/>
                <a:uLnTx/>
                <a:uFillTx/>
                <a:latin typeface="Calibri"/>
                <a:ea typeface="+mn-ea"/>
                <a:cs typeface="+mn-cs"/>
              </a:rPr>
              <a:t>“Ser flexible”</a:t>
            </a:r>
            <a:r>
              <a:rPr kumimoji="0" lang="es-MX" sz="2400" b="1" i="0" u="none" strike="noStrike" kern="1200" cap="none" spc="0" normalizeH="0" baseline="0" noProof="0" dirty="0">
                <a:ln>
                  <a:noFill/>
                </a:ln>
                <a:solidFill>
                  <a:prstClr val="black"/>
                </a:solidFill>
                <a:effectLst/>
                <a:uLnTx/>
                <a:uFillTx/>
                <a:latin typeface="Calibri"/>
                <a:ea typeface="+mn-ea"/>
                <a:cs typeface="+mn-cs"/>
              </a:rPr>
              <a:t>			</a:t>
            </a:r>
            <a:endParaRPr kumimoji="0" lang="es-MX" sz="2400" b="1" i="0" u="none" strike="noStrike" kern="1200" cap="none" spc="0" normalizeH="0" baseline="0" noProof="0" dirty="0">
              <a:ln>
                <a:noFill/>
              </a:ln>
              <a:solidFill>
                <a:srgbClr val="FFC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00B0F0"/>
                </a:solidFill>
                <a:effectLst/>
                <a:uLnTx/>
                <a:uFillTx/>
                <a:latin typeface="Calibri"/>
                <a:ea typeface="+mn-ea"/>
                <a:cs typeface="+mn-cs"/>
              </a:rPr>
              <a:t>“</a:t>
            </a:r>
            <a:r>
              <a:rPr lang="es-MX" sz="2400" b="1" dirty="0">
                <a:solidFill>
                  <a:srgbClr val="00B0F0"/>
                </a:solidFill>
                <a:latin typeface="Calibri"/>
              </a:rPr>
              <a:t>B</a:t>
            </a:r>
            <a:r>
              <a:rPr kumimoji="0" lang="es-MX" sz="2400" b="1" i="0" u="none" strike="noStrike" kern="1200" cap="none" spc="0" normalizeH="0" baseline="0" noProof="0" dirty="0">
                <a:ln>
                  <a:noFill/>
                </a:ln>
                <a:solidFill>
                  <a:srgbClr val="00B0F0"/>
                </a:solidFill>
                <a:effectLst/>
                <a:uLnTx/>
                <a:uFillTx/>
                <a:latin typeface="Calibri"/>
                <a:ea typeface="+mn-ea"/>
                <a:cs typeface="+mn-cs"/>
              </a:rPr>
              <a:t>loqueado y Desbloqueado”</a:t>
            </a:r>
            <a:endParaRPr lang="es-MX" sz="2400" b="1" dirty="0">
              <a:solidFill>
                <a:srgbClr val="00B0F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FF0066"/>
                </a:solidFill>
                <a:effectLst/>
                <a:uLnTx/>
                <a:uFillTx/>
                <a:latin typeface="Calibri"/>
                <a:ea typeface="+mn-ea"/>
                <a:cs typeface="+mn-cs"/>
              </a:rPr>
              <a:t>“Plan A/ Plan B”</a:t>
            </a:r>
            <a:r>
              <a:rPr kumimoji="0" lang="es-MX" sz="2400" b="1" i="0" u="none" strike="noStrike" kern="1200" cap="none" spc="0" normalizeH="0" baseline="0" noProof="0" dirty="0">
                <a:ln>
                  <a:noFill/>
                </a:ln>
                <a:solidFill>
                  <a:prstClr val="black"/>
                </a:solidFill>
                <a:effectLst/>
                <a:uLnTx/>
                <a:uFillTx/>
                <a:latin typeface="Calibri"/>
                <a:ea typeface="+mn-ea"/>
                <a:cs typeface="+mn-cs"/>
              </a:rPr>
              <a:t>		</a:t>
            </a:r>
            <a:endParaRPr kumimoji="0" lang="es-MX" sz="2400" b="1" i="0" u="none" strike="noStrike" kern="1200" cap="none" spc="0" normalizeH="0" baseline="0" noProof="0" dirty="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423769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707" y="2264030"/>
            <a:ext cx="7772400" cy="1470025"/>
          </a:xfrm>
        </p:spPr>
        <p:txBody>
          <a:bodyPr/>
          <a:lstStyle/>
          <a:p>
            <a:r>
              <a:rPr lang="es-ES" b="1" i="1" dirty="0" err="1">
                <a:latin typeface="Century Gothic" pitchFamily="34" charset="0"/>
              </a:rPr>
              <a:t>Unstuck</a:t>
            </a:r>
            <a:r>
              <a:rPr lang="es-ES" b="1" i="1" dirty="0">
                <a:latin typeface="Century Gothic" pitchFamily="34" charset="0"/>
              </a:rPr>
              <a:t> and </a:t>
            </a:r>
            <a:r>
              <a:rPr lang="es-ES" b="1" i="1" dirty="0" err="1">
                <a:latin typeface="Century Gothic" pitchFamily="34" charset="0"/>
              </a:rPr>
              <a:t>On</a:t>
            </a:r>
            <a:r>
              <a:rPr lang="es-ES" b="1" i="1" dirty="0">
                <a:latin typeface="Century Gothic" pitchFamily="34" charset="0"/>
              </a:rPr>
              <a:t> Target!</a:t>
            </a:r>
            <a:br>
              <a:rPr lang="es-ES" b="1" i="1" dirty="0">
                <a:latin typeface="Century Gothic" pitchFamily="34" charset="0"/>
              </a:rPr>
            </a:br>
            <a:endParaRPr lang="es-ES" i="1" dirty="0">
              <a:latin typeface="Century Gothic" pitchFamily="34" charset="0"/>
            </a:endParaRPr>
          </a:p>
        </p:txBody>
      </p:sp>
      <p:sp>
        <p:nvSpPr>
          <p:cNvPr id="3" name="Subtitle 2"/>
          <p:cNvSpPr>
            <a:spLocks noGrp="1"/>
          </p:cNvSpPr>
          <p:nvPr>
            <p:ph type="subTitle" idx="1"/>
          </p:nvPr>
        </p:nvSpPr>
        <p:spPr>
          <a:xfrm>
            <a:off x="1371600" y="3200400"/>
            <a:ext cx="6400800" cy="1905000"/>
          </a:xfrm>
        </p:spPr>
        <p:txBody>
          <a:bodyPr/>
          <a:lstStyle/>
          <a:p>
            <a:r>
              <a:rPr lang="es-ES" dirty="0">
                <a:solidFill>
                  <a:schemeClr val="tx1"/>
                </a:solidFill>
                <a:latin typeface="Century Gothic" pitchFamily="34" charset="0"/>
              </a:rPr>
              <a:t>Sesión Familiar #4</a:t>
            </a:r>
          </a:p>
        </p:txBody>
      </p:sp>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
          <p:cNvGrpSpPr>
            <a:grpSpLocks/>
          </p:cNvGrpSpPr>
          <p:nvPr/>
        </p:nvGrpSpPr>
        <p:grpSpPr bwMode="auto">
          <a:xfrm flipV="1">
            <a:off x="307473" y="4114800"/>
            <a:ext cx="1785937" cy="2411412"/>
            <a:chOff x="6589" y="2087"/>
            <a:chExt cx="3372" cy="4379"/>
          </a:xfrm>
        </p:grpSpPr>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 y="2087"/>
              <a:ext cx="3372" cy="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1" name="Group 4"/>
            <p:cNvGrpSpPr>
              <a:grpSpLocks/>
            </p:cNvGrpSpPr>
            <p:nvPr/>
          </p:nvGrpSpPr>
          <p:grpSpPr bwMode="auto">
            <a:xfrm>
              <a:off x="8887" y="3201"/>
              <a:ext cx="2" cy="80"/>
              <a:chOff x="-106290113" y="-105152799"/>
              <a:chExt cx="2" cy="80"/>
            </a:xfrm>
          </p:grpSpPr>
          <p:sp>
            <p:nvSpPr>
              <p:cNvPr id="38" name="Freeform 5"/>
              <p:cNvSpPr>
                <a:spLocks/>
              </p:cNvSpPr>
              <p:nvPr/>
            </p:nvSpPr>
            <p:spPr bwMode="auto">
              <a:xfrm>
                <a:off x="-106290113" y="-105152799"/>
                <a:ext cx="2" cy="80"/>
              </a:xfrm>
              <a:custGeom>
                <a:avLst/>
                <a:gdLst>
                  <a:gd name="T0" fmla="+- 0 1685 1685"/>
                  <a:gd name="T1" fmla="*/ 1685 h 80"/>
                  <a:gd name="T2" fmla="+- 0 1765 1685"/>
                  <a:gd name="T3" fmla="*/ 1765 h 80"/>
                </a:gdLst>
                <a:ahLst/>
                <a:cxnLst>
                  <a:cxn ang="0">
                    <a:pos x="0" y="T1"/>
                  </a:cxn>
                  <a:cxn ang="0">
                    <a:pos x="0" y="T3"/>
                  </a:cxn>
                </a:cxnLst>
                <a:rect l="0" t="0" r="r" b="b"/>
                <a:pathLst>
                  <a:path h="80">
                    <a:moveTo>
                      <a:pt x="0" y="0"/>
                    </a:moveTo>
                    <a:lnTo>
                      <a:pt x="0" y="8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2" name="Group 6"/>
            <p:cNvGrpSpPr>
              <a:grpSpLocks/>
            </p:cNvGrpSpPr>
            <p:nvPr/>
          </p:nvGrpSpPr>
          <p:grpSpPr bwMode="auto">
            <a:xfrm>
              <a:off x="7703" y="2095"/>
              <a:ext cx="80" cy="2"/>
              <a:chOff x="-106291297" y="-105153905"/>
              <a:chExt cx="80" cy="2"/>
            </a:xfrm>
          </p:grpSpPr>
          <p:sp>
            <p:nvSpPr>
              <p:cNvPr id="37" name="Freeform 7"/>
              <p:cNvSpPr>
                <a:spLocks/>
              </p:cNvSpPr>
              <p:nvPr/>
            </p:nvSpPr>
            <p:spPr bwMode="auto">
              <a:xfrm>
                <a:off x="-106291297" y="-105153905"/>
                <a:ext cx="80" cy="2"/>
              </a:xfrm>
              <a:custGeom>
                <a:avLst/>
                <a:gdLst>
                  <a:gd name="T0" fmla="+- 0 9157 9157"/>
                  <a:gd name="T1" fmla="*/ T0 w 80"/>
                  <a:gd name="T2" fmla="+- 0 9237 9157"/>
                  <a:gd name="T3" fmla="*/ T2 w 80"/>
                </a:gdLst>
                <a:ahLst/>
                <a:cxnLst>
                  <a:cxn ang="0">
                    <a:pos x="T1" y="0"/>
                  </a:cxn>
                  <a:cxn ang="0">
                    <a:pos x="T3" y="0"/>
                  </a:cxn>
                </a:cxnLst>
                <a:rect l="0" t="0" r="r" b="b"/>
                <a:pathLst>
                  <a:path w="80">
                    <a:moveTo>
                      <a:pt x="0" y="0"/>
                    </a:moveTo>
                    <a:lnTo>
                      <a:pt x="80" y="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3" name="Group 8"/>
            <p:cNvGrpSpPr>
              <a:grpSpLocks/>
            </p:cNvGrpSpPr>
            <p:nvPr/>
          </p:nvGrpSpPr>
          <p:grpSpPr bwMode="auto">
            <a:xfrm>
              <a:off x="6596" y="3199"/>
              <a:ext cx="2" cy="80"/>
              <a:chOff x="-106292404" y="-105152801"/>
              <a:chExt cx="2" cy="80"/>
            </a:xfrm>
          </p:grpSpPr>
          <p:sp>
            <p:nvSpPr>
              <p:cNvPr id="36" name="Freeform 9"/>
              <p:cNvSpPr>
                <a:spLocks/>
              </p:cNvSpPr>
              <p:nvPr/>
            </p:nvSpPr>
            <p:spPr bwMode="auto">
              <a:xfrm>
                <a:off x="-106292404" y="-105152801"/>
                <a:ext cx="2" cy="80"/>
              </a:xfrm>
              <a:custGeom>
                <a:avLst/>
                <a:gdLst>
                  <a:gd name="T0" fmla="+- 0 1683 1683"/>
                  <a:gd name="T1" fmla="*/ 1683 h 80"/>
                  <a:gd name="T2" fmla="+- 0 1763 1683"/>
                  <a:gd name="T3" fmla="*/ 1763 h 80"/>
                </a:gdLst>
                <a:ahLst/>
                <a:cxnLst>
                  <a:cxn ang="0">
                    <a:pos x="0" y="T1"/>
                  </a:cxn>
                  <a:cxn ang="0">
                    <a:pos x="0" y="T3"/>
                  </a:cxn>
                </a:cxnLst>
                <a:rect l="0" t="0" r="r" b="b"/>
                <a:pathLst>
                  <a:path h="80">
                    <a:moveTo>
                      <a:pt x="0" y="0"/>
                    </a:moveTo>
                    <a:lnTo>
                      <a:pt x="0" y="8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4" name="Group 10"/>
            <p:cNvGrpSpPr>
              <a:grpSpLocks/>
            </p:cNvGrpSpPr>
            <p:nvPr/>
          </p:nvGrpSpPr>
          <p:grpSpPr bwMode="auto">
            <a:xfrm>
              <a:off x="7701" y="4386"/>
              <a:ext cx="80" cy="2"/>
              <a:chOff x="-106291299" y="-105151614"/>
              <a:chExt cx="80" cy="2"/>
            </a:xfrm>
          </p:grpSpPr>
          <p:sp>
            <p:nvSpPr>
              <p:cNvPr id="35" name="Freeform 11"/>
              <p:cNvSpPr>
                <a:spLocks/>
              </p:cNvSpPr>
              <p:nvPr/>
            </p:nvSpPr>
            <p:spPr bwMode="auto">
              <a:xfrm>
                <a:off x="-106291299" y="-105151614"/>
                <a:ext cx="80" cy="2"/>
              </a:xfrm>
              <a:custGeom>
                <a:avLst/>
                <a:gdLst>
                  <a:gd name="T0" fmla="+- 0 9155 9155"/>
                  <a:gd name="T1" fmla="*/ T0 w 80"/>
                  <a:gd name="T2" fmla="+- 0 9235 9155"/>
                  <a:gd name="T3" fmla="*/ T2 w 80"/>
                </a:gdLst>
                <a:ahLst/>
                <a:cxnLst>
                  <a:cxn ang="0">
                    <a:pos x="T1" y="0"/>
                  </a:cxn>
                  <a:cxn ang="0">
                    <a:pos x="T3" y="0"/>
                  </a:cxn>
                </a:cxnLst>
                <a:rect l="0" t="0" r="r" b="b"/>
                <a:pathLst>
                  <a:path w="80">
                    <a:moveTo>
                      <a:pt x="0" y="0"/>
                    </a:moveTo>
                    <a:lnTo>
                      <a:pt x="80" y="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27" name="Rectangle 26"/>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8" name="Group 2"/>
          <p:cNvGrpSpPr>
            <a:grpSpLocks/>
          </p:cNvGrpSpPr>
          <p:nvPr/>
        </p:nvGrpSpPr>
        <p:grpSpPr bwMode="auto">
          <a:xfrm>
            <a:off x="7102439" y="1137228"/>
            <a:ext cx="1785937" cy="2411412"/>
            <a:chOff x="6589" y="2087"/>
            <a:chExt cx="3372" cy="4379"/>
          </a:xfrm>
        </p:grpSpPr>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 y="2087"/>
              <a:ext cx="3372" cy="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9" name="Group 4"/>
            <p:cNvGrpSpPr>
              <a:grpSpLocks/>
            </p:cNvGrpSpPr>
            <p:nvPr/>
          </p:nvGrpSpPr>
          <p:grpSpPr bwMode="auto">
            <a:xfrm>
              <a:off x="8887" y="3201"/>
              <a:ext cx="2" cy="80"/>
              <a:chOff x="-106290113" y="-105152799"/>
              <a:chExt cx="2" cy="80"/>
            </a:xfrm>
          </p:grpSpPr>
          <p:sp>
            <p:nvSpPr>
              <p:cNvPr id="26" name="Freeform 5"/>
              <p:cNvSpPr>
                <a:spLocks/>
              </p:cNvSpPr>
              <p:nvPr/>
            </p:nvSpPr>
            <p:spPr bwMode="auto">
              <a:xfrm>
                <a:off x="-106290113" y="-105152799"/>
                <a:ext cx="2" cy="80"/>
              </a:xfrm>
              <a:custGeom>
                <a:avLst/>
                <a:gdLst>
                  <a:gd name="T0" fmla="+- 0 1685 1685"/>
                  <a:gd name="T1" fmla="*/ 1685 h 80"/>
                  <a:gd name="T2" fmla="+- 0 1765 1685"/>
                  <a:gd name="T3" fmla="*/ 1765 h 80"/>
                </a:gdLst>
                <a:ahLst/>
                <a:cxnLst>
                  <a:cxn ang="0">
                    <a:pos x="0" y="T1"/>
                  </a:cxn>
                  <a:cxn ang="0">
                    <a:pos x="0" y="T3"/>
                  </a:cxn>
                </a:cxnLst>
                <a:rect l="0" t="0" r="r" b="b"/>
                <a:pathLst>
                  <a:path h="80">
                    <a:moveTo>
                      <a:pt x="0" y="0"/>
                    </a:moveTo>
                    <a:lnTo>
                      <a:pt x="0" y="8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0" name="Group 6"/>
            <p:cNvGrpSpPr>
              <a:grpSpLocks/>
            </p:cNvGrpSpPr>
            <p:nvPr/>
          </p:nvGrpSpPr>
          <p:grpSpPr bwMode="auto">
            <a:xfrm>
              <a:off x="7703" y="2095"/>
              <a:ext cx="80" cy="2"/>
              <a:chOff x="-106291297" y="-105153905"/>
              <a:chExt cx="80" cy="2"/>
            </a:xfrm>
          </p:grpSpPr>
          <p:sp>
            <p:nvSpPr>
              <p:cNvPr id="25" name="Freeform 7"/>
              <p:cNvSpPr>
                <a:spLocks/>
              </p:cNvSpPr>
              <p:nvPr/>
            </p:nvSpPr>
            <p:spPr bwMode="auto">
              <a:xfrm>
                <a:off x="-106291297" y="-105153905"/>
                <a:ext cx="80" cy="2"/>
              </a:xfrm>
              <a:custGeom>
                <a:avLst/>
                <a:gdLst>
                  <a:gd name="T0" fmla="+- 0 9157 9157"/>
                  <a:gd name="T1" fmla="*/ T0 w 80"/>
                  <a:gd name="T2" fmla="+- 0 9237 9157"/>
                  <a:gd name="T3" fmla="*/ T2 w 80"/>
                </a:gdLst>
                <a:ahLst/>
                <a:cxnLst>
                  <a:cxn ang="0">
                    <a:pos x="T1" y="0"/>
                  </a:cxn>
                  <a:cxn ang="0">
                    <a:pos x="T3" y="0"/>
                  </a:cxn>
                </a:cxnLst>
                <a:rect l="0" t="0" r="r" b="b"/>
                <a:pathLst>
                  <a:path w="80">
                    <a:moveTo>
                      <a:pt x="0" y="0"/>
                    </a:moveTo>
                    <a:lnTo>
                      <a:pt x="80" y="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1" name="Group 8"/>
            <p:cNvGrpSpPr>
              <a:grpSpLocks/>
            </p:cNvGrpSpPr>
            <p:nvPr/>
          </p:nvGrpSpPr>
          <p:grpSpPr bwMode="auto">
            <a:xfrm>
              <a:off x="6596" y="3199"/>
              <a:ext cx="2" cy="80"/>
              <a:chOff x="-106292404" y="-105152801"/>
              <a:chExt cx="2" cy="80"/>
            </a:xfrm>
          </p:grpSpPr>
          <p:sp>
            <p:nvSpPr>
              <p:cNvPr id="24" name="Freeform 9"/>
              <p:cNvSpPr>
                <a:spLocks/>
              </p:cNvSpPr>
              <p:nvPr/>
            </p:nvSpPr>
            <p:spPr bwMode="auto">
              <a:xfrm>
                <a:off x="-106292404" y="-105152801"/>
                <a:ext cx="2" cy="80"/>
              </a:xfrm>
              <a:custGeom>
                <a:avLst/>
                <a:gdLst>
                  <a:gd name="T0" fmla="+- 0 1683 1683"/>
                  <a:gd name="T1" fmla="*/ 1683 h 80"/>
                  <a:gd name="T2" fmla="+- 0 1763 1683"/>
                  <a:gd name="T3" fmla="*/ 1763 h 80"/>
                </a:gdLst>
                <a:ahLst/>
                <a:cxnLst>
                  <a:cxn ang="0">
                    <a:pos x="0" y="T1"/>
                  </a:cxn>
                  <a:cxn ang="0">
                    <a:pos x="0" y="T3"/>
                  </a:cxn>
                </a:cxnLst>
                <a:rect l="0" t="0" r="r" b="b"/>
                <a:pathLst>
                  <a:path h="80">
                    <a:moveTo>
                      <a:pt x="0" y="0"/>
                    </a:moveTo>
                    <a:lnTo>
                      <a:pt x="0" y="8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2" name="Group 10"/>
            <p:cNvGrpSpPr>
              <a:grpSpLocks/>
            </p:cNvGrpSpPr>
            <p:nvPr/>
          </p:nvGrpSpPr>
          <p:grpSpPr bwMode="auto">
            <a:xfrm>
              <a:off x="7701" y="4386"/>
              <a:ext cx="80" cy="2"/>
              <a:chOff x="-106291299" y="-105151614"/>
              <a:chExt cx="80" cy="2"/>
            </a:xfrm>
          </p:grpSpPr>
          <p:sp>
            <p:nvSpPr>
              <p:cNvPr id="23" name="Freeform 11"/>
              <p:cNvSpPr>
                <a:spLocks/>
              </p:cNvSpPr>
              <p:nvPr/>
            </p:nvSpPr>
            <p:spPr bwMode="auto">
              <a:xfrm>
                <a:off x="-106291299" y="-105151614"/>
                <a:ext cx="80" cy="2"/>
              </a:xfrm>
              <a:custGeom>
                <a:avLst/>
                <a:gdLst>
                  <a:gd name="T0" fmla="+- 0 9155 9155"/>
                  <a:gd name="T1" fmla="*/ T0 w 80"/>
                  <a:gd name="T2" fmla="+- 0 9235 9155"/>
                  <a:gd name="T3" fmla="*/ T2 w 80"/>
                </a:gdLst>
                <a:ahLst/>
                <a:cxnLst>
                  <a:cxn ang="0">
                    <a:pos x="T1" y="0"/>
                  </a:cxn>
                  <a:cxn ang="0">
                    <a:pos x="T3" y="0"/>
                  </a:cxn>
                </a:cxnLst>
                <a:rect l="0" t="0" r="r" b="b"/>
                <a:pathLst>
                  <a:path w="80">
                    <a:moveTo>
                      <a:pt x="0" y="0"/>
                    </a:moveTo>
                    <a:lnTo>
                      <a:pt x="80" y="0"/>
                    </a:lnTo>
                  </a:path>
                </a:pathLst>
              </a:custGeom>
              <a:noFill/>
              <a:ln w="457"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28" name="Subtitle 2"/>
          <p:cNvSpPr txBox="1">
            <a:spLocks/>
          </p:cNvSpPr>
          <p:nvPr/>
        </p:nvSpPr>
        <p:spPr>
          <a:xfrm>
            <a:off x="1174391" y="4038600"/>
            <a:ext cx="6781800" cy="1219200"/>
          </a:xfrm>
          <a:prstGeom prst="rect">
            <a:avLst/>
          </a:prstGeom>
        </p:spPr>
        <p:txBody>
          <a:bodyPr vert="horz" lIns="91440" tIns="45720" rIns="91440" bIns="45720" rtlCol="0">
            <a:noAutofit/>
          </a:bodyPr>
          <a:lstStyle>
            <a:lvl1pPr marL="64008" indent="0" algn="l" defTabSz="914400"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defTabSz="914400"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defTabSz="914400"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defTabSz="914400"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defTabSz="914400"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defTabSz="914400"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defTabSz="914400"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defTabSz="914400"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defTabSz="914400"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marL="64008" marR="0" lvl="0" indent="0" algn="ctr" defTabSz="914400" rtl="0" eaLnBrk="1" fontAlgn="auto" latinLnBrk="0" hangingPunct="1">
              <a:lnSpc>
                <a:spcPct val="100000"/>
              </a:lnSpc>
              <a:spcBef>
                <a:spcPts val="300"/>
              </a:spcBef>
              <a:spcAft>
                <a:spcPts val="0"/>
              </a:spcAft>
              <a:buClr>
                <a:srgbClr val="9BBB59"/>
              </a:buClr>
              <a:buSzTx/>
              <a:buFont typeface="Georgia"/>
              <a:buNone/>
              <a:tabLst/>
              <a:defRPr/>
            </a:pPr>
            <a:r>
              <a:rPr kumimoji="0" lang="es-ES" sz="2800" b="1" i="0" u="none" strike="noStrike" kern="1200" cap="none" spc="0" normalizeH="0" baseline="0" noProof="0" dirty="0">
                <a:ln>
                  <a:noFill/>
                </a:ln>
                <a:solidFill>
                  <a:prstClr val="black"/>
                </a:solidFill>
                <a:effectLst/>
                <a:uLnTx/>
                <a:uFillTx/>
                <a:latin typeface="Calibri"/>
                <a:ea typeface="+mn-ea"/>
                <a:cs typeface="+mn-cs"/>
              </a:rPr>
              <a:t>Palabras que apoyan la flexibilidad</a:t>
            </a:r>
          </a:p>
        </p:txBody>
      </p:sp>
      <p:sp>
        <p:nvSpPr>
          <p:cNvPr id="5" name="TextBox 4">
            <a:extLst>
              <a:ext uri="{FF2B5EF4-FFF2-40B4-BE49-F238E27FC236}">
                <a16:creationId xmlns:a16="http://schemas.microsoft.com/office/drawing/2014/main" id="{C07ED2DA-1B05-CDEC-311D-8160E09841CD}"/>
              </a:ext>
            </a:extLst>
          </p:cNvPr>
          <p:cNvSpPr txBox="1"/>
          <p:nvPr/>
        </p:nvSpPr>
        <p:spPr>
          <a:xfrm>
            <a:off x="2631194" y="5377679"/>
            <a:ext cx="457671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¡BIENVENIDOS!</a:t>
            </a:r>
          </a:p>
        </p:txBody>
      </p:sp>
    </p:spTree>
    <p:extLst>
      <p:ext uri="{BB962C8B-B14F-4D97-AF65-F5344CB8AC3E}">
        <p14:creationId xmlns:p14="http://schemas.microsoft.com/office/powerpoint/2010/main" val="756576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FFFF0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1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Copyright 2014, Brookes Publishing Co., Inc.</a:t>
            </a:r>
          </a:p>
        </p:txBody>
      </p:sp>
      <p:sp>
        <p:nvSpPr>
          <p:cNvPr id="7" name="TextBox 6"/>
          <p:cNvSpPr txBox="1"/>
          <p:nvPr/>
        </p:nvSpPr>
        <p:spPr>
          <a:xfrm>
            <a:off x="18547" y="168599"/>
            <a:ext cx="910690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t>
            </a:r>
            <a:r>
              <a:rPr kumimoji="0" lang="en-US" sz="3200" b="0" i="0" u="none" strike="noStrike" kern="1200" cap="none" spc="0" normalizeH="0" baseline="0" noProof="0" dirty="0" err="1">
                <a:ln>
                  <a:noFill/>
                </a:ln>
                <a:solidFill>
                  <a:prstClr val="black"/>
                </a:solidFill>
                <a:effectLst/>
                <a:uLnTx/>
                <a:uFillTx/>
                <a:latin typeface="Calibri"/>
                <a:ea typeface="+mn-ea"/>
                <a:cs typeface="+mn-cs"/>
              </a:rPr>
              <a:t>Acuerdo</a:t>
            </a:r>
            <a:r>
              <a:rPr kumimoji="0" lang="en-US" sz="3200" b="0" i="0" u="none" strike="noStrike" kern="1200" cap="none" spc="0" normalizeH="0" baseline="0" noProof="0" dirty="0">
                <a:ln>
                  <a:noFill/>
                </a:ln>
                <a:solidFill>
                  <a:prstClr val="black"/>
                </a:solidFill>
                <a:effectLst/>
                <a:uLnTx/>
                <a:uFillTx/>
                <a:latin typeface="Calibri"/>
                <a:ea typeface="+mn-ea"/>
                <a:cs typeface="+mn-cs"/>
              </a:rPr>
              <a:t>” (Compromise)</a:t>
            </a:r>
          </a:p>
        </p:txBody>
      </p:sp>
      <p:sp>
        <p:nvSpPr>
          <p:cNvPr id="8" name="TextBox 7"/>
          <p:cNvSpPr txBox="1"/>
          <p:nvPr/>
        </p:nvSpPr>
        <p:spPr>
          <a:xfrm>
            <a:off x="381000" y="990600"/>
            <a:ext cx="8167133"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Un </a:t>
            </a:r>
            <a:r>
              <a:rPr kumimoji="0" lang="es-ES" sz="2400" b="1" i="0" u="none" strike="noStrike" kern="1200" cap="none" spc="0" normalizeH="0" baseline="0" noProof="0" dirty="0">
                <a:ln>
                  <a:noFill/>
                </a:ln>
                <a:solidFill>
                  <a:prstClr val="black"/>
                </a:solidFill>
                <a:effectLst/>
                <a:uLnTx/>
                <a:uFillTx/>
                <a:latin typeface="Calibri"/>
                <a:ea typeface="+mn-ea"/>
                <a:cs typeface="+mn-cs"/>
              </a:rPr>
              <a:t>acuerdo (compromiso)</a:t>
            </a:r>
            <a:r>
              <a:rPr kumimoji="0" lang="es-ES" sz="2400" b="0" i="0" u="none" strike="noStrike" kern="1200" cap="none" spc="0" normalizeH="0" baseline="0" noProof="0" dirty="0">
                <a:ln>
                  <a:noFill/>
                </a:ln>
                <a:solidFill>
                  <a:prstClr val="black"/>
                </a:solidFill>
                <a:effectLst/>
                <a:uLnTx/>
                <a:uFillTx/>
                <a:latin typeface="Calibri"/>
                <a:ea typeface="+mn-ea"/>
                <a:cs typeface="+mn-cs"/>
              </a:rPr>
              <a:t> significa que dos personas renuncian a una parte de lo que quieren para que puedan llegar a un acuerdo. Esto no significa renunciar a todo lo que desea– solo una parte.</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Cuando usa esta palabra con un niño es importante asegurarse que usted está proponiendo un verdadero acuerdo en el que ambos obtienen parte de lo que quieren.</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1425" y="132290"/>
            <a:ext cx="685800" cy="66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267200"/>
            <a:ext cx="46291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22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FFFF0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222" y="130380"/>
            <a:ext cx="910690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Usando “Acuerdo”</a:t>
            </a:r>
          </a:p>
        </p:txBody>
      </p:sp>
      <p:sp>
        <p:nvSpPr>
          <p:cNvPr id="8" name="TextBox 7"/>
          <p:cNvSpPr txBox="1"/>
          <p:nvPr/>
        </p:nvSpPr>
        <p:spPr>
          <a:xfrm>
            <a:off x="324545" y="1143000"/>
            <a:ext cx="853471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¿Qué puede </a:t>
            </a:r>
            <a:r>
              <a:rPr kumimoji="0" lang="es-ES" sz="2400" b="1" i="0" u="sng" strike="noStrike" kern="1200" cap="none" spc="0" normalizeH="0" baseline="0" noProof="0" dirty="0">
                <a:ln>
                  <a:noFill/>
                </a:ln>
                <a:solidFill>
                  <a:prstClr val="black"/>
                </a:solidFill>
                <a:effectLst/>
                <a:uLnTx/>
                <a:uFillTx/>
                <a:latin typeface="Calibri"/>
                <a:ea typeface="+mn-ea"/>
                <a:cs typeface="+mn-cs"/>
              </a:rPr>
              <a:t>decir</a:t>
            </a:r>
            <a:r>
              <a:rPr kumimoji="0" lang="es-ES" sz="2400" b="0" i="0" u="none" strike="noStrike" kern="1200" cap="none" spc="0" normalizeH="0" baseline="0" noProof="0" dirty="0">
                <a:ln>
                  <a:noFill/>
                </a:ln>
                <a:solidFill>
                  <a:prstClr val="black"/>
                </a:solidFill>
                <a:effectLst/>
                <a:uLnTx/>
                <a:uFillTx/>
                <a:latin typeface="Calibri"/>
                <a:ea typeface="+mn-ea"/>
                <a:cs typeface="+mn-cs"/>
              </a:rPr>
              <a:t> para ayudar a su hijo a aprender estrategias para negociar con </a:t>
            </a:r>
            <a:r>
              <a:rPr kumimoji="0" lang="es-ES" sz="2400" b="0" i="0" u="none" strike="noStrike" kern="1200" cap="none" spc="0" normalizeH="0" baseline="0" noProof="0" dirty="0">
                <a:ln>
                  <a:noFill/>
                </a:ln>
                <a:solidFill>
                  <a:prstClr val="black"/>
                </a:solidFill>
                <a:effectLst/>
                <a:uLnTx/>
                <a:uFillTx/>
                <a:latin typeface="Calibri"/>
                <a:ea typeface="Calibri"/>
                <a:cs typeface="Calibri"/>
              </a:rPr>
              <a:t>los demás para que ambas personas consiguen parte de lo que quieren</a:t>
            </a:r>
            <a:r>
              <a:rPr kumimoji="0" lang="es-E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5125" y="130380"/>
            <a:ext cx="685800" cy="66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799" y="2514600"/>
            <a:ext cx="5585859" cy="40626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200" b="0" i="0" u="none" strike="noStrike" kern="1200" cap="none" spc="0" normalizeH="0" baseline="0" noProof="0" dirty="0">
                <a:ln>
                  <a:noFill/>
                </a:ln>
                <a:solidFill>
                  <a:srgbClr val="FFC000"/>
                </a:solidFill>
                <a:effectLst/>
                <a:uLnTx/>
                <a:uFillTx/>
                <a:latin typeface="Calibri"/>
                <a:ea typeface="+mn-ea"/>
                <a:cs typeface="+mn-cs"/>
              </a:rPr>
              <a:t>"Vamos a llegar a un </a:t>
            </a:r>
            <a:r>
              <a:rPr kumimoji="0" lang="es-ES" sz="2200" b="1" i="0" u="sng" strike="noStrike" kern="1200" cap="none" spc="0" normalizeH="0" baseline="0" noProof="0" dirty="0">
                <a:ln>
                  <a:noFill/>
                </a:ln>
                <a:solidFill>
                  <a:srgbClr val="FFC000"/>
                </a:solidFill>
                <a:effectLst/>
                <a:uLnTx/>
                <a:uFillTx/>
                <a:latin typeface="Calibri"/>
                <a:ea typeface="+mn-ea"/>
                <a:cs typeface="+mn-cs"/>
              </a:rPr>
              <a:t>acuerdo</a:t>
            </a:r>
            <a:r>
              <a:rPr kumimoji="0" lang="es-ES" sz="2200" b="0" i="0" u="none" strike="noStrike" kern="1200" cap="none" spc="0" normalizeH="0" baseline="0" noProof="0" dirty="0">
                <a:ln>
                  <a:noFill/>
                </a:ln>
                <a:solidFill>
                  <a:srgbClr val="FFC000"/>
                </a:solidFill>
                <a:effectLst/>
                <a:uLnTx/>
                <a:uFillTx/>
                <a:latin typeface="Calibri"/>
                <a:ea typeface="+mn-ea"/>
                <a:cs typeface="+mn-cs"/>
              </a:rPr>
              <a:t>. Podemos comer pizza esta noche, pero mañana comeremos arroz con pollo."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200" b="0" i="0" u="none" strike="noStrike" kern="1200" cap="none" spc="0" normalizeH="0" baseline="0" noProof="0" dirty="0">
              <a:ln>
                <a:noFill/>
              </a:ln>
              <a:solidFill>
                <a:srgbClr val="FFC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200" b="0" i="0" u="none" strike="noStrike" kern="1200" cap="none" spc="0" normalizeH="0" baseline="0" noProof="0" dirty="0">
                <a:ln>
                  <a:noFill/>
                </a:ln>
                <a:solidFill>
                  <a:srgbClr val="FFC000"/>
                </a:solidFill>
                <a:effectLst/>
                <a:uLnTx/>
                <a:uFillTx/>
                <a:latin typeface="Calibri"/>
                <a:ea typeface="+mn-ea"/>
                <a:cs typeface="+mn-cs"/>
              </a:rPr>
              <a:t>"Podemos llegar a un </a:t>
            </a:r>
            <a:r>
              <a:rPr kumimoji="0" lang="es-ES" sz="2200" b="1" i="0" u="sng" strike="noStrike" kern="1200" cap="none" spc="0" normalizeH="0" baseline="0" noProof="0" dirty="0">
                <a:ln>
                  <a:noFill/>
                </a:ln>
                <a:solidFill>
                  <a:srgbClr val="FFC000"/>
                </a:solidFill>
                <a:effectLst/>
                <a:uLnTx/>
                <a:uFillTx/>
                <a:latin typeface="Calibri"/>
                <a:ea typeface="+mn-ea"/>
                <a:cs typeface="+mn-cs"/>
              </a:rPr>
              <a:t>acuerdo</a:t>
            </a:r>
            <a:r>
              <a:rPr kumimoji="0" lang="es-ES" sz="2200" b="0" i="0" u="none" strike="noStrike" kern="1200" cap="none" spc="0" normalizeH="0" baseline="0" noProof="0" dirty="0">
                <a:ln>
                  <a:noFill/>
                </a:ln>
                <a:solidFill>
                  <a:srgbClr val="FFC000"/>
                </a:solidFill>
                <a:effectLst/>
                <a:uLnTx/>
                <a:uFillTx/>
                <a:latin typeface="Calibri"/>
                <a:ea typeface="+mn-ea"/>
                <a:cs typeface="+mn-cs"/>
              </a:rPr>
              <a:t> para que ambos nosotros obtengamos algo de lo que queremos."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200" b="0" i="0" u="none" strike="noStrike" kern="1200" cap="none" spc="0" normalizeH="0" baseline="0" noProof="0" dirty="0">
              <a:ln>
                <a:noFill/>
              </a:ln>
              <a:solidFill>
                <a:srgbClr val="FFC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200" b="0" i="0" u="none" strike="noStrike" kern="1200" cap="none" spc="0" normalizeH="0" baseline="0" noProof="0" dirty="0">
                <a:ln>
                  <a:noFill/>
                </a:ln>
                <a:solidFill>
                  <a:srgbClr val="FFC000"/>
                </a:solidFill>
                <a:effectLst/>
                <a:uLnTx/>
                <a:uFillTx/>
                <a:latin typeface="Calibri"/>
                <a:ea typeface="+mn-ea"/>
                <a:cs typeface="+mn-cs"/>
              </a:rPr>
              <a:t>"¿Qué es un buen </a:t>
            </a:r>
            <a:r>
              <a:rPr kumimoji="0" lang="es-ES" sz="2200" b="1" i="0" u="sng" strike="noStrike" kern="1200" cap="none" spc="0" normalizeH="0" baseline="0" noProof="0" dirty="0">
                <a:ln>
                  <a:noFill/>
                </a:ln>
                <a:solidFill>
                  <a:srgbClr val="FFC000"/>
                </a:solidFill>
                <a:effectLst/>
                <a:uLnTx/>
                <a:uFillTx/>
                <a:latin typeface="Calibri"/>
                <a:ea typeface="+mn-ea"/>
                <a:cs typeface="+mn-cs"/>
              </a:rPr>
              <a:t>acuerdo</a:t>
            </a:r>
            <a:r>
              <a:rPr kumimoji="0" lang="es-ES" sz="2200" b="0" i="0" u="none" strike="noStrike" kern="1200" cap="none" spc="0" normalizeH="0" baseline="0" noProof="0" dirty="0">
                <a:ln>
                  <a:noFill/>
                </a:ln>
                <a:solidFill>
                  <a:srgbClr val="FFC000"/>
                </a:solidFill>
                <a:effectLst/>
                <a:uLnTx/>
                <a:uFillTx/>
                <a:latin typeface="Calibri"/>
                <a:ea typeface="+mn-ea"/>
                <a:cs typeface="+mn-cs"/>
              </a:rPr>
              <a:t>?" </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FFC000"/>
              </a:solidFill>
              <a:effectLst/>
              <a:uLnTx/>
              <a:uFillTx/>
              <a:latin typeface="Calibri"/>
              <a:ea typeface="+mn-ea"/>
              <a:cs typeface="+mn-cs"/>
            </a:endParaRPr>
          </a:p>
          <a:p>
            <a:pPr marL="285750" lvl="0" indent="-285750" defTabSz="914400">
              <a:buFont typeface="Arial" panose="020B0604020202020204" pitchFamily="34" charset="0"/>
              <a:buChar char="•"/>
              <a:defRPr/>
            </a:pPr>
            <a:r>
              <a:rPr lang="es-ES" sz="2000" dirty="0">
                <a:solidFill>
                  <a:srgbClr val="FFC000"/>
                </a:solidFill>
              </a:rPr>
              <a:t>“Vamos a llegar a un </a:t>
            </a:r>
            <a:r>
              <a:rPr lang="es-ES" sz="2000" b="1" u="sng" dirty="0">
                <a:solidFill>
                  <a:srgbClr val="FFC000"/>
                </a:solidFill>
              </a:rPr>
              <a:t>acuerdo</a:t>
            </a:r>
            <a:r>
              <a:rPr lang="es-ES" sz="2000" dirty="0">
                <a:solidFill>
                  <a:srgbClr val="FFC000"/>
                </a:solidFill>
              </a:rPr>
              <a:t> y combinar nuestras dos ideas".</a:t>
            </a:r>
            <a:endParaRPr kumimoji="0" lang="es-ES" sz="2000" b="0" i="0" u="none" strike="noStrike" kern="1200" cap="none" spc="0" normalizeH="0" baseline="0" noProof="0" dirty="0">
              <a:ln>
                <a:noFill/>
              </a:ln>
              <a:solidFill>
                <a:srgbClr val="FFC000"/>
              </a:solidFill>
              <a:effectLst/>
              <a:uLnTx/>
              <a:uFillTx/>
              <a:latin typeface="Calibri"/>
              <a:ea typeface="+mn-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441" y="2885983"/>
            <a:ext cx="298233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1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FFFF0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3638" y="160985"/>
            <a:ext cx="910690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Los acuerdos</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54F6BCF2-10DE-764C-4C16-86A65091CAD6}"/>
              </a:ext>
            </a:extLst>
          </p:cNvPr>
          <p:cNvSpPr txBox="1"/>
          <p:nvPr/>
        </p:nvSpPr>
        <p:spPr>
          <a:xfrm>
            <a:off x="2392532" y="4436232"/>
            <a:ext cx="4785064" cy="646331"/>
          </a:xfrm>
          <a:prstGeom prst="rect">
            <a:avLst/>
          </a:prstGeom>
          <a:noFill/>
        </p:spPr>
        <p:txBody>
          <a:bodyPr wrap="square">
            <a:spAutoFit/>
          </a:bodyPr>
          <a:lstStyle/>
          <a:p>
            <a:r>
              <a:rPr lang="es-AR" dirty="0"/>
              <a:t>https://www.youtube.com/watch?v=87-wcgzmSQY</a:t>
            </a:r>
          </a:p>
        </p:txBody>
      </p:sp>
      <p:sp>
        <p:nvSpPr>
          <p:cNvPr id="5" name="TextBox 4">
            <a:extLst>
              <a:ext uri="{FF2B5EF4-FFF2-40B4-BE49-F238E27FC236}">
                <a16:creationId xmlns:a16="http://schemas.microsoft.com/office/drawing/2014/main" id="{7CB2C701-8BD1-FF11-94B7-FF8B4ADC9C99}"/>
              </a:ext>
            </a:extLst>
          </p:cNvPr>
          <p:cNvSpPr txBox="1"/>
          <p:nvPr/>
        </p:nvSpPr>
        <p:spPr>
          <a:xfrm>
            <a:off x="3440097" y="4092507"/>
            <a:ext cx="4785064" cy="369332"/>
          </a:xfrm>
          <a:prstGeom prst="rect">
            <a:avLst/>
          </a:prstGeom>
          <a:noFill/>
        </p:spPr>
        <p:txBody>
          <a:bodyPr wrap="square">
            <a:spAutoFit/>
          </a:bodyPr>
          <a:lstStyle/>
          <a:p>
            <a:r>
              <a:rPr lang="es-AR" dirty="0"/>
              <a:t>0:00-1:27</a:t>
            </a:r>
          </a:p>
        </p:txBody>
      </p:sp>
      <p:pic>
        <p:nvPicPr>
          <p:cNvPr id="9" name="Picture 8">
            <a:extLst>
              <a:ext uri="{FF2B5EF4-FFF2-40B4-BE49-F238E27FC236}">
                <a16:creationId xmlns:a16="http://schemas.microsoft.com/office/drawing/2014/main" id="{A61DE539-5196-F4BE-6B32-EF3C73870A53}"/>
              </a:ext>
            </a:extLst>
          </p:cNvPr>
          <p:cNvPicPr>
            <a:picLocks noChangeAspect="1"/>
          </p:cNvPicPr>
          <p:nvPr/>
        </p:nvPicPr>
        <p:blipFill>
          <a:blip r:embed="rId4"/>
          <a:stretch>
            <a:fillRect/>
          </a:stretch>
        </p:blipFill>
        <p:spPr>
          <a:xfrm>
            <a:off x="2152545" y="1406492"/>
            <a:ext cx="4159477" cy="2125955"/>
          </a:xfrm>
          <a:prstGeom prst="rect">
            <a:avLst/>
          </a:prstGeom>
        </p:spPr>
      </p:pic>
    </p:spTree>
    <p:extLst>
      <p:ext uri="{BB962C8B-B14F-4D97-AF65-F5344CB8AC3E}">
        <p14:creationId xmlns:p14="http://schemas.microsoft.com/office/powerpoint/2010/main" val="300900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chemeClr val="accent6"/>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42692"/>
            <a:ext cx="9106905"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“Problema Grande/ Pequeño Problema”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(Big </a:t>
            </a:r>
            <a:r>
              <a:rPr kumimoji="0" lang="es-ES" sz="2400" b="0" i="0" u="none" strike="noStrike" kern="1200" cap="none" spc="0" normalizeH="0" baseline="0" noProof="0" dirty="0" err="1">
                <a:ln>
                  <a:noFill/>
                </a:ln>
                <a:solidFill>
                  <a:prstClr val="black"/>
                </a:solidFill>
                <a:effectLst/>
                <a:uLnTx/>
                <a:uFillTx/>
                <a:latin typeface="Calibri"/>
                <a:ea typeface="+mn-ea"/>
                <a:cs typeface="+mn-cs"/>
              </a:rPr>
              <a:t>Deal</a:t>
            </a:r>
            <a:r>
              <a:rPr kumimoji="0" lang="es-ES" sz="2400" b="0" i="0" u="none" strike="noStrike" kern="1200" cap="none" spc="0" normalizeH="0" baseline="0" noProof="0" dirty="0">
                <a:ln>
                  <a:noFill/>
                </a:ln>
                <a:solidFill>
                  <a:prstClr val="black"/>
                </a:solidFill>
                <a:effectLst/>
                <a:uLnTx/>
                <a:uFillTx/>
                <a:latin typeface="Calibri"/>
                <a:ea typeface="+mn-ea"/>
                <a:cs typeface="+mn-cs"/>
              </a:rPr>
              <a:t>/ </a:t>
            </a:r>
            <a:r>
              <a:rPr kumimoji="0" lang="es-ES" sz="2400" b="0" i="0" u="none" strike="noStrike" kern="1200" cap="none" spc="0" normalizeH="0" baseline="0" noProof="0" dirty="0" err="1">
                <a:ln>
                  <a:noFill/>
                </a:ln>
                <a:solidFill>
                  <a:prstClr val="black"/>
                </a:solidFill>
                <a:effectLst/>
                <a:uLnTx/>
                <a:uFillTx/>
                <a:latin typeface="Calibri"/>
                <a:ea typeface="+mn-ea"/>
                <a:cs typeface="+mn-cs"/>
              </a:rPr>
              <a:t>little</a:t>
            </a:r>
            <a:r>
              <a:rPr kumimoji="0" lang="es-ES" sz="2400" b="0" i="0" u="none" strike="noStrike" kern="1200" cap="none" spc="0" normalizeH="0" baseline="0" noProof="0" dirty="0">
                <a:ln>
                  <a:noFill/>
                </a:ln>
                <a:solidFill>
                  <a:prstClr val="black"/>
                </a:solidFill>
                <a:effectLst/>
                <a:uLnTx/>
                <a:uFillTx/>
                <a:latin typeface="Calibri"/>
                <a:ea typeface="+mn-ea"/>
                <a:cs typeface="+mn-cs"/>
              </a:rPr>
              <a:t> </a:t>
            </a:r>
            <a:r>
              <a:rPr kumimoji="0" lang="es-ES" sz="2400" b="0" i="0" u="none" strike="noStrike" kern="1200" cap="none" spc="0" normalizeH="0" baseline="0" noProof="0" dirty="0" err="1">
                <a:ln>
                  <a:noFill/>
                </a:ln>
                <a:solidFill>
                  <a:prstClr val="black"/>
                </a:solidFill>
                <a:effectLst/>
                <a:uLnTx/>
                <a:uFillTx/>
                <a:latin typeface="Calibri"/>
                <a:ea typeface="+mn-ea"/>
                <a:cs typeface="+mn-cs"/>
              </a:rPr>
              <a:t>deal</a:t>
            </a:r>
            <a:r>
              <a:rPr kumimoji="0" lang="es-E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443467" y="990600"/>
            <a:ext cx="8001000"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Problema Grandes: </a:t>
            </a:r>
            <a:r>
              <a:rPr kumimoji="0" lang="es-ES" sz="2400" b="0" i="0" u="none" strike="noStrike" kern="1200" cap="none" spc="0" normalizeH="0" baseline="0" noProof="0" dirty="0">
                <a:ln>
                  <a:noFill/>
                </a:ln>
                <a:solidFill>
                  <a:prstClr val="black"/>
                </a:solidFill>
                <a:effectLst/>
                <a:uLnTx/>
                <a:uFillTx/>
                <a:latin typeface="Calibri"/>
                <a:ea typeface="+mn-ea"/>
                <a:cs typeface="+mn-cs"/>
              </a:rPr>
              <a:t>situaciones que son muy importantes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Problemas Pequeños :</a:t>
            </a:r>
            <a:r>
              <a:rPr kumimoji="0" lang="es-ES" sz="2400" b="0" i="0" u="none" strike="noStrike" kern="1200" cap="none" spc="0" normalizeH="0" baseline="0" noProof="0" dirty="0">
                <a:ln>
                  <a:noFill/>
                </a:ln>
                <a:solidFill>
                  <a:prstClr val="black"/>
                </a:solidFill>
                <a:effectLst/>
                <a:uLnTx/>
                <a:uFillTx/>
                <a:latin typeface="Calibri"/>
                <a:ea typeface="+mn-ea"/>
                <a:cs typeface="+mn-cs"/>
              </a:rPr>
              <a:t> situaciones que son mucho menos importantes</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9236" y="138110"/>
            <a:ext cx="636656" cy="662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81400" y="2115105"/>
            <a:ext cx="5181600" cy="375487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200" b="0" i="0" u="none" strike="noStrike" kern="1200" cap="none" spc="0" normalizeH="0" baseline="0" noProof="0" dirty="0">
                <a:ln>
                  <a:noFill/>
                </a:ln>
                <a:solidFill>
                  <a:prstClr val="black"/>
                </a:solidFill>
                <a:effectLst/>
                <a:uLnTx/>
                <a:uFillTx/>
                <a:latin typeface="Calibri"/>
                <a:ea typeface="+mn-ea"/>
                <a:cs typeface="+mn-cs"/>
              </a:rPr>
              <a:t>La habilidad de reconocer esta diferencia puede ayudar a su hijo/a con:</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200" b="0" i="0" u="none" strike="noStrike" kern="1200" cap="none" spc="0" normalizeH="0" baseline="0" noProof="0" dirty="0">
                <a:ln>
                  <a:noFill/>
                </a:ln>
                <a:solidFill>
                  <a:prstClr val="black"/>
                </a:solidFill>
                <a:effectLst/>
                <a:uLnTx/>
                <a:uFillTx/>
                <a:latin typeface="Calibri"/>
                <a:ea typeface="+mn-ea"/>
                <a:cs typeface="+mn-cs"/>
              </a:rPr>
              <a:t>Afrontamiento</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200" b="0" i="0" u="none" strike="noStrike" kern="1200" cap="none" spc="0" normalizeH="0" baseline="0" noProof="0" dirty="0">
                <a:ln>
                  <a:noFill/>
                </a:ln>
                <a:solidFill>
                  <a:prstClr val="black"/>
                </a:solidFill>
                <a:effectLst/>
                <a:uLnTx/>
                <a:uFillTx/>
                <a:latin typeface="Calibri"/>
                <a:ea typeface="+mn-ea"/>
                <a:cs typeface="+mn-cs"/>
              </a:rPr>
              <a:t>Tomando mejores decisiones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s-ES" sz="2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200" b="0" i="0" u="none" strike="noStrike" kern="1200" cap="none" spc="0" normalizeH="0" baseline="0" noProof="0" dirty="0">
                <a:ln>
                  <a:noFill/>
                </a:ln>
                <a:solidFill>
                  <a:prstClr val="black"/>
                </a:solidFill>
                <a:effectLst/>
                <a:uLnTx/>
                <a:uFillTx/>
                <a:latin typeface="Calibri"/>
                <a:ea typeface="+mn-ea"/>
                <a:cs typeface="+mn-cs"/>
              </a:rPr>
              <a:t>Cuando su hijo/a crea que algo es un “</a:t>
            </a:r>
            <a:r>
              <a:rPr kumimoji="0" lang="es-ES" sz="2200" b="1" i="0" u="none" strike="noStrike" kern="1200" cap="none" spc="0" normalizeH="0" baseline="0" noProof="0" dirty="0">
                <a:ln>
                  <a:noFill/>
                </a:ln>
                <a:solidFill>
                  <a:prstClr val="black"/>
                </a:solidFill>
                <a:effectLst/>
                <a:uLnTx/>
                <a:uFillTx/>
                <a:latin typeface="Calibri"/>
                <a:ea typeface="+mn-ea"/>
                <a:cs typeface="+mn-cs"/>
              </a:rPr>
              <a:t>problema grande” (</a:t>
            </a:r>
            <a:r>
              <a:rPr kumimoji="0" lang="es-ES" sz="2200" b="1" i="0" u="none" strike="noStrike" kern="1200" cap="none" spc="0" normalizeH="0" baseline="0" noProof="0" dirty="0" err="1">
                <a:ln>
                  <a:noFill/>
                </a:ln>
                <a:solidFill>
                  <a:prstClr val="black"/>
                </a:solidFill>
                <a:effectLst/>
                <a:uLnTx/>
                <a:uFillTx/>
                <a:latin typeface="Calibri"/>
                <a:ea typeface="+mn-ea"/>
                <a:cs typeface="+mn-cs"/>
              </a:rPr>
              <a:t>big</a:t>
            </a:r>
            <a:r>
              <a:rPr kumimoji="0" lang="es-ES" sz="2200" b="1" i="0" u="none" strike="noStrike" kern="1200" cap="none" spc="0" normalizeH="0" baseline="0" noProof="0" dirty="0">
                <a:ln>
                  <a:noFill/>
                </a:ln>
                <a:solidFill>
                  <a:prstClr val="black"/>
                </a:solidFill>
                <a:effectLst/>
                <a:uLnTx/>
                <a:uFillTx/>
                <a:latin typeface="Calibri"/>
                <a:ea typeface="+mn-ea"/>
                <a:cs typeface="+mn-cs"/>
              </a:rPr>
              <a:t> deal)</a:t>
            </a:r>
            <a:r>
              <a:rPr kumimoji="0" lang="es-ES" sz="2200" b="0" i="0" u="none" strike="noStrike" kern="1200" cap="none" spc="0" normalizeH="0" baseline="0" noProof="0" dirty="0">
                <a:ln>
                  <a:noFill/>
                </a:ln>
                <a:solidFill>
                  <a:prstClr val="black"/>
                </a:solidFill>
                <a:effectLst/>
                <a:uLnTx/>
                <a:uFillTx/>
                <a:latin typeface="Calibri"/>
                <a:ea typeface="+mn-ea"/>
                <a:cs typeface="+mn-cs"/>
              </a:rPr>
              <a:t>, usted le puede ayudar a encontrar la manera de convertirlo en un </a:t>
            </a:r>
            <a:r>
              <a:rPr lang="es-ES" sz="2200" b="1" dirty="0">
                <a:solidFill>
                  <a:prstClr val="black"/>
                </a:solidFill>
                <a:latin typeface="Calibri"/>
              </a:rPr>
              <a:t>“</a:t>
            </a:r>
            <a:r>
              <a:rPr lang="es-ES" sz="2200" b="1" dirty="0" err="1">
                <a:solidFill>
                  <a:prstClr val="black"/>
                </a:solidFill>
                <a:latin typeface="Calibri"/>
              </a:rPr>
              <a:t>pr</a:t>
            </a:r>
            <a:r>
              <a:rPr kumimoji="0" lang="es-ES" sz="2200" b="1" i="0" u="none" strike="noStrike" kern="1200" cap="none" spc="0" normalizeH="0" baseline="0" noProof="0" dirty="0" err="1">
                <a:ln>
                  <a:noFill/>
                </a:ln>
                <a:solidFill>
                  <a:prstClr val="black"/>
                </a:solidFill>
                <a:effectLst/>
                <a:uLnTx/>
                <a:uFillTx/>
                <a:latin typeface="Calibri"/>
                <a:ea typeface="+mn-ea"/>
                <a:cs typeface="+mn-cs"/>
              </a:rPr>
              <a:t>oblema</a:t>
            </a:r>
            <a:r>
              <a:rPr kumimoji="0" lang="es-ES" sz="2200" b="1" i="0" u="none" strike="noStrike" kern="1200" cap="none" spc="0" normalizeH="0" baseline="0" noProof="0" dirty="0">
                <a:ln>
                  <a:noFill/>
                </a:ln>
                <a:solidFill>
                  <a:prstClr val="black"/>
                </a:solidFill>
                <a:effectLst/>
                <a:uLnTx/>
                <a:uFillTx/>
                <a:latin typeface="Calibri"/>
                <a:ea typeface="+mn-ea"/>
                <a:cs typeface="+mn-cs"/>
              </a:rPr>
              <a:t> pequeño” (</a:t>
            </a:r>
            <a:r>
              <a:rPr kumimoji="0" lang="es-ES" sz="2200" b="1" i="0" u="none" strike="noStrike" kern="1200" cap="none" spc="0" normalizeH="0" baseline="0" noProof="0" dirty="0" err="1">
                <a:ln>
                  <a:noFill/>
                </a:ln>
                <a:solidFill>
                  <a:prstClr val="black"/>
                </a:solidFill>
                <a:effectLst/>
                <a:uLnTx/>
                <a:uFillTx/>
                <a:latin typeface="Calibri"/>
                <a:ea typeface="+mn-ea"/>
                <a:cs typeface="+mn-cs"/>
              </a:rPr>
              <a:t>little</a:t>
            </a:r>
            <a:r>
              <a:rPr kumimoji="0" lang="es-ES" sz="2200" b="1" i="0" u="none" strike="noStrike" kern="1200" cap="none" spc="0" normalizeH="0" baseline="0" noProof="0" dirty="0">
                <a:ln>
                  <a:noFill/>
                </a:ln>
                <a:solidFill>
                  <a:prstClr val="black"/>
                </a:solidFill>
                <a:effectLst/>
                <a:uLnTx/>
                <a:uFillTx/>
                <a:latin typeface="Calibri"/>
                <a:ea typeface="+mn-ea"/>
                <a:cs typeface="+mn-cs"/>
              </a:rPr>
              <a:t> deal)</a:t>
            </a:r>
            <a:r>
              <a:rPr kumimoji="0" lang="es-ES" sz="2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286252" y="5692250"/>
            <a:ext cx="8534400" cy="9541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¡Nunca diga a su hijo/a que un problema es pequeño– mejor explicarle como convertirlo en pequeño!</a:t>
            </a:r>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86000"/>
            <a:ext cx="2756932"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049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chemeClr val="accent6"/>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 y="171986"/>
            <a:ext cx="910690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Usando “Gran Problema/Pequeño Problema”</a:t>
            </a:r>
          </a:p>
        </p:txBody>
      </p:sp>
      <p:sp>
        <p:nvSpPr>
          <p:cNvPr id="8" name="TextBox 7"/>
          <p:cNvSpPr txBox="1"/>
          <p:nvPr/>
        </p:nvSpPr>
        <p:spPr>
          <a:xfrm>
            <a:off x="571500" y="1143000"/>
            <a:ext cx="8001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¿Qué puede </a:t>
            </a:r>
            <a:r>
              <a:rPr kumimoji="0" lang="es-ES" sz="2400" b="1" i="0" u="sng" strike="noStrike" kern="1200" cap="none" spc="0" normalizeH="0" baseline="0" noProof="0" dirty="0">
                <a:ln>
                  <a:noFill/>
                </a:ln>
                <a:solidFill>
                  <a:prstClr val="black"/>
                </a:solidFill>
                <a:effectLst/>
                <a:uLnTx/>
                <a:uFillTx/>
                <a:latin typeface="Calibri"/>
                <a:ea typeface="+mn-ea"/>
                <a:cs typeface="+mn-cs"/>
              </a:rPr>
              <a:t>decir</a:t>
            </a:r>
            <a:r>
              <a:rPr kumimoji="0" lang="es-ES" sz="2400" b="0" i="0" u="none" strike="noStrike" kern="1200" cap="none" spc="0" normalizeH="0" baseline="0" noProof="0" dirty="0">
                <a:ln>
                  <a:noFill/>
                </a:ln>
                <a:solidFill>
                  <a:prstClr val="black"/>
                </a:solidFill>
                <a:effectLst/>
                <a:uLnTx/>
                <a:uFillTx/>
                <a:latin typeface="Calibri"/>
                <a:ea typeface="+mn-ea"/>
                <a:cs typeface="+mn-cs"/>
              </a:rPr>
              <a:t> a su hijo/a para ayudarle a aprender como distinguir lo importante de lo no importante?</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9244" y="133369"/>
            <a:ext cx="636656" cy="662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42924" y="2057400"/>
            <a:ext cx="5758287" cy="415498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200" b="0" i="0" u="none" strike="noStrike" kern="1200" cap="none" spc="0" normalizeH="0" baseline="0" noProof="0" dirty="0">
                <a:ln>
                  <a:noFill/>
                </a:ln>
                <a:solidFill>
                  <a:srgbClr val="F79646">
                    <a:lumMod val="75000"/>
                  </a:srgbClr>
                </a:solidFill>
                <a:effectLst/>
                <a:uLnTx/>
                <a:uFillTx/>
                <a:latin typeface="Calibri"/>
                <a:ea typeface="+mn-ea"/>
                <a:cs typeface="+mn-cs"/>
              </a:rPr>
              <a:t>"¿Se siente como un </a:t>
            </a:r>
            <a:r>
              <a:rPr kumimoji="0" lang="es-ES" sz="2200" b="1" i="0" u="sng" strike="noStrike" kern="1200" cap="none" spc="0" normalizeH="0" baseline="0" noProof="0" dirty="0">
                <a:ln>
                  <a:noFill/>
                </a:ln>
                <a:solidFill>
                  <a:srgbClr val="F79646">
                    <a:lumMod val="75000"/>
                  </a:srgbClr>
                </a:solidFill>
                <a:effectLst/>
                <a:uLnTx/>
                <a:uFillTx/>
                <a:latin typeface="Calibri"/>
                <a:ea typeface="+mn-ea"/>
                <a:cs typeface="+mn-cs"/>
              </a:rPr>
              <a:t>Problema Grande</a:t>
            </a:r>
            <a:r>
              <a:rPr kumimoji="0" lang="es-ES" sz="2200" b="0" i="0" u="none" strike="noStrike" kern="1200" cap="none" spc="0" normalizeH="0" baseline="0" noProof="0" dirty="0">
                <a:ln>
                  <a:noFill/>
                </a:ln>
                <a:solidFill>
                  <a:srgbClr val="F79646">
                    <a:lumMod val="75000"/>
                  </a:srgbClr>
                </a:solidFill>
                <a:effectLst/>
                <a:uLnTx/>
                <a:uFillTx/>
                <a:latin typeface="Calibri"/>
                <a:ea typeface="+mn-ea"/>
                <a:cs typeface="+mn-cs"/>
              </a:rPr>
              <a:t>, o un </a:t>
            </a:r>
            <a:r>
              <a:rPr kumimoji="0" lang="es-ES" sz="2200" b="1" i="0" u="sng" strike="noStrike" kern="1200" cap="none" spc="0" normalizeH="0" baseline="0" noProof="0" dirty="0">
                <a:ln>
                  <a:noFill/>
                </a:ln>
                <a:solidFill>
                  <a:srgbClr val="F79646">
                    <a:lumMod val="75000"/>
                  </a:srgbClr>
                </a:solidFill>
                <a:effectLst/>
                <a:uLnTx/>
                <a:uFillTx/>
                <a:latin typeface="Calibri"/>
                <a:ea typeface="+mn-ea"/>
                <a:cs typeface="+mn-cs"/>
              </a:rPr>
              <a:t>problema pequeño</a:t>
            </a:r>
            <a:r>
              <a:rPr kumimoji="0" lang="es-ES" sz="2200" b="0" i="0" u="none" strike="noStrike" kern="1200" cap="none" spc="0" normalizeH="0" baseline="0" noProof="0" dirty="0">
                <a:ln>
                  <a:noFill/>
                </a:ln>
                <a:solidFill>
                  <a:srgbClr val="F79646">
                    <a:lumMod val="75000"/>
                  </a:srgbClr>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200" b="0" i="0" u="none" strike="noStrike" kern="1200" cap="none" spc="0" normalizeH="0" baseline="0" noProof="0" dirty="0">
              <a:ln>
                <a:noFill/>
              </a:ln>
              <a:solidFill>
                <a:srgbClr val="F79646">
                  <a:lumMod val="75000"/>
                </a:srgb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200" b="0" i="0" u="none" strike="noStrike" kern="1200" cap="none" spc="0" normalizeH="0" baseline="0" noProof="0" dirty="0">
                <a:ln>
                  <a:noFill/>
                </a:ln>
                <a:solidFill>
                  <a:srgbClr val="F79646">
                    <a:lumMod val="75000"/>
                  </a:srgbClr>
                </a:solidFill>
                <a:effectLst/>
                <a:uLnTx/>
                <a:uFillTx/>
                <a:latin typeface="Calibri"/>
                <a:ea typeface="+mn-ea"/>
                <a:cs typeface="+mn-cs"/>
              </a:rPr>
              <a:t>"Reconozco que este es un gran problema para ti. ¿Cómo se puede convertir este </a:t>
            </a:r>
            <a:r>
              <a:rPr lang="es-ES" sz="2200" b="1" u="sng" dirty="0">
                <a:solidFill>
                  <a:srgbClr val="F79646">
                    <a:lumMod val="75000"/>
                  </a:srgbClr>
                </a:solidFill>
                <a:latin typeface="Calibri"/>
              </a:rPr>
              <a:t>P</a:t>
            </a:r>
            <a:r>
              <a:rPr kumimoji="0" lang="es-ES" sz="2200" b="1" i="0" u="sng" strike="noStrike" kern="1200" cap="none" spc="0" normalizeH="0" baseline="0" noProof="0" dirty="0" err="1">
                <a:ln>
                  <a:noFill/>
                </a:ln>
                <a:solidFill>
                  <a:srgbClr val="F79646">
                    <a:lumMod val="75000"/>
                  </a:srgbClr>
                </a:solidFill>
                <a:effectLst/>
                <a:uLnTx/>
                <a:uFillTx/>
                <a:latin typeface="Calibri"/>
                <a:ea typeface="+mn-ea"/>
                <a:cs typeface="+mn-cs"/>
              </a:rPr>
              <a:t>roblema</a:t>
            </a:r>
            <a:r>
              <a:rPr kumimoji="0" lang="es-ES" sz="2200" b="1" i="0" u="sng" strike="noStrike" kern="1200" cap="none" spc="0" normalizeH="0" baseline="0" noProof="0" dirty="0">
                <a:ln>
                  <a:noFill/>
                </a:ln>
                <a:solidFill>
                  <a:srgbClr val="F79646">
                    <a:lumMod val="75000"/>
                  </a:srgbClr>
                </a:solidFill>
                <a:effectLst/>
                <a:uLnTx/>
                <a:uFillTx/>
                <a:latin typeface="Calibri"/>
                <a:ea typeface="+mn-ea"/>
                <a:cs typeface="+mn-cs"/>
              </a:rPr>
              <a:t> Grande</a:t>
            </a:r>
            <a:r>
              <a:rPr kumimoji="0" lang="es-ES" sz="2200" b="0" i="0" u="none" strike="noStrike" kern="1200" cap="none" spc="0" normalizeH="0" baseline="0" noProof="0" dirty="0">
                <a:ln>
                  <a:noFill/>
                </a:ln>
                <a:solidFill>
                  <a:srgbClr val="F79646">
                    <a:lumMod val="75000"/>
                  </a:srgbClr>
                </a:solidFill>
                <a:effectLst/>
                <a:uLnTx/>
                <a:uFillTx/>
                <a:latin typeface="Calibri"/>
                <a:ea typeface="+mn-ea"/>
                <a:cs typeface="+mn-cs"/>
              </a:rPr>
              <a:t> en un </a:t>
            </a:r>
            <a:r>
              <a:rPr kumimoji="0" lang="es-ES" sz="2200" b="1" i="0" u="sng" strike="noStrike" kern="1200" cap="none" spc="0" normalizeH="0" baseline="0" noProof="0" dirty="0">
                <a:ln>
                  <a:noFill/>
                </a:ln>
                <a:solidFill>
                  <a:srgbClr val="F79646">
                    <a:lumMod val="75000"/>
                  </a:srgbClr>
                </a:solidFill>
                <a:effectLst/>
                <a:uLnTx/>
                <a:uFillTx/>
                <a:latin typeface="Calibri"/>
                <a:ea typeface="+mn-ea"/>
                <a:cs typeface="+mn-cs"/>
              </a:rPr>
              <a:t>problema pequeño</a:t>
            </a:r>
            <a:r>
              <a:rPr kumimoji="0" lang="es-ES" sz="2200" b="0" i="0" u="none" strike="noStrike" kern="1200" cap="none" spc="0" normalizeH="0" baseline="0" noProof="0" dirty="0">
                <a:ln>
                  <a:noFill/>
                </a:ln>
                <a:solidFill>
                  <a:srgbClr val="F79646">
                    <a:lumMod val="75000"/>
                  </a:srgbClr>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200" b="0" i="0" u="none" strike="noStrike" kern="1200" cap="none" spc="0" normalizeH="0" baseline="0" noProof="0" dirty="0">
              <a:ln>
                <a:noFill/>
              </a:ln>
              <a:solidFill>
                <a:srgbClr val="F79646">
                  <a:lumMod val="75000"/>
                </a:srgb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200" b="0" i="0" u="none" strike="noStrike" kern="1200" cap="none" spc="0" normalizeH="0" baseline="0" noProof="0" dirty="0">
                <a:ln>
                  <a:noFill/>
                </a:ln>
                <a:solidFill>
                  <a:srgbClr val="F79646">
                    <a:lumMod val="75000"/>
                  </a:srgbClr>
                </a:solidFill>
                <a:effectLst/>
                <a:uLnTx/>
                <a:uFillTx/>
                <a:latin typeface="Calibri"/>
                <a:ea typeface="+mn-ea"/>
                <a:cs typeface="+mn-cs"/>
              </a:rPr>
              <a:t>"Me di cuenta de que se sentía como un </a:t>
            </a:r>
            <a:r>
              <a:rPr lang="es-ES" sz="2200" b="1" u="sng" dirty="0">
                <a:solidFill>
                  <a:srgbClr val="F79646">
                    <a:lumMod val="75000"/>
                  </a:srgbClr>
                </a:solidFill>
                <a:latin typeface="Calibri"/>
              </a:rPr>
              <a:t>P</a:t>
            </a:r>
            <a:r>
              <a:rPr kumimoji="0" lang="es-ES" sz="2200" b="1" i="0" u="sng" strike="noStrike" kern="1200" cap="none" spc="0" normalizeH="0" baseline="0" noProof="0" dirty="0" err="1">
                <a:ln>
                  <a:noFill/>
                </a:ln>
                <a:solidFill>
                  <a:srgbClr val="F79646">
                    <a:lumMod val="75000"/>
                  </a:srgbClr>
                </a:solidFill>
                <a:effectLst/>
                <a:uLnTx/>
                <a:uFillTx/>
                <a:latin typeface="Calibri"/>
                <a:ea typeface="+mn-ea"/>
                <a:cs typeface="+mn-cs"/>
              </a:rPr>
              <a:t>roblema</a:t>
            </a:r>
            <a:r>
              <a:rPr kumimoji="0" lang="es-ES" sz="2200" b="1" i="0" u="sng" strike="noStrike" kern="1200" cap="none" spc="0" normalizeH="0" baseline="0" noProof="0" dirty="0">
                <a:ln>
                  <a:noFill/>
                </a:ln>
                <a:solidFill>
                  <a:srgbClr val="F79646">
                    <a:lumMod val="75000"/>
                  </a:srgbClr>
                </a:solidFill>
                <a:effectLst/>
                <a:uLnTx/>
                <a:uFillTx/>
                <a:latin typeface="Calibri"/>
                <a:ea typeface="+mn-ea"/>
                <a:cs typeface="+mn-cs"/>
              </a:rPr>
              <a:t> Grande</a:t>
            </a:r>
            <a:r>
              <a:rPr kumimoji="0" lang="es-ES" sz="2200" b="0" i="0" u="none" strike="noStrike" kern="1200" cap="none" spc="0" normalizeH="0" baseline="0" noProof="0" dirty="0">
                <a:ln>
                  <a:noFill/>
                </a:ln>
                <a:solidFill>
                  <a:srgbClr val="F79646">
                    <a:lumMod val="75000"/>
                  </a:srgbClr>
                </a:solidFill>
                <a:effectLst/>
                <a:uLnTx/>
                <a:uFillTx/>
                <a:latin typeface="Calibri"/>
                <a:ea typeface="+mn-ea"/>
                <a:cs typeface="+mn-cs"/>
              </a:rPr>
              <a:t> para ti, pero mantuviste la calma y trabajaste para convertirlo en un </a:t>
            </a:r>
            <a:r>
              <a:rPr kumimoji="0" lang="es-ES" sz="2200" b="1" i="0" u="sng" strike="noStrike" kern="1200" cap="none" spc="0" normalizeH="0" baseline="0" noProof="0" dirty="0">
                <a:ln>
                  <a:noFill/>
                </a:ln>
                <a:solidFill>
                  <a:srgbClr val="F79646">
                    <a:lumMod val="75000"/>
                  </a:srgbClr>
                </a:solidFill>
                <a:effectLst/>
                <a:uLnTx/>
                <a:uFillTx/>
                <a:latin typeface="Calibri"/>
                <a:ea typeface="+mn-ea"/>
                <a:cs typeface="+mn-cs"/>
              </a:rPr>
              <a:t>problema pequeño</a:t>
            </a:r>
            <a:r>
              <a:rPr kumimoji="0" lang="es-ES" sz="2200" b="0" i="0" u="none" strike="noStrike" kern="1200" cap="none" spc="0" normalizeH="0" baseline="0" noProof="0" dirty="0">
                <a:ln>
                  <a:noFill/>
                </a:ln>
                <a:solidFill>
                  <a:srgbClr val="F79646">
                    <a:lumMod val="75000"/>
                  </a:srgbClr>
                </a:solidFill>
                <a:effectLst/>
                <a:uLnTx/>
                <a:uFillTx/>
                <a:latin typeface="Calibri"/>
                <a:ea typeface="+mn-ea"/>
                <a:cs typeface="+mn-cs"/>
              </a:rPr>
              <a:t>. ¡Eres muy bueno para resolver los problemas!”</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782540" y="2369090"/>
            <a:ext cx="2029343" cy="142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00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00B05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0148" y="16119"/>
            <a:ext cx="9106905"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“Opción/ No Hay Opción”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a:t>
            </a:r>
            <a:r>
              <a:rPr kumimoji="0" lang="es-ES" sz="2400" b="0" i="0" u="none" strike="noStrike" kern="1200" cap="none" spc="0" normalizeH="0" baseline="0" noProof="0" dirty="0" err="1">
                <a:ln>
                  <a:noFill/>
                </a:ln>
                <a:solidFill>
                  <a:prstClr val="black"/>
                </a:solidFill>
                <a:effectLst/>
                <a:uLnTx/>
                <a:uFillTx/>
                <a:latin typeface="Calibri"/>
                <a:ea typeface="+mn-ea"/>
                <a:cs typeface="+mn-cs"/>
              </a:rPr>
              <a:t>Choice</a:t>
            </a:r>
            <a:r>
              <a:rPr kumimoji="0" lang="es-ES" sz="2400" b="0" i="0" u="none" strike="noStrike" kern="1200" cap="none" spc="0" normalizeH="0" baseline="0" noProof="0" dirty="0">
                <a:ln>
                  <a:noFill/>
                </a:ln>
                <a:solidFill>
                  <a:prstClr val="black"/>
                </a:solidFill>
                <a:effectLst/>
                <a:uLnTx/>
                <a:uFillTx/>
                <a:latin typeface="Calibri"/>
                <a:ea typeface="+mn-ea"/>
                <a:cs typeface="+mn-cs"/>
              </a:rPr>
              <a:t>/ No </a:t>
            </a:r>
            <a:r>
              <a:rPr kumimoji="0" lang="es-ES" sz="2400" b="0" i="0" u="none" strike="noStrike" kern="1200" cap="none" spc="0" normalizeH="0" baseline="0" noProof="0" dirty="0" err="1">
                <a:ln>
                  <a:noFill/>
                </a:ln>
                <a:solidFill>
                  <a:prstClr val="black"/>
                </a:solidFill>
                <a:effectLst/>
                <a:uLnTx/>
                <a:uFillTx/>
                <a:latin typeface="Calibri"/>
                <a:ea typeface="+mn-ea"/>
                <a:cs typeface="+mn-cs"/>
              </a:rPr>
              <a:t>choice</a:t>
            </a:r>
            <a:r>
              <a:rPr kumimoji="0" lang="es-ES"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8" name="TextBox 7"/>
          <p:cNvSpPr txBox="1"/>
          <p:nvPr/>
        </p:nvSpPr>
        <p:spPr>
          <a:xfrm>
            <a:off x="519113" y="1066800"/>
            <a:ext cx="534828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A menudo los niños tienen </a:t>
            </a:r>
            <a:r>
              <a:rPr kumimoji="0" lang="es-ES" sz="2000" b="1" i="0" u="none" strike="noStrike" kern="1200" cap="none" spc="0" normalizeH="0" baseline="0" noProof="0" dirty="0">
                <a:ln>
                  <a:noFill/>
                </a:ln>
                <a:solidFill>
                  <a:prstClr val="black"/>
                </a:solidFill>
                <a:effectLst/>
                <a:uLnTx/>
                <a:uFillTx/>
                <a:latin typeface="Calibri"/>
                <a:ea typeface="+mn-ea"/>
                <a:cs typeface="+mn-cs"/>
              </a:rPr>
              <a:t>opciones</a:t>
            </a:r>
            <a:r>
              <a:rPr kumimoji="0" lang="es-ES" sz="20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Las opciones de menú o películas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Las actividades para hacer en su tiempo libre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Hay otras situaciones en las que </a:t>
            </a:r>
            <a:r>
              <a:rPr kumimoji="0" lang="es-ES" sz="2000" b="1" i="0" u="none" strike="noStrike" kern="1200" cap="none" spc="0" normalizeH="0" baseline="0" noProof="0" dirty="0">
                <a:ln>
                  <a:noFill/>
                </a:ln>
                <a:solidFill>
                  <a:prstClr val="black"/>
                </a:solidFill>
                <a:effectLst/>
                <a:uLnTx/>
                <a:uFillTx/>
                <a:latin typeface="Calibri"/>
                <a:ea typeface="+mn-ea"/>
                <a:cs typeface="+mn-cs"/>
              </a:rPr>
              <a:t>no hay opción: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Tienen que ir a la escuela, hacer la tarea, acudir al médico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1363" y="131883"/>
            <a:ext cx="757238" cy="663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1371600"/>
            <a:ext cx="2743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8638" y="3826689"/>
            <a:ext cx="79893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“Opción o no hay opción”:</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Ayude a los niños a entender cuando puedan negociar y cuando tengan que aceptar algo que no quieren</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s-ES" sz="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Deje claro que las situaciones donde no hay opción son sólo la forma en que funciona el mundo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Guarde “no hay opción” para las situaciones que verdaderamente no tienen opciones.</a:t>
            </a:r>
          </a:p>
        </p:txBody>
      </p:sp>
    </p:spTree>
    <p:extLst>
      <p:ext uri="{BB962C8B-B14F-4D97-AF65-F5344CB8AC3E}">
        <p14:creationId xmlns:p14="http://schemas.microsoft.com/office/powerpoint/2010/main" val="3378476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00B05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525" y="157527"/>
            <a:ext cx="910690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Usando “Opción/ No Hay Opción”</a:t>
            </a:r>
          </a:p>
        </p:txBody>
      </p:sp>
      <p:sp>
        <p:nvSpPr>
          <p:cNvPr id="8" name="TextBox 7"/>
          <p:cNvSpPr txBox="1"/>
          <p:nvPr/>
        </p:nvSpPr>
        <p:spPr>
          <a:xfrm>
            <a:off x="481567" y="1143000"/>
            <a:ext cx="8001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¿Qué puede </a:t>
            </a:r>
            <a:r>
              <a:rPr kumimoji="0" lang="es-ES" sz="2400" b="1" i="0" u="sng" strike="noStrike" kern="1200" cap="none" spc="0" normalizeH="0" baseline="0" noProof="0" dirty="0">
                <a:ln>
                  <a:noFill/>
                </a:ln>
                <a:solidFill>
                  <a:prstClr val="black"/>
                </a:solidFill>
                <a:effectLst/>
                <a:uLnTx/>
                <a:uFillTx/>
                <a:latin typeface="Calibri"/>
                <a:ea typeface="+mn-ea"/>
                <a:cs typeface="+mn-cs"/>
              </a:rPr>
              <a:t>decir</a:t>
            </a:r>
            <a:r>
              <a:rPr kumimoji="0" lang="es-ES" sz="2400" b="0" i="0" u="none" strike="noStrike" kern="1200" cap="none" spc="0" normalizeH="0" baseline="0" noProof="0" dirty="0">
                <a:ln>
                  <a:noFill/>
                </a:ln>
                <a:solidFill>
                  <a:prstClr val="black"/>
                </a:solidFill>
                <a:effectLst/>
                <a:uLnTx/>
                <a:uFillTx/>
                <a:latin typeface="Calibri"/>
                <a:ea typeface="+mn-ea"/>
                <a:cs typeface="+mn-cs"/>
              </a:rPr>
              <a:t> para ayudar a su hijo a identificar qué se puede cambiar y qué no?</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1913" y="135383"/>
            <a:ext cx="757238" cy="663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9600" y="2247900"/>
            <a:ext cx="5881133"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srgbClr val="00B050"/>
                </a:solidFill>
                <a:effectLst/>
                <a:uLnTx/>
                <a:uFillTx/>
                <a:latin typeface="Calibri"/>
                <a:ea typeface="+mn-ea"/>
                <a:cs typeface="+mn-cs"/>
              </a:rPr>
              <a:t>"¿Es esta una situación donde hay </a:t>
            </a:r>
            <a:r>
              <a:rPr kumimoji="0" lang="es-ES" sz="2200" b="1" i="0" u="sng" strike="noStrike" kern="1200" cap="none" spc="0" normalizeH="0" baseline="0" noProof="0" dirty="0">
                <a:ln>
                  <a:noFill/>
                </a:ln>
                <a:solidFill>
                  <a:srgbClr val="00B050"/>
                </a:solidFill>
                <a:effectLst/>
                <a:uLnTx/>
                <a:uFillTx/>
                <a:latin typeface="Calibri"/>
                <a:ea typeface="+mn-ea"/>
                <a:cs typeface="+mn-cs"/>
              </a:rPr>
              <a:t>una opción</a:t>
            </a:r>
            <a:r>
              <a:rPr kumimoji="0" lang="es-ES" sz="2200" b="1" i="0" u="none" strike="noStrike" kern="1200" cap="none" spc="0" normalizeH="0" baseline="0" noProof="0" dirty="0">
                <a:ln>
                  <a:noFill/>
                </a:ln>
                <a:solidFill>
                  <a:srgbClr val="00B050"/>
                </a:solidFill>
                <a:effectLst/>
                <a:uLnTx/>
                <a:uFillTx/>
                <a:latin typeface="Calibri"/>
                <a:ea typeface="+mn-ea"/>
                <a:cs typeface="+mn-cs"/>
              </a:rPr>
              <a:t> </a:t>
            </a:r>
            <a:r>
              <a:rPr kumimoji="0" lang="es-ES" sz="2200" b="0" i="0" u="none" strike="noStrike" kern="1200" cap="none" spc="0" normalizeH="0" baseline="0" noProof="0" dirty="0">
                <a:ln>
                  <a:noFill/>
                </a:ln>
                <a:solidFill>
                  <a:srgbClr val="00B050"/>
                </a:solidFill>
                <a:effectLst/>
                <a:uLnTx/>
                <a:uFillTx/>
                <a:latin typeface="Calibri"/>
                <a:ea typeface="+mn-ea"/>
                <a:cs typeface="+mn-cs"/>
              </a:rPr>
              <a:t>o </a:t>
            </a:r>
            <a:r>
              <a:rPr kumimoji="0" lang="es-ES" sz="2200" b="1" i="0" u="sng" strike="noStrike" kern="1200" cap="none" spc="0" normalizeH="0" baseline="0" noProof="0" dirty="0">
                <a:ln>
                  <a:noFill/>
                </a:ln>
                <a:solidFill>
                  <a:srgbClr val="00B050"/>
                </a:solidFill>
                <a:effectLst/>
                <a:uLnTx/>
                <a:uFillTx/>
                <a:latin typeface="Calibri"/>
                <a:ea typeface="+mn-ea"/>
                <a:cs typeface="+mn-cs"/>
              </a:rPr>
              <a:t>no hay opción</a:t>
            </a:r>
            <a:r>
              <a:rPr kumimoji="0" lang="es-ES" sz="2200" b="0" i="0" u="none" strike="noStrike" kern="1200" cap="none" spc="0" normalizeH="0" baseline="0" noProof="0" dirty="0">
                <a:ln>
                  <a:noFill/>
                </a:ln>
                <a:solidFill>
                  <a:srgbClr val="00B05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2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srgbClr val="00B050"/>
                </a:solidFill>
                <a:effectLst/>
                <a:uLnTx/>
                <a:uFillTx/>
                <a:latin typeface="Calibri"/>
                <a:ea typeface="+mn-ea"/>
                <a:cs typeface="+mn-cs"/>
              </a:rPr>
              <a:t>"A pesar de que yo no quiero hacerlo, esta es una situación donde </a:t>
            </a:r>
            <a:r>
              <a:rPr kumimoji="0" lang="es-ES" sz="2200" b="1" i="0" u="sng" strike="noStrike" kern="1200" cap="none" spc="0" normalizeH="0" baseline="0" noProof="0" dirty="0">
                <a:ln>
                  <a:noFill/>
                </a:ln>
                <a:solidFill>
                  <a:srgbClr val="00B050"/>
                </a:solidFill>
                <a:effectLst/>
                <a:uLnTx/>
                <a:uFillTx/>
                <a:latin typeface="Calibri"/>
                <a:ea typeface="+mn-ea"/>
                <a:cs typeface="+mn-cs"/>
              </a:rPr>
              <a:t>no hay opción</a:t>
            </a:r>
            <a:r>
              <a:rPr kumimoji="0" lang="es-ES" sz="2200" b="1" i="0" u="none" strike="noStrike" kern="1200" cap="none" spc="0" normalizeH="0" baseline="0" noProof="0" dirty="0">
                <a:ln>
                  <a:noFill/>
                </a:ln>
                <a:solidFill>
                  <a:srgbClr val="00B050"/>
                </a:solidFill>
                <a:effectLst/>
                <a:uLnTx/>
                <a:uFillTx/>
                <a:latin typeface="Calibri"/>
                <a:ea typeface="+mn-ea"/>
                <a:cs typeface="+mn-cs"/>
              </a:rPr>
              <a:t> </a:t>
            </a:r>
            <a:r>
              <a:rPr kumimoji="0" lang="es-ES" sz="2200" b="0" i="0" u="none" strike="noStrike" kern="1200" cap="none" spc="0" normalizeH="0" baseline="0" noProof="0" dirty="0">
                <a:ln>
                  <a:noFill/>
                </a:ln>
                <a:solidFill>
                  <a:srgbClr val="00B050"/>
                </a:solidFill>
                <a:effectLst/>
                <a:uLnTx/>
                <a:uFillTx/>
                <a:latin typeface="Calibri"/>
                <a:ea typeface="+mn-ea"/>
                <a:cs typeface="+mn-cs"/>
              </a:rPr>
              <a:t>para mí”.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2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srgbClr val="00B050"/>
                </a:solidFill>
                <a:effectLst/>
                <a:uLnTx/>
                <a:uFillTx/>
                <a:latin typeface="Calibri"/>
                <a:ea typeface="+mn-ea"/>
                <a:cs typeface="+mn-cs"/>
              </a:rPr>
              <a:t>“Hoy tendremos una situación donde </a:t>
            </a:r>
            <a:r>
              <a:rPr kumimoji="0" lang="es-ES" sz="2200" b="1" i="0" u="sng" strike="noStrike" kern="1200" cap="none" spc="0" normalizeH="0" baseline="0" noProof="0" dirty="0">
                <a:ln>
                  <a:noFill/>
                </a:ln>
                <a:solidFill>
                  <a:srgbClr val="00B050"/>
                </a:solidFill>
                <a:effectLst/>
                <a:uLnTx/>
                <a:uFillTx/>
                <a:latin typeface="Calibri"/>
                <a:ea typeface="+mn-ea"/>
                <a:cs typeface="+mn-cs"/>
              </a:rPr>
              <a:t>no hay opción</a:t>
            </a:r>
            <a:r>
              <a:rPr kumimoji="0" lang="es-ES" sz="2200" b="1" i="0" u="none" strike="noStrike" kern="1200" cap="none" spc="0" normalizeH="0" baseline="0" noProof="0" dirty="0">
                <a:ln>
                  <a:noFill/>
                </a:ln>
                <a:solidFill>
                  <a:srgbClr val="00B050"/>
                </a:solidFill>
                <a:effectLst/>
                <a:uLnTx/>
                <a:uFillTx/>
                <a:latin typeface="Calibri"/>
                <a:ea typeface="+mn-ea"/>
                <a:cs typeface="+mn-cs"/>
              </a:rPr>
              <a:t> </a:t>
            </a:r>
            <a:r>
              <a:rPr kumimoji="0" lang="es-ES" sz="2200" b="0" i="0" u="none" strike="noStrike" kern="1200" cap="none" spc="0" normalizeH="0" baseline="0" noProof="0" dirty="0">
                <a:ln>
                  <a:noFill/>
                </a:ln>
                <a:solidFill>
                  <a:srgbClr val="00B050"/>
                </a:solidFill>
                <a:effectLst/>
                <a:uLnTx/>
                <a:uFillTx/>
                <a:latin typeface="Calibri"/>
                <a:ea typeface="+mn-ea"/>
                <a:cs typeface="+mn-cs"/>
              </a:rPr>
              <a:t>(explique la situación). Vamos a formar un plan de cómo vamos a enfrentar nuestra situación donde </a:t>
            </a:r>
            <a:r>
              <a:rPr kumimoji="0" lang="es-ES" sz="2200" b="1" i="0" u="sng" strike="noStrike" kern="1200" cap="none" spc="0" normalizeH="0" baseline="0" noProof="0" dirty="0">
                <a:ln>
                  <a:noFill/>
                </a:ln>
                <a:solidFill>
                  <a:srgbClr val="00B050"/>
                </a:solidFill>
                <a:effectLst/>
                <a:uLnTx/>
                <a:uFillTx/>
                <a:latin typeface="Calibri"/>
                <a:ea typeface="+mn-ea"/>
                <a:cs typeface="+mn-cs"/>
              </a:rPr>
              <a:t>no hay opción</a:t>
            </a:r>
            <a:r>
              <a:rPr kumimoji="0" lang="es-ES" sz="2200" b="0" i="0" u="none" strike="noStrike" kern="1200" cap="none" spc="0" normalizeH="0" baseline="0" noProof="0" dirty="0">
                <a:ln>
                  <a:noFill/>
                </a:ln>
                <a:solidFill>
                  <a:srgbClr val="00B05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200" b="0" i="0" u="none" strike="noStrike" kern="1200" cap="none" spc="0" normalizeH="0" baseline="0" noProof="0" dirty="0">
              <a:ln>
                <a:noFill/>
              </a:ln>
              <a:solidFill>
                <a:srgbClr val="00B05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590800"/>
            <a:ext cx="181140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411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3638" y="160985"/>
            <a:ext cx="910690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El vocabulario</a:t>
            </a:r>
          </a:p>
        </p:txBody>
      </p:sp>
      <p:sp>
        <p:nvSpPr>
          <p:cNvPr id="8" name="TextBox 7"/>
          <p:cNvSpPr txBox="1"/>
          <p:nvPr/>
        </p:nvSpPr>
        <p:spPr>
          <a:xfrm>
            <a:off x="165818" y="3414147"/>
            <a:ext cx="861060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¿Preguntas?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3200" dirty="0">
              <a:solidFill>
                <a:prstClr val="black"/>
              </a:solidFill>
              <a:latin typeface="Calibri"/>
            </a:endParaRPr>
          </a:p>
          <a:p>
            <a:pPr lvl="0" algn="ctr" defTabSz="914400">
              <a:defRPr/>
            </a:pPr>
            <a:r>
              <a:rPr lang="es-ES" sz="3200" dirty="0">
                <a:solidFill>
                  <a:prstClr val="black"/>
                </a:solidFill>
              </a:rPr>
              <a:t>¿Qué vocabulario será más útil para tu hijo?</a:t>
            </a: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1E40FC1B-D1F5-C55E-64D6-FA0D41FA2085}"/>
              </a:ext>
            </a:extLst>
          </p:cNvPr>
          <p:cNvSpPr txBox="1"/>
          <p:nvPr/>
        </p:nvSpPr>
        <p:spPr>
          <a:xfrm>
            <a:off x="702014" y="1494847"/>
            <a:ext cx="863015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7030A0"/>
                </a:solidFill>
                <a:effectLst/>
                <a:uLnTx/>
                <a:uFillTx/>
                <a:latin typeface="Calibri"/>
                <a:ea typeface="+mn-ea"/>
                <a:cs typeface="+mn-cs"/>
              </a:rPr>
              <a:t>“Ser flexible” 		</a:t>
            </a:r>
            <a:r>
              <a:rPr kumimoji="0" lang="es-MX" sz="2400" b="1" i="0" u="none" strike="noStrike" kern="1200" cap="none" spc="0" normalizeH="0" baseline="0" noProof="0" dirty="0">
                <a:ln>
                  <a:noFill/>
                </a:ln>
                <a:solidFill>
                  <a:srgbClr val="00B0F0"/>
                </a:solidFill>
                <a:effectLst/>
                <a:uLnTx/>
                <a:uFillTx/>
                <a:latin typeface="Calibri"/>
                <a:ea typeface="+mn-ea"/>
                <a:cs typeface="+mn-cs"/>
              </a:rPr>
              <a:t>“Bloqueado y Desbloqueado”</a:t>
            </a:r>
            <a:endParaRPr kumimoji="0" lang="es-MX" sz="2400" b="1" i="0" u="none" strike="noStrike" kern="1200" cap="none" spc="0" normalizeH="0" baseline="0" noProof="0" dirty="0">
              <a:ln>
                <a:noFill/>
              </a:ln>
              <a:solidFill>
                <a:srgbClr val="7030A0"/>
              </a:solidFill>
              <a:effectLst/>
              <a:uLnTx/>
              <a:uFillTx/>
              <a:latin typeface="Calibri"/>
              <a:ea typeface="+mn-ea"/>
              <a:cs typeface="+mn-cs"/>
            </a:endParaRPr>
          </a:p>
          <a:p>
            <a:pPr defTabSz="914400">
              <a:defRPr/>
            </a:pPr>
            <a:r>
              <a:rPr kumimoji="0" lang="es-MX" sz="2400" b="1" i="0" u="none" strike="noStrike" kern="1200" cap="none" spc="0" normalizeH="0" baseline="0" noProof="0" dirty="0">
                <a:ln>
                  <a:noFill/>
                </a:ln>
                <a:solidFill>
                  <a:srgbClr val="FFC000"/>
                </a:solidFill>
                <a:effectLst/>
                <a:uLnTx/>
                <a:uFillTx/>
                <a:latin typeface="Calibri"/>
                <a:ea typeface="+mn-ea"/>
                <a:cs typeface="+mn-cs"/>
              </a:rPr>
              <a:t>“Acuerdo” 		</a:t>
            </a:r>
            <a:r>
              <a:rPr kumimoji="0" lang="es-MX" sz="2400" b="1" i="0" u="none" strike="noStrike" kern="1200" cap="none" spc="0" normalizeH="0" baseline="0" noProof="0" dirty="0">
                <a:ln>
                  <a:noFill/>
                </a:ln>
                <a:solidFill>
                  <a:srgbClr val="00B050"/>
                </a:solidFill>
                <a:effectLst/>
                <a:uLnTx/>
                <a:uFillTx/>
                <a:latin typeface="Calibri"/>
                <a:ea typeface="+mn-ea"/>
                <a:cs typeface="+mn-cs"/>
              </a:rPr>
              <a:t>“Opción/No hay opción”</a:t>
            </a:r>
            <a:endParaRPr kumimoji="0" lang="es-MX" sz="2400" b="1" i="0" u="none" strike="noStrike" kern="1200" cap="none" spc="0" normalizeH="0" baseline="0" noProof="0" dirty="0">
              <a:ln>
                <a:noFill/>
              </a:ln>
              <a:solidFill>
                <a:srgbClr val="FFC000"/>
              </a:solidFill>
              <a:effectLst/>
              <a:uLnTx/>
              <a:uFillTx/>
              <a:latin typeface="Calibri"/>
              <a:ea typeface="+mn-ea"/>
              <a:cs typeface="+mn-cs"/>
            </a:endParaRPr>
          </a:p>
          <a:p>
            <a:pPr defTabSz="914400">
              <a:defRPr/>
            </a:pPr>
            <a:r>
              <a:rPr kumimoji="0" lang="es-MX" sz="2400" b="1" i="0" u="none" strike="noStrike" kern="1200" cap="none" spc="0" normalizeH="0" baseline="0" noProof="0" dirty="0">
                <a:ln>
                  <a:noFill/>
                </a:ln>
                <a:solidFill>
                  <a:srgbClr val="FF0066"/>
                </a:solidFill>
                <a:effectLst/>
                <a:uLnTx/>
                <a:uFillTx/>
                <a:latin typeface="Calibri"/>
                <a:ea typeface="+mn-ea"/>
                <a:cs typeface="+mn-cs"/>
              </a:rPr>
              <a:t>“Plan A/ Plan B” 	</a:t>
            </a:r>
            <a:r>
              <a:rPr kumimoji="0" lang="es-MX" sz="2400" b="1" i="0" u="none" strike="noStrike" kern="1200" cap="none" spc="0" normalizeH="0" baseline="0" noProof="0" dirty="0">
                <a:ln>
                  <a:noFill/>
                </a:ln>
                <a:solidFill>
                  <a:srgbClr val="F79646"/>
                </a:solidFill>
                <a:effectLst/>
                <a:uLnTx/>
                <a:uFillTx/>
                <a:latin typeface="Calibri"/>
                <a:ea typeface="+mn-ea"/>
                <a:cs typeface="+mn-cs"/>
              </a:rPr>
              <a:t>“Problema grande/ problema pequeño”</a:t>
            </a:r>
            <a:r>
              <a:rPr kumimoji="0" lang="es-MX" sz="2400" b="1" i="0" u="none" strike="noStrike" kern="1200" cap="none" spc="0" normalizeH="0" baseline="0" noProof="0" dirty="0">
                <a:ln>
                  <a:noFill/>
                </a:ln>
                <a:solidFill>
                  <a:srgbClr val="FFC000"/>
                </a:solidFill>
                <a:effectLst/>
                <a:uLnTx/>
                <a:uFillTx/>
                <a:latin typeface="Calibri"/>
                <a:ea typeface="+mn-ea"/>
                <a:cs typeface="+mn-cs"/>
              </a:rPr>
              <a:t> </a:t>
            </a:r>
            <a:r>
              <a:rPr kumimoji="0" lang="es-MX" sz="2400" b="1" i="0" u="none" strike="noStrike" kern="1200" cap="none" spc="0" normalizeH="0" baseline="0" noProof="0" dirty="0">
                <a:ln>
                  <a:noFill/>
                </a:ln>
                <a:solidFill>
                  <a:srgbClr val="00B0F0"/>
                </a:solidFill>
                <a:effectLst/>
                <a:uLnTx/>
                <a:uFillTx/>
                <a:latin typeface="Calibri"/>
                <a:ea typeface="+mn-ea"/>
                <a:cs typeface="+mn-cs"/>
              </a:rPr>
              <a:t>		</a:t>
            </a:r>
            <a:endParaRPr kumimoji="0" lang="es-MX" sz="2400" b="1" i="0" u="none" strike="noStrike" kern="1200" cap="none" spc="0" normalizeH="0" baseline="0" noProof="0" dirty="0">
              <a:ln>
                <a:noFill/>
              </a:ln>
              <a:solidFill>
                <a:srgbClr val="F79646"/>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F79646"/>
                </a:solidFill>
                <a:effectLst/>
                <a:uLnTx/>
                <a:uFillTx/>
                <a:latin typeface="Calibri"/>
                <a:ea typeface="+mn-ea"/>
                <a:cs typeface="+mn-cs"/>
              </a:rPr>
              <a:t>	 </a:t>
            </a:r>
            <a:r>
              <a:rPr kumimoji="0" lang="es-MX" sz="2400" b="1" i="0" u="none" strike="noStrike" kern="1200" cap="none" spc="0" normalizeH="0" baseline="0" noProof="0" dirty="0">
                <a:ln>
                  <a:noFill/>
                </a:ln>
                <a:solidFill>
                  <a:prstClr val="black"/>
                </a:solidFill>
                <a:effectLst/>
                <a:uLnTx/>
                <a:uFillTx/>
                <a:latin typeface="Calibri"/>
                <a:ea typeface="+mn-ea"/>
                <a:cs typeface="+mn-cs"/>
              </a:rPr>
              <a:t>		</a:t>
            </a:r>
            <a:endParaRPr kumimoji="0" lang="es-MX" sz="2400" b="1" i="0" u="none" strike="noStrike" kern="1200" cap="none" spc="0" normalizeH="0" baseline="0" noProof="0" dirty="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3537266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4">
            <a:extLst>
              <a:ext uri="{FF2B5EF4-FFF2-40B4-BE49-F238E27FC236}">
                <a16:creationId xmlns:a16="http://schemas.microsoft.com/office/drawing/2014/main" id="{8F7D40CD-57CF-3507-CC0A-C7F61F0A4855}"/>
              </a:ext>
            </a:extLst>
          </p:cNvPr>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 name="Title 1">
            <a:extLst>
              <a:ext uri="{FF2B5EF4-FFF2-40B4-BE49-F238E27FC236}">
                <a16:creationId xmlns:a16="http://schemas.microsoft.com/office/drawing/2014/main" id="{9C6B3C1E-1745-BE4D-8501-70C644D419E2}"/>
              </a:ext>
            </a:extLst>
          </p:cNvPr>
          <p:cNvSpPr>
            <a:spLocks noGrp="1"/>
          </p:cNvSpPr>
          <p:nvPr>
            <p:ph type="title"/>
          </p:nvPr>
        </p:nvSpPr>
        <p:spPr>
          <a:xfrm>
            <a:off x="774700" y="173038"/>
            <a:ext cx="7594600" cy="639761"/>
          </a:xfrm>
        </p:spPr>
        <p:txBody>
          <a:bodyPr>
            <a:normAutofit fontScale="90000"/>
          </a:bodyPr>
          <a:lstStyle/>
          <a:p>
            <a:r>
              <a:rPr lang="en-US" u="sng" dirty="0"/>
              <a:t>Para </a:t>
            </a:r>
            <a:r>
              <a:rPr lang="en-US" u="sng" dirty="0" err="1"/>
              <a:t>empezar</a:t>
            </a:r>
            <a:r>
              <a:rPr lang="en-US" u="sng" dirty="0"/>
              <a:t>:</a:t>
            </a:r>
          </a:p>
        </p:txBody>
      </p:sp>
      <p:sp>
        <p:nvSpPr>
          <p:cNvPr id="3" name="Content Placeholder 2">
            <a:extLst>
              <a:ext uri="{FF2B5EF4-FFF2-40B4-BE49-F238E27FC236}">
                <a16:creationId xmlns:a16="http://schemas.microsoft.com/office/drawing/2014/main" id="{20C6AB8A-3E55-4F4F-9FDE-A882CBD595B5}"/>
              </a:ext>
            </a:extLst>
          </p:cNvPr>
          <p:cNvSpPr>
            <a:spLocks noGrp="1"/>
          </p:cNvSpPr>
          <p:nvPr>
            <p:ph idx="1"/>
          </p:nvPr>
        </p:nvSpPr>
        <p:spPr>
          <a:xfrm>
            <a:off x="584200" y="1173192"/>
            <a:ext cx="8191500" cy="5551458"/>
          </a:xfrm>
        </p:spPr>
        <p:txBody>
          <a:bodyPr>
            <a:normAutofit/>
          </a:bodyPr>
          <a:lstStyle/>
          <a:p>
            <a:pPr marL="457200" indent="-457200">
              <a:buFont typeface="+mj-lt"/>
              <a:buAutoNum type="arabicPeriod"/>
            </a:pPr>
            <a:r>
              <a:rPr lang="es-ES" sz="2400" b="1" dirty="0"/>
              <a:t>MODELAR: </a:t>
            </a:r>
            <a:r>
              <a:rPr lang="es-ES" sz="2400" dirty="0"/>
              <a:t>Narra tus propias acciones y reacciones, incorporando las palabras clave </a:t>
            </a:r>
            <a:r>
              <a:rPr lang="es-ES" sz="2400" b="1" dirty="0"/>
              <a:t>
ENTRENAMIENTO DIRECTO: </a:t>
            </a:r>
            <a:r>
              <a:rPr lang="es-ES" sz="2400" dirty="0"/>
              <a:t>empezar primero en situaciones de baja presión</a:t>
            </a:r>
          </a:p>
          <a:p>
            <a:pPr marL="880110" lvl="1" indent="-457200"/>
            <a:r>
              <a:rPr lang="es-ES" dirty="0">
                <a:solidFill>
                  <a:schemeClr val="accent6"/>
                </a:solidFill>
              </a:rPr>
              <a:t>¡RÍE y diviértete! Usa un giro humorístico para resaltar el uso de palabras de flexibilidad</a:t>
            </a:r>
          </a:p>
          <a:p>
            <a:pPr marL="480060" indent="-457200">
              <a:buFont typeface="+mj-lt"/>
              <a:buAutoNum type="arabicPeriod"/>
            </a:pPr>
            <a:r>
              <a:rPr lang="es-ES" sz="2400" b="1" dirty="0"/>
              <a:t>ENTRENAMIENTO INDIRECTO: </a:t>
            </a:r>
            <a:r>
              <a:rPr lang="es-ES" sz="2400" dirty="0"/>
              <a:t>Observe y haga preguntas que insinúan la respuesta: genera confianza y alienta a los niños a usar las palabras de forma independiente.</a:t>
            </a:r>
            <a:r>
              <a:rPr lang="es-ES" sz="2400" b="1" dirty="0"/>
              <a:t>
</a:t>
            </a:r>
            <a:r>
              <a:rPr lang="es-ES" sz="2400" dirty="0"/>
              <a:t>¡Atrapa a tus hijos en acción! Elogia y reflexiona</a:t>
            </a:r>
            <a:endParaRPr lang="en-US" sz="2400" dirty="0"/>
          </a:p>
        </p:txBody>
      </p:sp>
      <p:pic>
        <p:nvPicPr>
          <p:cNvPr id="5" name="Picture 4">
            <a:extLst>
              <a:ext uri="{FF2B5EF4-FFF2-40B4-BE49-F238E27FC236}">
                <a16:creationId xmlns:a16="http://schemas.microsoft.com/office/drawing/2014/main" id="{5B661951-1BE4-4FB5-2F05-A23E21E0EC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333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4">
            <a:extLst>
              <a:ext uri="{FF2B5EF4-FFF2-40B4-BE49-F238E27FC236}">
                <a16:creationId xmlns:a16="http://schemas.microsoft.com/office/drawing/2014/main" id="{03F1E7BC-91D9-E481-9CA4-8617F28FBE9E}"/>
              </a:ext>
            </a:extLst>
          </p:cNvPr>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 name="Title 1">
            <a:extLst>
              <a:ext uri="{FF2B5EF4-FFF2-40B4-BE49-F238E27FC236}">
                <a16:creationId xmlns:a16="http://schemas.microsoft.com/office/drawing/2014/main" id="{A4F43510-7924-1747-B451-626720C30F7D}"/>
              </a:ext>
            </a:extLst>
          </p:cNvPr>
          <p:cNvSpPr>
            <a:spLocks noGrp="1"/>
          </p:cNvSpPr>
          <p:nvPr>
            <p:ph type="title"/>
          </p:nvPr>
        </p:nvSpPr>
        <p:spPr>
          <a:xfrm>
            <a:off x="469900" y="0"/>
            <a:ext cx="8229600" cy="825499"/>
          </a:xfrm>
        </p:spPr>
        <p:txBody>
          <a:bodyPr/>
          <a:lstStyle/>
          <a:p>
            <a:r>
              <a:rPr lang="en-US" dirty="0" err="1"/>
              <a:t>Consejos</a:t>
            </a:r>
            <a:r>
              <a:rPr lang="en-US" dirty="0"/>
              <a:t> para </a:t>
            </a:r>
            <a:r>
              <a:rPr lang="en-US" dirty="0" err="1"/>
              <a:t>recordar</a:t>
            </a:r>
            <a:endParaRPr lang="en-US" dirty="0"/>
          </a:p>
        </p:txBody>
      </p:sp>
      <p:sp>
        <p:nvSpPr>
          <p:cNvPr id="3" name="Content Placeholder 2">
            <a:extLst>
              <a:ext uri="{FF2B5EF4-FFF2-40B4-BE49-F238E27FC236}">
                <a16:creationId xmlns:a16="http://schemas.microsoft.com/office/drawing/2014/main" id="{47D8646E-029E-D54D-B16A-E72C082DC134}"/>
              </a:ext>
            </a:extLst>
          </p:cNvPr>
          <p:cNvSpPr>
            <a:spLocks noGrp="1"/>
          </p:cNvSpPr>
          <p:nvPr>
            <p:ph idx="1"/>
          </p:nvPr>
        </p:nvSpPr>
        <p:spPr>
          <a:xfrm>
            <a:off x="469900" y="914400"/>
            <a:ext cx="8229600" cy="5898986"/>
          </a:xfrm>
        </p:spPr>
        <p:txBody>
          <a:bodyPr>
            <a:normAutofit fontScale="70000" lnSpcReduction="20000"/>
          </a:bodyPr>
          <a:lstStyle/>
          <a:p>
            <a:r>
              <a:rPr lang="es-ES" b="1" dirty="0">
                <a:solidFill>
                  <a:schemeClr val="accent6"/>
                </a:solidFill>
              </a:rPr>
              <a:t>Introduzca las palabras de flexibilidad narrando su propio comportamiento en lugar de comenzar con el comportamiento del niño:</a:t>
            </a:r>
          </a:p>
          <a:p>
            <a:pPr lvl="1"/>
            <a:r>
              <a:rPr lang="es-ES" i="1" dirty="0"/>
              <a:t>"Estaba muy emocionado de ver esa película, pero las entradas están agotadas. Voy a ser flexible y comprar entradas para verlo la semana que viene".</a:t>
            </a:r>
          </a:p>
          <a:p>
            <a:pPr lvl="1"/>
            <a:endParaRPr lang="en-US" b="1" dirty="0">
              <a:solidFill>
                <a:srgbClr val="0070C0"/>
              </a:solidFill>
            </a:endParaRPr>
          </a:p>
          <a:p>
            <a:r>
              <a:rPr lang="es-ES" b="1" dirty="0">
                <a:solidFill>
                  <a:srgbClr val="0070C0"/>
                </a:solidFill>
              </a:rPr>
              <a:t>Sé constante, repite las palabras de flexibilidad con frecuencia y sé paciente</a:t>
            </a:r>
            <a:r>
              <a:rPr lang="en-US" b="1" dirty="0">
                <a:solidFill>
                  <a:srgbClr val="0070C0"/>
                </a:solidFill>
              </a:rPr>
              <a:t>: </a:t>
            </a:r>
            <a:r>
              <a:rPr lang="es-ES" dirty="0"/>
              <a:t>Es difícil cambiar el comportamiento y el lenguaje, y aprender a ser flexible puede llevar tiempo.</a:t>
            </a:r>
          </a:p>
          <a:p>
            <a:endParaRPr lang="en-US" b="1" dirty="0">
              <a:solidFill>
                <a:srgbClr val="E57C23"/>
              </a:solidFill>
            </a:endParaRPr>
          </a:p>
          <a:p>
            <a:r>
              <a:rPr lang="es-ES" b="1" dirty="0">
                <a:solidFill>
                  <a:srgbClr val="E57C23"/>
                </a:solidFill>
              </a:rPr>
              <a:t>Celebrar el comportamiento flexible de su hijo:</a:t>
            </a:r>
          </a:p>
          <a:p>
            <a:pPr lvl="1"/>
            <a:r>
              <a:rPr lang="es-ES" i="1" dirty="0"/>
              <a:t>"Sé que esperabas comer espaguetis, y creo que es genial que estés siendo tan flexible con el cambio de planes".</a:t>
            </a:r>
          </a:p>
          <a:p>
            <a:pPr lvl="1"/>
            <a:endParaRPr lang="en-US" dirty="0"/>
          </a:p>
          <a:p>
            <a:r>
              <a:rPr lang="es-ES" b="1" dirty="0">
                <a:solidFill>
                  <a:srgbClr val="0070C0"/>
                </a:solidFill>
              </a:rPr>
              <a:t>Usa a los héroes como ejemplos de flexibilidad. </a:t>
            </a:r>
            <a:r>
              <a:rPr lang="es-ES" dirty="0"/>
              <a:t>Los niños a menudo admiran a los personajes de los libros, la televisión o la vida real. Habla de las cosas que hace el personaje que modelan la flexibilidad. Diga: "Vi al héroe intentar un plan B cuando su plan A no funcionó". O pregúntate: "¿Qué haría (el héroe)?"</a:t>
            </a:r>
            <a:endParaRPr lang="en-US" dirty="0"/>
          </a:p>
        </p:txBody>
      </p:sp>
      <p:pic>
        <p:nvPicPr>
          <p:cNvPr id="5" name="Picture 4">
            <a:extLst>
              <a:ext uri="{FF2B5EF4-FFF2-40B4-BE49-F238E27FC236}">
                <a16:creationId xmlns:a16="http://schemas.microsoft.com/office/drawing/2014/main" id="{BB7BF823-7FAF-8D34-0552-65123D34A0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95" y="60448"/>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01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6015" y="160047"/>
            <a:ext cx="8456085" cy="58477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100" b="0" i="0" u="none" strike="noStrike" kern="1200" cap="none" spc="0" normalizeH="0" baseline="0" noProof="0" dirty="0">
                <a:ln>
                  <a:noFill/>
                </a:ln>
                <a:solidFill>
                  <a:prstClr val="black"/>
                </a:solidFill>
                <a:effectLst/>
                <a:uLnTx/>
                <a:uFillTx/>
                <a:latin typeface="Calibri"/>
                <a:ea typeface="+mn-ea"/>
                <a:cs typeface="+mn-cs"/>
              </a:rPr>
              <a:t>Resumen de sesión 3</a:t>
            </a:r>
          </a:p>
        </p:txBody>
      </p:sp>
      <p:sp>
        <p:nvSpPr>
          <p:cNvPr id="8" name="TextBox 7"/>
          <p:cNvSpPr txBox="1"/>
          <p:nvPr/>
        </p:nvSpPr>
        <p:spPr>
          <a:xfrm>
            <a:off x="457200" y="990600"/>
            <a:ext cx="8458200" cy="5632311"/>
          </a:xfrm>
          <a:prstGeom prst="rect">
            <a:avLst/>
          </a:prstGeom>
          <a:noFill/>
        </p:spPr>
        <p:txBody>
          <a:bodyPr wrap="square" rtlCol="0">
            <a:spAutoFit/>
          </a:bodyPr>
          <a:lstStyle/>
          <a:p>
            <a:pPr marL="342900" lvl="0" indent="-342900">
              <a:buFont typeface="Arial" panose="020B0604020202020204" pitchFamily="34" charset="0"/>
              <a:buChar char="•"/>
            </a:pPr>
            <a:r>
              <a:rPr lang="es-ES" sz="2400" dirty="0">
                <a:solidFill>
                  <a:srgbClr val="000000"/>
                </a:solidFill>
              </a:rPr>
              <a:t>Muchas veces los niños con dificultades de FE necesitan ayuda para cambiar su entorno para poder hacer ciertas cosas</a:t>
            </a:r>
          </a:p>
          <a:p>
            <a:pPr marL="342900" lvl="0" indent="-342900">
              <a:buFont typeface="Arial" panose="020B0604020202020204" pitchFamily="34" charset="0"/>
              <a:buChar char="•"/>
            </a:pPr>
            <a:endParaRPr lang="es-ES" sz="2400" dirty="0">
              <a:solidFill>
                <a:srgbClr val="000000"/>
              </a:solidFill>
            </a:endParaRPr>
          </a:p>
          <a:p>
            <a:pPr marL="342900" lvl="0" indent="-342900">
              <a:buFont typeface="Arial" panose="020B0604020202020204" pitchFamily="34" charset="0"/>
              <a:buChar char="•"/>
            </a:pPr>
            <a:r>
              <a:rPr lang="es-ES" sz="2400" dirty="0">
                <a:solidFill>
                  <a:srgbClr val="000000"/>
                </a:solidFill>
              </a:rPr>
              <a:t>Estas adaptaciones o acomodaciones son una estrategia preventiva para hacer posibles las tareas</a:t>
            </a:r>
          </a:p>
          <a:p>
            <a:pPr marL="800100" lvl="1" indent="-342900">
              <a:buFont typeface="Arial" panose="020B0604020202020204" pitchFamily="34" charset="0"/>
              <a:buChar char="•"/>
            </a:pPr>
            <a:r>
              <a:rPr kumimoji="0" lang="es-ES" sz="2400" b="0" u="none" strike="noStrike" kern="1200" cap="none" spc="0" normalizeH="0" baseline="0" noProof="0" dirty="0">
                <a:ln>
                  <a:noFill/>
                </a:ln>
                <a:solidFill>
                  <a:srgbClr val="000000"/>
                </a:solidFill>
                <a:effectLst/>
                <a:uLnTx/>
                <a:uFillTx/>
                <a:latin typeface="Calibri"/>
                <a:ea typeface="+mn-ea"/>
                <a:cs typeface="+mn-cs"/>
              </a:rPr>
              <a:t>Apoyos visuales</a:t>
            </a:r>
          </a:p>
          <a:p>
            <a:pPr marL="800100" lvl="1" indent="-342900">
              <a:buFont typeface="Arial" panose="020B0604020202020204" pitchFamily="34" charset="0"/>
              <a:buChar char="•"/>
            </a:pPr>
            <a:r>
              <a:rPr lang="es-ES" sz="2400" dirty="0">
                <a:solidFill>
                  <a:srgbClr val="000000"/>
                </a:solidFill>
                <a:latin typeface="Calibri"/>
              </a:rPr>
              <a:t>Descomponer las cosas</a:t>
            </a:r>
          </a:p>
          <a:p>
            <a:pPr marL="800100" lvl="1" indent="-342900">
              <a:buFont typeface="Arial" panose="020B0604020202020204" pitchFamily="34" charset="0"/>
              <a:buChar char="•"/>
            </a:pPr>
            <a:r>
              <a:rPr lang="es-ES" sz="2400" dirty="0">
                <a:solidFill>
                  <a:srgbClr val="000000"/>
                </a:solidFill>
                <a:latin typeface="Calibri"/>
              </a:rPr>
              <a:t>Aprovechar de la tecnología</a:t>
            </a:r>
            <a:endParaRPr kumimoji="0" lang="es-ES" sz="2400" b="0" u="none" strike="noStrike" kern="1200" cap="none" spc="0" normalizeH="0" baseline="0" noProof="0" dirty="0">
              <a:ln>
                <a:noFill/>
              </a:ln>
              <a:solidFill>
                <a:srgbClr val="000000"/>
              </a:solidFill>
              <a:effectLst/>
              <a:uLnTx/>
              <a:uFillTx/>
              <a:latin typeface="Calibri"/>
              <a:ea typeface="+mn-ea"/>
              <a:cs typeface="+mn-cs"/>
            </a:endParaRPr>
          </a:p>
          <a:p>
            <a:pPr marL="342900" lvl="0" indent="-342900">
              <a:buFont typeface="Arial" panose="020B0604020202020204" pitchFamily="34" charset="0"/>
              <a:buChar char="•"/>
            </a:pPr>
            <a:endParaRPr lang="es-ES" sz="2400" dirty="0">
              <a:solidFill>
                <a:srgbClr val="000000"/>
              </a:solidFill>
              <a:latin typeface="Calibri"/>
            </a:endParaRPr>
          </a:p>
          <a:p>
            <a:pPr marL="342900" lvl="0" indent="-342900">
              <a:buFont typeface="Arial" panose="020B0604020202020204" pitchFamily="34" charset="0"/>
              <a:buChar char="•"/>
            </a:pPr>
            <a:r>
              <a:rPr kumimoji="0" lang="es-ES" sz="2400" b="0" strike="noStrike" kern="1200" cap="none" spc="0" normalizeH="0" baseline="0" noProof="0" dirty="0">
                <a:ln>
                  <a:noFill/>
                </a:ln>
                <a:solidFill>
                  <a:srgbClr val="000000"/>
                </a:solidFill>
                <a:effectLst/>
                <a:uLnTx/>
                <a:uFillTx/>
                <a:latin typeface="Calibri"/>
                <a:ea typeface="+mn-ea"/>
                <a:cs typeface="+mn-cs"/>
              </a:rPr>
              <a:t>Usted y su hijo deben abogar por este tipo de adaptaciones para tener éxito</a:t>
            </a:r>
          </a:p>
          <a:p>
            <a:pPr marL="342900" lvl="0" indent="-342900">
              <a:buFont typeface="Arial" panose="020B0604020202020204" pitchFamily="34" charset="0"/>
              <a:buChar char="•"/>
            </a:pPr>
            <a:endParaRPr kumimoji="0" lang="es-ES" sz="2400" b="0" i="1" u="none" strike="noStrike" kern="1200" cap="none" spc="0" normalizeH="0" baseline="0" noProof="0" dirty="0">
              <a:ln>
                <a:noFill/>
              </a:ln>
              <a:solidFill>
                <a:srgbClr val="000000"/>
              </a:solidFill>
              <a:effectLst/>
              <a:uLnTx/>
              <a:uFillTx/>
              <a:latin typeface="Calibri"/>
              <a:ea typeface="+mn-ea"/>
              <a:cs typeface="+mn-cs"/>
            </a:endParaRPr>
          </a:p>
          <a:p>
            <a:pPr marL="342900" lvl="0" indent="-342900">
              <a:buFont typeface="Arial" panose="020B0604020202020204" pitchFamily="34" charset="0"/>
              <a:buChar char="•"/>
            </a:pPr>
            <a:endParaRPr lang="es-ES" sz="2400" i="1" dirty="0">
              <a:solidFill>
                <a:srgbClr val="000000"/>
              </a:solidFill>
              <a:latin typeface="Calibri"/>
            </a:endParaRPr>
          </a:p>
          <a:p>
            <a:pPr marL="342900" lvl="0" indent="-342900">
              <a:buFont typeface="Arial" panose="020B0604020202020204" pitchFamily="34" charset="0"/>
              <a:buChar char="•"/>
            </a:pPr>
            <a:endParaRPr kumimoji="0" lang="es-ES" sz="2400" b="0" i="1" u="none" strike="noStrike" kern="1200" cap="none" spc="0" normalizeH="0" baseline="0" noProof="0" dirty="0">
              <a:ln>
                <a:noFill/>
              </a:ln>
              <a:solidFill>
                <a:srgbClr val="000000"/>
              </a:solidFill>
              <a:effectLst/>
              <a:uLnTx/>
              <a:uFillTx/>
              <a:latin typeface="Calibri"/>
              <a:ea typeface="+mn-ea"/>
              <a:cs typeface="+mn-cs"/>
            </a:endParaRPr>
          </a:p>
          <a:p>
            <a:pPr marL="342900" lvl="0" indent="-342900">
              <a:buFont typeface="Arial" panose="020B0604020202020204" pitchFamily="34" charset="0"/>
              <a:buChar char="•"/>
            </a:pPr>
            <a:endParaRPr kumimoji="0" lang="es-ES" sz="2400" b="0" i="1"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71725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4">
            <a:extLst>
              <a:ext uri="{FF2B5EF4-FFF2-40B4-BE49-F238E27FC236}">
                <a16:creationId xmlns:a16="http://schemas.microsoft.com/office/drawing/2014/main" id="{8E0F9EE6-AC0C-4FE4-97AF-917C35CDDED9}"/>
              </a:ext>
            </a:extLst>
          </p:cNvPr>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 name="Title 1">
            <a:extLst>
              <a:ext uri="{FF2B5EF4-FFF2-40B4-BE49-F238E27FC236}">
                <a16:creationId xmlns:a16="http://schemas.microsoft.com/office/drawing/2014/main" id="{A4F43510-7924-1747-B451-626720C30F7D}"/>
              </a:ext>
            </a:extLst>
          </p:cNvPr>
          <p:cNvSpPr>
            <a:spLocks noGrp="1"/>
          </p:cNvSpPr>
          <p:nvPr>
            <p:ph type="title"/>
          </p:nvPr>
        </p:nvSpPr>
        <p:spPr>
          <a:xfrm>
            <a:off x="469900" y="0"/>
            <a:ext cx="8229600" cy="825499"/>
          </a:xfrm>
        </p:spPr>
        <p:txBody>
          <a:bodyPr/>
          <a:lstStyle/>
          <a:p>
            <a:r>
              <a:rPr lang="en-US" dirty="0" err="1"/>
              <a:t>Consejos</a:t>
            </a:r>
            <a:r>
              <a:rPr lang="en-US" dirty="0"/>
              <a:t> para </a:t>
            </a:r>
            <a:r>
              <a:rPr lang="en-US" dirty="0" err="1"/>
              <a:t>recordar</a:t>
            </a:r>
            <a:endParaRPr lang="en-US" dirty="0"/>
          </a:p>
        </p:txBody>
      </p:sp>
      <p:sp>
        <p:nvSpPr>
          <p:cNvPr id="3" name="Content Placeholder 2">
            <a:extLst>
              <a:ext uri="{FF2B5EF4-FFF2-40B4-BE49-F238E27FC236}">
                <a16:creationId xmlns:a16="http://schemas.microsoft.com/office/drawing/2014/main" id="{47D8646E-029E-D54D-B16A-E72C082DC134}"/>
              </a:ext>
            </a:extLst>
          </p:cNvPr>
          <p:cNvSpPr>
            <a:spLocks noGrp="1"/>
          </p:cNvSpPr>
          <p:nvPr>
            <p:ph idx="1"/>
          </p:nvPr>
        </p:nvSpPr>
        <p:spPr>
          <a:xfrm>
            <a:off x="469900" y="914400"/>
            <a:ext cx="8229600" cy="5526141"/>
          </a:xfrm>
        </p:spPr>
        <p:txBody>
          <a:bodyPr>
            <a:normAutofit fontScale="62500" lnSpcReduction="20000"/>
          </a:bodyPr>
          <a:lstStyle/>
          <a:p>
            <a:endParaRPr lang="en-US" dirty="0"/>
          </a:p>
          <a:p>
            <a:r>
              <a:rPr lang="es-ES" b="1" dirty="0">
                <a:solidFill>
                  <a:srgbClr val="0070C0"/>
                </a:solidFill>
              </a:rPr>
              <a:t>Usar desafíos humorísticos para modelar la flexibilidad</a:t>
            </a:r>
            <a:r>
              <a:rPr lang="en-US" dirty="0"/>
              <a:t>: </a:t>
            </a:r>
            <a:r>
              <a:rPr lang="en-US" i="1" dirty="0"/>
              <a:t>"</a:t>
            </a:r>
            <a:r>
              <a:rPr lang="es-ES" i="1" dirty="0"/>
              <a:t>¿Puedes creer que un pájaro hizo caca en mi hombro hoy? Al principio me pareció un gran problema, pero luego me reí y lo convertí en un pequeño problema limpiándolo y poniéndome el suéter para cubrir la mancha".</a:t>
            </a:r>
            <a:endParaRPr lang="en-US" dirty="0"/>
          </a:p>
          <a:p>
            <a:endParaRPr lang="en-US" dirty="0"/>
          </a:p>
          <a:p>
            <a:r>
              <a:rPr lang="es-ES" b="1" dirty="0">
                <a:solidFill>
                  <a:schemeClr val="accent6"/>
                </a:solidFill>
              </a:rPr>
              <a:t>Hablar de situaciones en que hay opción con más frecuencia que las situaciones en que no hay opción</a:t>
            </a:r>
            <a:r>
              <a:rPr lang="en-US" b="1" dirty="0">
                <a:solidFill>
                  <a:schemeClr val="accent6"/>
                </a:solidFill>
              </a:rPr>
              <a:t>: </a:t>
            </a:r>
            <a:r>
              <a:rPr lang="es-ES" i="1" dirty="0"/>
              <a:t>"¡Tienes tantas opciones!" —¿Qué vas a elegir? "Aquí tienes una opción".</a:t>
            </a:r>
          </a:p>
          <a:p>
            <a:endParaRPr lang="en-US" dirty="0"/>
          </a:p>
          <a:p>
            <a:r>
              <a:rPr lang="es-ES" b="1" dirty="0">
                <a:solidFill>
                  <a:srgbClr val="0070C0"/>
                </a:solidFill>
              </a:rPr>
              <a:t>Presentar situaciones en que no hay opción de una manera objetiva</a:t>
            </a:r>
            <a:r>
              <a:rPr lang="en-US" dirty="0"/>
              <a:t>: </a:t>
            </a:r>
            <a:r>
              <a:rPr lang="en-US" i="1" dirty="0"/>
              <a:t>"</a:t>
            </a:r>
            <a:r>
              <a:rPr lang="es-ES" i="1" dirty="0"/>
              <a:t>Esta es solo una de esas situaciones en las que no hay una opción. Ojalá tuviéramos control sobre ello, pero no lo tenemos</a:t>
            </a:r>
            <a:r>
              <a:rPr lang="en-US" i="1" dirty="0"/>
              <a:t>."</a:t>
            </a:r>
          </a:p>
          <a:p>
            <a:endParaRPr lang="en-US" dirty="0"/>
          </a:p>
          <a:p>
            <a:r>
              <a:rPr lang="es-ES" b="1" dirty="0">
                <a:solidFill>
                  <a:schemeClr val="accent6"/>
                </a:solidFill>
              </a:rPr>
              <a:t>Antes de dar su opinión, use preguntas que insinúan la respuesta para incitar a su hijo a usar palabras de flexibilidad: </a:t>
            </a:r>
            <a:r>
              <a:rPr lang="en-US" i="1" dirty="0"/>
              <a:t>"¿</a:t>
            </a:r>
            <a:r>
              <a:rPr lang="en-US" i="1" dirty="0" err="1"/>
              <a:t>Tienes</a:t>
            </a:r>
            <a:r>
              <a:rPr lang="en-US" i="1" dirty="0"/>
              <a:t> un plan B?"</a:t>
            </a:r>
          </a:p>
          <a:p>
            <a:endParaRPr lang="en-US" dirty="0"/>
          </a:p>
          <a:p>
            <a:r>
              <a:rPr lang="es-ES" b="1" dirty="0">
                <a:solidFill>
                  <a:srgbClr val="0070C0"/>
                </a:solidFill>
              </a:rPr>
              <a:t>A medida que su hijo se familiarice con las palabras de flexibilidad, use preguntas que sean más abiertas:</a:t>
            </a:r>
            <a:r>
              <a:rPr lang="en-US" dirty="0">
                <a:solidFill>
                  <a:srgbClr val="0070C0"/>
                </a:solidFill>
              </a:rPr>
              <a:t> </a:t>
            </a:r>
            <a:r>
              <a:rPr lang="es-ES" i="1" dirty="0"/>
              <a:t>“¿Qué debemos hacer si nuestro plan no funciona</a:t>
            </a:r>
            <a:r>
              <a:rPr lang="es-ES" i="1"/>
              <a:t>?" — “¿</a:t>
            </a:r>
            <a:r>
              <a:rPr lang="es-ES" i="1" dirty="0"/>
              <a:t>Qué crees que deberíamos hacer </a:t>
            </a:r>
            <a:r>
              <a:rPr lang="es-ES" i="1"/>
              <a:t>ahora?”</a:t>
            </a:r>
            <a:endParaRPr lang="en-US" i="1" dirty="0"/>
          </a:p>
        </p:txBody>
      </p:sp>
      <p:pic>
        <p:nvPicPr>
          <p:cNvPr id="4" name="Picture 3">
            <a:extLst>
              <a:ext uri="{FF2B5EF4-FFF2-40B4-BE49-F238E27FC236}">
                <a16:creationId xmlns:a16="http://schemas.microsoft.com/office/drawing/2014/main" id="{388AB3CE-86C5-E78C-D4A2-76867227AD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99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4">
            <a:extLst>
              <a:ext uri="{FF2B5EF4-FFF2-40B4-BE49-F238E27FC236}">
                <a16:creationId xmlns:a16="http://schemas.microsoft.com/office/drawing/2014/main" id="{9F9E6F39-8D04-333B-2352-755BCA50E044}"/>
              </a:ext>
            </a:extLst>
          </p:cNvPr>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 name="Title 1">
            <a:extLst>
              <a:ext uri="{FF2B5EF4-FFF2-40B4-BE49-F238E27FC236}">
                <a16:creationId xmlns:a16="http://schemas.microsoft.com/office/drawing/2014/main" id="{8E1EE260-FE81-7662-AC2A-083BF6FADDDD}"/>
              </a:ext>
            </a:extLst>
          </p:cNvPr>
          <p:cNvSpPr>
            <a:spLocks noGrp="1"/>
          </p:cNvSpPr>
          <p:nvPr>
            <p:ph type="title"/>
          </p:nvPr>
        </p:nvSpPr>
        <p:spPr>
          <a:xfrm>
            <a:off x="960700" y="-67863"/>
            <a:ext cx="8229600" cy="1068029"/>
          </a:xfrm>
        </p:spPr>
        <p:txBody>
          <a:bodyPr>
            <a:noAutofit/>
          </a:bodyPr>
          <a:lstStyle/>
          <a:p>
            <a:pPr algn="ctr"/>
            <a:r>
              <a:rPr lang="es-ES" sz="2800" dirty="0"/>
              <a:t>¿Por qué utilizar preguntas que impliquen la respuesta?</a:t>
            </a:r>
            <a:endParaRPr lang="en-US" sz="2800" dirty="0"/>
          </a:p>
        </p:txBody>
      </p:sp>
      <p:sp>
        <p:nvSpPr>
          <p:cNvPr id="10" name="Rectangle 9">
            <a:extLst>
              <a:ext uri="{FF2B5EF4-FFF2-40B4-BE49-F238E27FC236}">
                <a16:creationId xmlns:a16="http://schemas.microsoft.com/office/drawing/2014/main" id="{22F46240-C920-7463-32E3-F0E477CDEA82}"/>
              </a:ext>
            </a:extLst>
          </p:cNvPr>
          <p:cNvSpPr/>
          <p:nvPr/>
        </p:nvSpPr>
        <p:spPr>
          <a:xfrm>
            <a:off x="6932227" y="1564532"/>
            <a:ext cx="2017284" cy="923330"/>
          </a:xfrm>
          <a:prstGeom prst="rect">
            <a:avLst/>
          </a:prstGeom>
          <a:noFill/>
        </p:spPr>
        <p:txBody>
          <a:bodyPr wrap="none" lIns="91440" tIns="45720" rIns="91440" bIns="45720">
            <a:spAutoFit/>
          </a:bodyPr>
          <a:lstStyle/>
          <a:p>
            <a:pPr algn="ctr"/>
            <a:r>
              <a:rPr lang="en-US" sz="5400" b="1" dirty="0" err="1">
                <a:ln w="22225">
                  <a:solidFill>
                    <a:schemeClr val="accent2"/>
                  </a:solidFill>
                  <a:prstDash val="solid"/>
                </a:ln>
                <a:solidFill>
                  <a:schemeClr val="accent2">
                    <a:lumMod val="40000"/>
                    <a:lumOff val="60000"/>
                  </a:schemeClr>
                </a:solidFill>
              </a:rPr>
              <a:t>Ayy</a:t>
            </a:r>
            <a:r>
              <a:rPr lang="en-US" sz="5400" b="1" dirty="0">
                <a:ln w="22225">
                  <a:solidFill>
                    <a:schemeClr val="accent2"/>
                  </a:solidFill>
                  <a:prstDash val="solid"/>
                </a:ln>
                <a:solidFill>
                  <a:schemeClr val="accent2">
                    <a:lumMod val="40000"/>
                    <a:lumOff val="60000"/>
                  </a:schemeClr>
                </a:solidFill>
              </a:rPr>
              <a:t>!?!</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2" name="Content Placeholder 2">
            <a:extLst>
              <a:ext uri="{FF2B5EF4-FFF2-40B4-BE49-F238E27FC236}">
                <a16:creationId xmlns:a16="http://schemas.microsoft.com/office/drawing/2014/main" id="{668DE14A-476C-0B54-B6E6-B16CB6DFA8B9}"/>
              </a:ext>
            </a:extLst>
          </p:cNvPr>
          <p:cNvSpPr>
            <a:spLocks noGrp="1"/>
          </p:cNvSpPr>
          <p:nvPr>
            <p:ph idx="1"/>
          </p:nvPr>
        </p:nvSpPr>
        <p:spPr>
          <a:xfrm>
            <a:off x="439449" y="1345915"/>
            <a:ext cx="7125842" cy="3226085"/>
          </a:xfrm>
        </p:spPr>
        <p:txBody>
          <a:bodyPr>
            <a:normAutofit/>
          </a:bodyPr>
          <a:lstStyle/>
          <a:p>
            <a:r>
              <a:rPr lang="en-US" sz="2000" dirty="0"/>
              <a:t>“</a:t>
            </a:r>
            <a:r>
              <a:rPr lang="es-ES" sz="2000" dirty="0"/>
              <a:t>¿Deberías ... intentar respirar profundamente... probar un plan B.... llegar a un acuerdo?"</a:t>
            </a:r>
            <a:endParaRPr lang="en-US" sz="2000" dirty="0"/>
          </a:p>
          <a:p>
            <a:endParaRPr lang="en-US" sz="2000" dirty="0"/>
          </a:p>
          <a:p>
            <a:r>
              <a:rPr lang="en-US" sz="2000" dirty="0"/>
              <a:t>“</a:t>
            </a:r>
            <a:r>
              <a:rPr lang="es-ES" sz="2000" dirty="0"/>
              <a:t>¿Quieres saber lo que creo que deberías hacer</a:t>
            </a:r>
            <a:r>
              <a:rPr lang="en-US" sz="2000" dirty="0"/>
              <a:t>?”</a:t>
            </a:r>
          </a:p>
          <a:p>
            <a:endParaRPr lang="en-US" sz="2000" dirty="0"/>
          </a:p>
          <a:p>
            <a:r>
              <a:rPr lang="es-ES" sz="2000" dirty="0"/>
              <a:t>"Vamos... Deberías ser capaz de resolver esto"</a:t>
            </a:r>
            <a:endParaRPr lang="en-US" sz="2000" dirty="0"/>
          </a:p>
          <a:p>
            <a:endParaRPr lang="en-US" sz="2000" dirty="0"/>
          </a:p>
          <a:p>
            <a:endParaRPr lang="en-US" dirty="0"/>
          </a:p>
        </p:txBody>
      </p:sp>
      <p:sp>
        <p:nvSpPr>
          <p:cNvPr id="13" name="Rectangle 12">
            <a:extLst>
              <a:ext uri="{FF2B5EF4-FFF2-40B4-BE49-F238E27FC236}">
                <a16:creationId xmlns:a16="http://schemas.microsoft.com/office/drawing/2014/main" id="{CDB0108E-CC3A-14D0-6C0C-ADEBA212EDF0}"/>
              </a:ext>
            </a:extLst>
          </p:cNvPr>
          <p:cNvSpPr/>
          <p:nvPr/>
        </p:nvSpPr>
        <p:spPr>
          <a:xfrm>
            <a:off x="5500307" y="2556449"/>
            <a:ext cx="3616055" cy="584775"/>
          </a:xfrm>
          <a:prstGeom prst="rect">
            <a:avLst/>
          </a:prstGeom>
          <a:noFill/>
        </p:spPr>
        <p:txBody>
          <a:bodyPr wrap="none" lIns="91440" tIns="45720" rIns="91440" bIns="45720">
            <a:spAutoFit/>
          </a:bodyPr>
          <a:lstStyle/>
          <a:p>
            <a:pPr algn="ctr"/>
            <a:r>
              <a:rPr 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No, no </a:t>
            </a:r>
            <a:r>
              <a:rPr lang="en-US" sz="32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quiero</a:t>
            </a:r>
            <a:r>
              <a:rPr 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saber.</a:t>
            </a:r>
          </a:p>
        </p:txBody>
      </p:sp>
      <p:sp>
        <p:nvSpPr>
          <p:cNvPr id="14" name="Rectangle 13">
            <a:extLst>
              <a:ext uri="{FF2B5EF4-FFF2-40B4-BE49-F238E27FC236}">
                <a16:creationId xmlns:a16="http://schemas.microsoft.com/office/drawing/2014/main" id="{49D0836E-5137-0BDE-EB15-8FC0333E34CC}"/>
              </a:ext>
            </a:extLst>
          </p:cNvPr>
          <p:cNvSpPr/>
          <p:nvPr/>
        </p:nvSpPr>
        <p:spPr>
          <a:xfrm>
            <a:off x="3306809" y="3340112"/>
            <a:ext cx="6731271" cy="584775"/>
          </a:xfrm>
          <a:prstGeom prst="rect">
            <a:avLst/>
          </a:prstGeom>
          <a:noFill/>
        </p:spPr>
        <p:txBody>
          <a:bodyPr wrap="square" lIns="91440" tIns="45720" rIns="91440" bIns="45720">
            <a:spAutoFit/>
          </a:bodyPr>
          <a:lstStyle/>
          <a:p>
            <a:pPr algn="ctr"/>
            <a:r>
              <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¡Pero ahora mismo no puedo!</a:t>
            </a:r>
            <a:endPar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9" name="Picture 18">
            <a:extLst>
              <a:ext uri="{FF2B5EF4-FFF2-40B4-BE49-F238E27FC236}">
                <a16:creationId xmlns:a16="http://schemas.microsoft.com/office/drawing/2014/main" id="{2AC96B06-5CE8-062F-0543-E6AEBF16474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27412" y="5022918"/>
            <a:ext cx="1792332" cy="1792332"/>
          </a:xfrm>
          <a:prstGeom prst="rect">
            <a:avLst/>
          </a:prstGeom>
        </p:spPr>
      </p:pic>
      <p:sp>
        <p:nvSpPr>
          <p:cNvPr id="4" name="TextBox 3">
            <a:extLst>
              <a:ext uri="{FF2B5EF4-FFF2-40B4-BE49-F238E27FC236}">
                <a16:creationId xmlns:a16="http://schemas.microsoft.com/office/drawing/2014/main" id="{1F0DB892-1C23-DCDF-7F46-A1CFC4AF418A}"/>
              </a:ext>
            </a:extLst>
          </p:cNvPr>
          <p:cNvSpPr txBox="1"/>
          <p:nvPr/>
        </p:nvSpPr>
        <p:spPr>
          <a:xfrm>
            <a:off x="848559" y="4628793"/>
            <a:ext cx="8295441" cy="830997"/>
          </a:xfrm>
          <a:prstGeom prst="rect">
            <a:avLst/>
          </a:prstGeom>
          <a:noFill/>
        </p:spPr>
        <p:txBody>
          <a:bodyPr wrap="square">
            <a:spAutoFit/>
          </a:bodyPr>
          <a:lstStyle/>
          <a:p>
            <a:r>
              <a:rPr lang="es-ES" sz="2400" dirty="0"/>
              <a:t>¿Cómo crees que podrías ser </a:t>
            </a:r>
            <a:r>
              <a:rPr lang="es-ES" sz="2400" b="1" dirty="0">
                <a:solidFill>
                  <a:schemeClr val="accent6"/>
                </a:solidFill>
              </a:rPr>
              <a:t>flexible</a:t>
            </a:r>
            <a:r>
              <a:rPr lang="es-ES" sz="2400" dirty="0"/>
              <a:t> y resolver el problema con un </a:t>
            </a:r>
            <a:r>
              <a:rPr lang="es-ES" sz="2400" b="1" dirty="0">
                <a:solidFill>
                  <a:schemeClr val="accent6"/>
                </a:solidFill>
              </a:rPr>
              <a:t>acuerdo</a:t>
            </a:r>
            <a:r>
              <a:rPr lang="es-ES" sz="2400" dirty="0"/>
              <a:t>?</a:t>
            </a:r>
            <a:endParaRPr lang="en-US" sz="3600" dirty="0"/>
          </a:p>
        </p:txBody>
      </p:sp>
      <p:sp>
        <p:nvSpPr>
          <p:cNvPr id="5" name="Multiplication Sign 4">
            <a:extLst>
              <a:ext uri="{FF2B5EF4-FFF2-40B4-BE49-F238E27FC236}">
                <a16:creationId xmlns:a16="http://schemas.microsoft.com/office/drawing/2014/main" id="{A72F8205-96FB-B3FA-FC73-5A12E6AC68BC}"/>
              </a:ext>
            </a:extLst>
          </p:cNvPr>
          <p:cNvSpPr/>
          <p:nvPr/>
        </p:nvSpPr>
        <p:spPr>
          <a:xfrm>
            <a:off x="95036" y="1440570"/>
            <a:ext cx="380143" cy="390418"/>
          </a:xfrm>
          <a:prstGeom prst="mathMultiply">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endParaRPr>
          </a:p>
        </p:txBody>
      </p:sp>
      <p:sp>
        <p:nvSpPr>
          <p:cNvPr id="6" name="Multiplication Sign 5">
            <a:extLst>
              <a:ext uri="{FF2B5EF4-FFF2-40B4-BE49-F238E27FC236}">
                <a16:creationId xmlns:a16="http://schemas.microsoft.com/office/drawing/2014/main" id="{863E30DB-B39D-6C97-48BE-A647A655C3DE}"/>
              </a:ext>
            </a:extLst>
          </p:cNvPr>
          <p:cNvSpPr/>
          <p:nvPr/>
        </p:nvSpPr>
        <p:spPr>
          <a:xfrm>
            <a:off x="95036" y="2361240"/>
            <a:ext cx="380143" cy="390418"/>
          </a:xfrm>
          <a:prstGeom prst="mathMultiply">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endParaRPr>
          </a:p>
        </p:txBody>
      </p:sp>
      <p:sp>
        <p:nvSpPr>
          <p:cNvPr id="7" name="Multiplication Sign 6">
            <a:extLst>
              <a:ext uri="{FF2B5EF4-FFF2-40B4-BE49-F238E27FC236}">
                <a16:creationId xmlns:a16="http://schemas.microsoft.com/office/drawing/2014/main" id="{25FAC718-7721-9CB1-A60C-2C993559EAE0}"/>
              </a:ext>
            </a:extLst>
          </p:cNvPr>
          <p:cNvSpPr/>
          <p:nvPr/>
        </p:nvSpPr>
        <p:spPr>
          <a:xfrm>
            <a:off x="107879" y="3144903"/>
            <a:ext cx="380143" cy="390418"/>
          </a:xfrm>
          <a:prstGeom prst="mathMultiply">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endParaRPr>
          </a:p>
        </p:txBody>
      </p:sp>
      <p:pic>
        <p:nvPicPr>
          <p:cNvPr id="9" name="Picture 8" descr="Shape&#10;&#10;Description automatically generated">
            <a:extLst>
              <a:ext uri="{FF2B5EF4-FFF2-40B4-BE49-F238E27FC236}">
                <a16:creationId xmlns:a16="http://schemas.microsoft.com/office/drawing/2014/main" id="{672C69A0-BA26-053E-E91A-E9145FAD07B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81750" y="4361772"/>
            <a:ext cx="931306" cy="813701"/>
          </a:xfrm>
          <a:prstGeom prst="rect">
            <a:avLst/>
          </a:prstGeom>
        </p:spPr>
      </p:pic>
      <p:sp>
        <p:nvSpPr>
          <p:cNvPr id="11" name="TextBox 10">
            <a:extLst>
              <a:ext uri="{FF2B5EF4-FFF2-40B4-BE49-F238E27FC236}">
                <a16:creationId xmlns:a16="http://schemas.microsoft.com/office/drawing/2014/main" id="{020A8CB7-B790-038B-2FB3-93B4AD5C1EDB}"/>
              </a:ext>
            </a:extLst>
          </p:cNvPr>
          <p:cNvSpPr txBox="1"/>
          <p:nvPr/>
        </p:nvSpPr>
        <p:spPr>
          <a:xfrm>
            <a:off x="647403" y="7008430"/>
            <a:ext cx="626594" cy="1200329"/>
          </a:xfrm>
          <a:prstGeom prst="rect">
            <a:avLst/>
          </a:prstGeom>
          <a:noFill/>
        </p:spPr>
        <p:txBody>
          <a:bodyPr wrap="square" rtlCol="0">
            <a:spAutoFit/>
          </a:bodyPr>
          <a:lstStyle/>
          <a:p>
            <a:r>
              <a:rPr lang="en-US" sz="900">
                <a:hlinkClick r:id="rId6" tooltip="https://ia.wikipedia.org/wiki/File:Tick_green_modern.svg"/>
              </a:rPr>
              <a:t>This Photo</a:t>
            </a:r>
            <a:r>
              <a:rPr lang="en-US" sz="900"/>
              <a:t> by Unknown Author is licensed under </a:t>
            </a:r>
            <a:r>
              <a:rPr lang="en-US" sz="900">
                <a:hlinkClick r:id="rId7" tooltip="https://creativecommons.org/licenses/by-sa/3.0/"/>
              </a:rPr>
              <a:t>CC BY-SA</a:t>
            </a:r>
            <a:endParaRPr lang="en-US" sz="900"/>
          </a:p>
        </p:txBody>
      </p:sp>
      <p:pic>
        <p:nvPicPr>
          <p:cNvPr id="3" name="Picture 2">
            <a:extLst>
              <a:ext uri="{FF2B5EF4-FFF2-40B4-BE49-F238E27FC236}">
                <a16:creationId xmlns:a16="http://schemas.microsoft.com/office/drawing/2014/main" id="{9F2FAB21-53B3-B0D4-721C-8986F182095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82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algn="ctr"/>
            <a:endParaRPr lang="en-US" sz="3200" dirty="0"/>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708096" y="160986"/>
            <a:ext cx="3908441" cy="584775"/>
          </a:xfrm>
          <a:prstGeom prst="rect">
            <a:avLst/>
          </a:prstGeom>
        </p:spPr>
        <p:txBody>
          <a:bodyPr wrap="none">
            <a:spAutoFit/>
          </a:bodyPr>
          <a:lstStyle/>
          <a:p>
            <a:pPr algn="ctr"/>
            <a:r>
              <a:rPr lang="es-ES" sz="3200" dirty="0">
                <a:latin typeface="Candara" pitchFamily="34" charset="0"/>
                <a:ea typeface="Adobe Gothic Std B" pitchFamily="34" charset="-128"/>
                <a:cs typeface="Aharoni" pitchFamily="2" charset="-79"/>
              </a:rPr>
              <a:t>Manténgalo positivo </a:t>
            </a:r>
          </a:p>
        </p:txBody>
      </p:sp>
      <p:sp>
        <p:nvSpPr>
          <p:cNvPr id="7" name="Rectangle 6"/>
          <p:cNvSpPr/>
          <p:nvPr/>
        </p:nvSpPr>
        <p:spPr>
          <a:xfrm>
            <a:off x="424417" y="1143000"/>
            <a:ext cx="7700408" cy="3416320"/>
          </a:xfrm>
          <a:prstGeom prst="rect">
            <a:avLst/>
          </a:prstGeom>
        </p:spPr>
        <p:txBody>
          <a:bodyPr wrap="square">
            <a:spAutoFit/>
          </a:bodyPr>
          <a:lstStyle/>
          <a:p>
            <a:r>
              <a:rPr lang="en-US" sz="2200" dirty="0"/>
              <a:t>Ex)</a:t>
            </a:r>
          </a:p>
          <a:p>
            <a:pPr marL="285750" indent="-285750">
              <a:buFont typeface="Calibri" panose="020F0502020204030204" pitchFamily="34" charset="0"/>
              <a:buChar char="*"/>
            </a:pPr>
            <a:endParaRPr lang="es-ES" sz="2200" dirty="0"/>
          </a:p>
          <a:p>
            <a:pPr marL="285750" indent="-285750">
              <a:buFont typeface="Calibri" panose="020F0502020204030204" pitchFamily="34" charset="0"/>
              <a:buChar char="*"/>
            </a:pPr>
            <a:r>
              <a:rPr lang="es-ES" sz="2200" dirty="0"/>
              <a:t>Marque en su mano derecha cada vez que elogie a su hijo/a</a:t>
            </a:r>
          </a:p>
          <a:p>
            <a:pPr marL="285750" indent="-285750">
              <a:buFont typeface="Calibri" panose="020F0502020204030204" pitchFamily="34" charset="0"/>
              <a:buChar char="*"/>
            </a:pPr>
            <a:r>
              <a:rPr lang="es-ES" sz="2200" dirty="0"/>
              <a:t>Marque en su mano izquierda cada vez que corrija a su hijo/a </a:t>
            </a:r>
          </a:p>
          <a:p>
            <a:pPr marL="285750" indent="-285750">
              <a:buFont typeface="Calibri" panose="020F0502020204030204" pitchFamily="34" charset="0"/>
              <a:buChar char="*"/>
            </a:pPr>
            <a:r>
              <a:rPr lang="es-ES" sz="2200" dirty="0"/>
              <a:t>Trate de dar </a:t>
            </a:r>
            <a:r>
              <a:rPr lang="es-ES" sz="2200" b="1" dirty="0"/>
              <a:t>cuatro elogios por cada corrección</a:t>
            </a:r>
            <a:r>
              <a:rPr lang="es-ES" sz="2200" dirty="0"/>
              <a:t> </a:t>
            </a:r>
          </a:p>
          <a:p>
            <a:pPr marL="285750" indent="-285750">
              <a:buFont typeface="Calibri" panose="020F0502020204030204" pitchFamily="34" charset="0"/>
              <a:buChar char="*"/>
            </a:pPr>
            <a:r>
              <a:rPr lang="es-ES" sz="2200" dirty="0"/>
              <a:t>¿Se siente mejor?</a:t>
            </a:r>
          </a:p>
          <a:p>
            <a:pPr marL="285750" indent="-285750">
              <a:buFont typeface="Calibri" panose="020F0502020204030204" pitchFamily="34" charset="0"/>
              <a:buChar char="*"/>
            </a:pPr>
            <a:r>
              <a:rPr lang="es-ES" sz="2200" dirty="0"/>
              <a:t>¿Su hijo/a se comporta mejor que cuando usted no elogia tanto? </a:t>
            </a:r>
            <a:endParaRPr lang="en-US" sz="2200" dirty="0"/>
          </a:p>
          <a:p>
            <a:pPr marL="285750" indent="-285750">
              <a:buFont typeface="Calibri" panose="020F0502020204030204" pitchFamily="34" charset="0"/>
              <a:buChar char="*"/>
            </a:pPr>
            <a:endParaRPr lang="en-US" sz="2000" dirty="0"/>
          </a:p>
          <a:p>
            <a:pPr marL="742950" lvl="1" indent="-285750">
              <a:buFont typeface="Arial" panose="020B0604020202020204" pitchFamily="34" charset="0"/>
              <a:buChar char="•"/>
            </a:pPr>
            <a:endParaRPr lang="en-US"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8355" y="3836214"/>
            <a:ext cx="2790082" cy="23526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973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6015" y="160047"/>
            <a:ext cx="845608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100" b="0" i="0" u="none" strike="noStrike" kern="1200" cap="none" spc="0" normalizeH="0" baseline="0" noProof="0" dirty="0">
                <a:ln>
                  <a:noFill/>
                </a:ln>
                <a:solidFill>
                  <a:prstClr val="black"/>
                </a:solidFill>
                <a:effectLst/>
                <a:uLnTx/>
                <a:uFillTx/>
                <a:latin typeface="Calibri"/>
                <a:ea typeface="+mn-ea"/>
                <a:cs typeface="+mn-cs"/>
              </a:rPr>
              <a:t>Esta Semana</a:t>
            </a:r>
          </a:p>
        </p:txBody>
      </p:sp>
      <p:sp>
        <p:nvSpPr>
          <p:cNvPr id="8" name="TextBox 7"/>
          <p:cNvSpPr txBox="1"/>
          <p:nvPr/>
        </p:nvSpPr>
        <p:spPr>
          <a:xfrm>
            <a:off x="457200" y="990600"/>
            <a:ext cx="8458200" cy="5909310"/>
          </a:xfrm>
          <a:prstGeom prst="rect">
            <a:avLst/>
          </a:prstGeom>
          <a:noFill/>
        </p:spPr>
        <p:txBody>
          <a:bodyPr wrap="square" rtlCol="0">
            <a:spAutoFit/>
          </a:bodyPr>
          <a:lstStyle/>
          <a:p>
            <a:pPr lvl="0" defTabSz="914400"/>
            <a:r>
              <a:rPr kumimoji="0" lang="es-ES" sz="2000" b="0" i="0" u="none" strike="noStrike" kern="1200" cap="none" spc="0" normalizeH="0" baseline="0" noProof="0" dirty="0">
                <a:ln>
                  <a:noFill/>
                </a:ln>
                <a:solidFill>
                  <a:srgbClr val="000000"/>
                </a:solidFill>
                <a:effectLst/>
                <a:uLnTx/>
                <a:uFillTx/>
                <a:latin typeface="Calibri"/>
                <a:ea typeface="+mn-ea"/>
                <a:cs typeface="+mn-cs"/>
              </a:rPr>
              <a:t>Si su hijo está en el grupo en persona, la semana pasada </a:t>
            </a:r>
            <a:r>
              <a:rPr lang="es-ES" sz="2000" dirty="0">
                <a:solidFill>
                  <a:srgbClr val="000000"/>
                </a:solidFill>
              </a:rPr>
              <a:t>aprendieron sobre </a:t>
            </a:r>
            <a:r>
              <a:rPr lang="es-MX" sz="2000" b="1" dirty="0">
                <a:solidFill>
                  <a:srgbClr val="7030A0"/>
                </a:solidFill>
              </a:rPr>
              <a:t>ser flexible </a:t>
            </a:r>
            <a:r>
              <a:rPr lang="es-ES" sz="2000" dirty="0">
                <a:solidFill>
                  <a:srgbClr val="000000"/>
                </a:solidFill>
              </a:rPr>
              <a:t>/</a:t>
            </a:r>
            <a:r>
              <a:rPr lang="es-MX" sz="2000" b="1" dirty="0">
                <a:solidFill>
                  <a:srgbClr val="00B0F0"/>
                </a:solidFill>
              </a:rPr>
              <a:t> bloqueado</a:t>
            </a:r>
            <a:r>
              <a:rPr lang="es-ES" sz="2000" dirty="0">
                <a:solidFill>
                  <a:srgbClr val="000000"/>
                </a:solidFill>
              </a:rPr>
              <a:t>. Esta semana están aprendiendo sobre el </a:t>
            </a:r>
            <a:r>
              <a:rPr lang="es-MX" sz="2000" b="1" dirty="0">
                <a:solidFill>
                  <a:srgbClr val="FF0066"/>
                </a:solidFill>
              </a:rPr>
              <a:t>Plan A/ Plan B </a:t>
            </a:r>
            <a:r>
              <a:rPr lang="es-ES" sz="2000" dirty="0">
                <a:solidFill>
                  <a:srgbClr val="000000"/>
                </a:solidFill>
              </a:rPr>
              <a:t>y los </a:t>
            </a:r>
            <a:r>
              <a:rPr lang="es-MX" sz="2000" b="1" dirty="0">
                <a:solidFill>
                  <a:srgbClr val="FFC000"/>
                </a:solidFill>
              </a:rPr>
              <a:t>acuerdos</a:t>
            </a:r>
            <a:r>
              <a:rPr lang="es-ES" sz="2000" dirty="0">
                <a:solidFill>
                  <a:srgbClr val="000000"/>
                </a:solidFill>
              </a:rPr>
              <a:t>. La próxima semana aprenderán sobre </a:t>
            </a:r>
            <a:r>
              <a:rPr lang="es-MX" sz="2000" b="1">
                <a:solidFill>
                  <a:srgbClr val="F79646"/>
                </a:solidFill>
              </a:rPr>
              <a:t>problema grande/ </a:t>
            </a:r>
            <a:r>
              <a:rPr lang="es-MX" sz="2000" b="1" dirty="0">
                <a:solidFill>
                  <a:srgbClr val="F79646"/>
                </a:solidFill>
              </a:rPr>
              <a:t>problema pequeño</a:t>
            </a:r>
            <a:r>
              <a:rPr lang="es-ES" sz="2000" dirty="0">
                <a:solidFill>
                  <a:srgbClr val="000000"/>
                </a:solidFill>
              </a:rPr>
              <a:t> y </a:t>
            </a:r>
            <a:r>
              <a:rPr lang="es-MX" sz="2000" b="1" dirty="0">
                <a:solidFill>
                  <a:srgbClr val="00B050"/>
                </a:solidFill>
              </a:rPr>
              <a:t>Opción/No hay opción</a:t>
            </a:r>
            <a:r>
              <a:rPr lang="es-ES" sz="2000" dirty="0">
                <a:solidFill>
                  <a:srgbClr val="000000"/>
                </a:solidFill>
              </a:rPr>
              <a:t>.</a:t>
            </a:r>
          </a:p>
          <a:p>
            <a:pPr lvl="0" defTabSz="914400"/>
            <a:endParaRPr kumimoji="0" lang="es-ES"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Calibri"/>
                <a:ea typeface="+mn-ea"/>
                <a:cs typeface="+mn-cs"/>
              </a:rPr>
              <a:t>Para ustedes:</a:t>
            </a:r>
          </a:p>
          <a:p>
            <a:pPr marL="342900" lvl="0" indent="-342900">
              <a:buFont typeface="Arial" panose="020B0604020202020204" pitchFamily="34" charset="0"/>
              <a:buChar char="•"/>
            </a:pPr>
            <a:r>
              <a:rPr lang="es-ES" sz="2000" dirty="0">
                <a:solidFill>
                  <a:srgbClr val="000000"/>
                </a:solidFill>
              </a:rPr>
              <a:t>Escoger los 3 o 4 términos de flexibilidad que le parezcan más naturales/ aplicables a su vida y empezar a modelar (narrar) este vocabulario</a:t>
            </a:r>
          </a:p>
          <a:p>
            <a:pPr marL="342900" lvl="0" indent="-342900">
              <a:buFont typeface="Arial" panose="020B0604020202020204" pitchFamily="34" charset="0"/>
              <a:buChar char="•"/>
            </a:pPr>
            <a:endParaRPr kumimoji="0" lang="es-ES" sz="2000" b="0" i="0" u="none" strike="noStrike" kern="1200" cap="none" spc="0" normalizeH="0" baseline="0" noProof="0" dirty="0">
              <a:ln>
                <a:noFill/>
              </a:ln>
              <a:solidFill>
                <a:srgbClr val="000000"/>
              </a:solidFill>
              <a:effectLst/>
              <a:uLnTx/>
              <a:uFillTx/>
              <a:latin typeface="Calibri"/>
              <a:ea typeface="+mn-ea"/>
              <a:cs typeface="+mn-cs"/>
            </a:endParaRPr>
          </a:p>
          <a:p>
            <a:pPr marL="342900" lvl="0" indent="-342900">
              <a:buFont typeface="Arial" panose="020B0604020202020204" pitchFamily="34" charset="0"/>
              <a:buChar char="•"/>
            </a:pPr>
            <a:r>
              <a:rPr lang="es-ES" sz="2000" dirty="0">
                <a:solidFill>
                  <a:srgbClr val="000000"/>
                </a:solidFill>
              </a:rPr>
              <a:t>Buscar la flexibilidad en otras personas– p.ej. personajes de la televisión, héroes, y hablar de cómo ser flexible es importante para esas personas</a:t>
            </a:r>
          </a:p>
          <a:p>
            <a:pPr marL="342900" lvl="0" indent="-342900">
              <a:buFont typeface="Arial" panose="020B0604020202020204" pitchFamily="34" charset="0"/>
              <a:buChar char="•"/>
            </a:pPr>
            <a:endParaRPr lang="es-ES" sz="2000" dirty="0">
              <a:solidFill>
                <a:srgbClr val="000000"/>
              </a:solidFill>
            </a:endParaRPr>
          </a:p>
          <a:p>
            <a:pPr marL="342900" lvl="0" indent="-342900">
              <a:buFont typeface="Arial" panose="020B0604020202020204" pitchFamily="34" charset="0"/>
              <a:buChar char="•"/>
            </a:pPr>
            <a:r>
              <a:rPr lang="es-ES" sz="2000" dirty="0">
                <a:solidFill>
                  <a:srgbClr val="000000"/>
                </a:solidFill>
              </a:rPr>
              <a:t>Elogiar a su hijo cada vez que actúe de manera flexible o utilice cualquier vocabulario flexible</a:t>
            </a:r>
          </a:p>
          <a:p>
            <a:pPr marL="342900" lvl="0" indent="-342900">
              <a:buFont typeface="Arial" panose="020B0604020202020204" pitchFamily="34" charset="0"/>
              <a:buChar char="•"/>
            </a:pPr>
            <a:endParaRPr kumimoji="0" lang="es-ES" sz="2000" b="0" i="0" u="none" strike="noStrike" kern="1200" cap="none" spc="0" normalizeH="0" baseline="0" noProof="0" dirty="0">
              <a:ln>
                <a:noFill/>
              </a:ln>
              <a:solidFill>
                <a:srgbClr val="000000"/>
              </a:solidFill>
              <a:effectLst/>
              <a:uLnTx/>
              <a:uFillTx/>
              <a:latin typeface="Calibri"/>
              <a:ea typeface="+mn-ea"/>
              <a:cs typeface="+mn-cs"/>
            </a:endParaRPr>
          </a:p>
          <a:p>
            <a:pPr marL="342900" indent="-342900">
              <a:buFont typeface="Arial" panose="020B0604020202020204" pitchFamily="34" charset="0"/>
              <a:buChar char="•"/>
            </a:pPr>
            <a:r>
              <a:rPr kumimoji="0" lang="es-ES" sz="2000" b="0" i="0" u="none" strike="noStrike" kern="1200" cap="none" spc="0" normalizeH="0" baseline="0" noProof="0" dirty="0">
                <a:ln>
                  <a:noFill/>
                </a:ln>
                <a:solidFill>
                  <a:srgbClr val="000000"/>
                </a:solidFill>
                <a:effectLst/>
                <a:uLnTx/>
                <a:uFillTx/>
                <a:latin typeface="Calibri"/>
                <a:ea typeface="+mn-ea"/>
                <a:cs typeface="+mn-cs"/>
              </a:rPr>
              <a:t>Mirar los videos de YouTube </a:t>
            </a:r>
            <a:r>
              <a:rPr kumimoji="0" lang="es-ES" sz="2000" b="0" i="0" u="none" strike="noStrike" kern="1200" cap="none" spc="0" normalizeH="0" baseline="0" noProof="0" dirty="0">
                <a:ln>
                  <a:noFill/>
                </a:ln>
                <a:solidFill>
                  <a:srgbClr val="000000"/>
                </a:solidFill>
                <a:effectLst/>
                <a:uLnTx/>
                <a:uFillTx/>
                <a:latin typeface="Calibri"/>
              </a:rPr>
              <a:t>“</a:t>
            </a:r>
            <a:r>
              <a:rPr lang="es-419" sz="2000" dirty="0"/>
              <a:t>Llegar a un acuerdo</a:t>
            </a:r>
            <a:r>
              <a:rPr lang="en-US" sz="2000" dirty="0"/>
              <a:t>” </a:t>
            </a:r>
            <a:r>
              <a:rPr lang="en-US" dirty="0">
                <a:hlinkClick r:id="rId4"/>
              </a:rPr>
              <a:t>https://youtu.be/87-wcgzmSQY</a:t>
            </a:r>
            <a:r>
              <a:rPr lang="en-US" dirty="0"/>
              <a:t>, “</a:t>
            </a:r>
            <a:r>
              <a:rPr lang="en-US" sz="2000" dirty="0">
                <a:solidFill>
                  <a:srgbClr val="000000"/>
                </a:solidFill>
              </a:rPr>
              <a:t>Plan A/B y </a:t>
            </a:r>
            <a:r>
              <a:rPr lang="es-ES" sz="2000" dirty="0">
                <a:solidFill>
                  <a:srgbClr val="000000"/>
                </a:solidFill>
              </a:rPr>
              <a:t>Gran Problema/ problema pequeño” </a:t>
            </a:r>
            <a:r>
              <a:rPr lang="en-US" dirty="0">
                <a:hlinkClick r:id="rId5" tooltip="Share link"/>
              </a:rPr>
              <a:t>https://youtu.be/qwuGwQBQcpM</a:t>
            </a:r>
            <a:endParaRPr lang="en-US" sz="2000" dirty="0">
              <a:solidFill>
                <a:srgbClr val="000000"/>
              </a:solidFill>
            </a:endParaRPr>
          </a:p>
          <a:p>
            <a:pPr marL="342900" lvl="0" indent="-342900">
              <a:buFont typeface="Arial" panose="020B0604020202020204" pitchFamily="34" charset="0"/>
              <a:buChar char="•"/>
            </a:pPr>
            <a:endParaRPr kumimoji="0" lang="es-ES" sz="2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5409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6015" y="160047"/>
            <a:ext cx="8456085" cy="58477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100" b="0" i="0" u="none" strike="noStrike" kern="1200" cap="none" spc="0" normalizeH="0" baseline="0" noProof="0" dirty="0">
                <a:ln>
                  <a:noFill/>
                </a:ln>
                <a:solidFill>
                  <a:prstClr val="black"/>
                </a:solidFill>
                <a:effectLst/>
                <a:uLnTx/>
                <a:uFillTx/>
                <a:latin typeface="Calibri"/>
                <a:ea typeface="+mn-ea"/>
                <a:cs typeface="+mn-cs"/>
              </a:rPr>
              <a:t>La Semana Pasada</a:t>
            </a:r>
          </a:p>
        </p:txBody>
      </p:sp>
      <p:sp>
        <p:nvSpPr>
          <p:cNvPr id="8" name="TextBox 7"/>
          <p:cNvSpPr txBox="1"/>
          <p:nvPr/>
        </p:nvSpPr>
        <p:spPr>
          <a:xfrm>
            <a:off x="457200" y="990600"/>
            <a:ext cx="8458200"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0000"/>
                </a:solidFill>
                <a:effectLst/>
                <a:uLnTx/>
                <a:uFillTx/>
                <a:latin typeface="Calibri"/>
                <a:ea typeface="+mn-ea"/>
                <a:cs typeface="+mn-cs"/>
              </a:rPr>
              <a:t>Las sugerencias para esta semana fueron: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0000"/>
              </a:solidFill>
              <a:effectLst/>
              <a:uLnTx/>
              <a:uFillTx/>
              <a:latin typeface="Calibri"/>
              <a:ea typeface="+mn-ea"/>
              <a:cs typeface="+mn-cs"/>
            </a:endParaRPr>
          </a:p>
          <a:p>
            <a:pPr marL="342900" lvl="0" indent="-342900">
              <a:buFont typeface="Arial" panose="020B0604020202020204" pitchFamily="34" charset="0"/>
              <a:buChar char="•"/>
            </a:pPr>
            <a:r>
              <a:rPr lang="es-ES" dirty="0">
                <a:solidFill>
                  <a:srgbClr val="000000"/>
                </a:solidFill>
              </a:rPr>
              <a:t>Continuar identificando dificultades relacionadas con las funciones ejecutivas y las cosas de “no puede” vs. “no quiere”</a:t>
            </a:r>
          </a:p>
          <a:p>
            <a:pPr marL="342900" lvl="0" indent="-342900">
              <a:buFont typeface="Arial" panose="020B0604020202020204" pitchFamily="34" charset="0"/>
              <a:buChar char="•"/>
            </a:pPr>
            <a:endParaRPr lang="es-ES" dirty="0">
              <a:solidFill>
                <a:srgbClr val="000000"/>
              </a:solidFill>
            </a:endParaRPr>
          </a:p>
          <a:p>
            <a:pPr marL="342900" lvl="0" indent="-342900">
              <a:buFont typeface="Arial" panose="020B0604020202020204" pitchFamily="34" charset="0"/>
              <a:buChar char="•"/>
            </a:pPr>
            <a:r>
              <a:rPr lang="es-ES" dirty="0">
                <a:solidFill>
                  <a:srgbClr val="000000"/>
                </a:solidFill>
              </a:rPr>
              <a:t>Elija al menos una adaptación para discutirla y probarla con su hijo; ver qué funciona y qué no</a:t>
            </a:r>
          </a:p>
          <a:p>
            <a:pPr marL="342900" lvl="0" indent="-342900">
              <a:buFont typeface="Arial" panose="020B0604020202020204" pitchFamily="34" charset="0"/>
              <a:buChar char="•"/>
            </a:pPr>
            <a:endParaRPr lang="es-ES" dirty="0">
              <a:solidFill>
                <a:srgbClr val="000000"/>
              </a:solidFill>
            </a:endParaRPr>
          </a:p>
          <a:p>
            <a:pPr marL="342900" lvl="0" indent="-342900">
              <a:buFont typeface="Arial" panose="020B0604020202020204" pitchFamily="34" charset="0"/>
              <a:buChar char="•"/>
            </a:pPr>
            <a:r>
              <a:rPr lang="es-ES" dirty="0">
                <a:solidFill>
                  <a:srgbClr val="000000"/>
                </a:solidFill>
              </a:rPr>
              <a:t>Mirar los videos de YouTube “Descomponer las cosas” y “Hablar menos, escribir más”</a:t>
            </a:r>
          </a:p>
          <a:p>
            <a:pPr marL="342900" lvl="0" indent="-342900">
              <a:buFont typeface="Arial" panose="020B0604020202020204" pitchFamily="34" charset="0"/>
              <a:buChar char="•"/>
            </a:pPr>
            <a:endParaRPr lang="es-ES" dirty="0">
              <a:solidFill>
                <a:srgbClr val="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0000"/>
                </a:solidFill>
                <a:effectLst/>
                <a:uLnTx/>
                <a:uFillTx/>
                <a:latin typeface="Calibri"/>
                <a:ea typeface="+mn-ea"/>
                <a:cs typeface="+mn-cs"/>
              </a:rPr>
              <a:t>¿Alguien pudo probarlas? ¿Como le fue?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5641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4">
            <a:extLst>
              <a:ext uri="{FF2B5EF4-FFF2-40B4-BE49-F238E27FC236}">
                <a16:creationId xmlns:a16="http://schemas.microsoft.com/office/drawing/2014/main" id="{5E2C5BE6-2E4A-D349-BC91-8FB6968AD4DE}"/>
              </a:ext>
            </a:extLst>
          </p:cNvPr>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dirty="0">
              <a:ln>
                <a:noFill/>
              </a:ln>
              <a:solidFill>
                <a:sysClr val="windowText" lastClr="000000"/>
              </a:solidFill>
              <a:effectLst/>
              <a:uLnTx/>
              <a:uFillTx/>
            </a:endParaRPr>
          </a:p>
        </p:txBody>
      </p:sp>
      <p:sp>
        <p:nvSpPr>
          <p:cNvPr id="2" name="Title 1">
            <a:extLst>
              <a:ext uri="{FF2B5EF4-FFF2-40B4-BE49-F238E27FC236}">
                <a16:creationId xmlns:a16="http://schemas.microsoft.com/office/drawing/2014/main" id="{F3C77618-FD33-4E23-8B98-435ACD6C9995}"/>
              </a:ext>
            </a:extLst>
          </p:cNvPr>
          <p:cNvSpPr>
            <a:spLocks noGrp="1"/>
          </p:cNvSpPr>
          <p:nvPr>
            <p:ph type="title"/>
          </p:nvPr>
        </p:nvSpPr>
        <p:spPr>
          <a:xfrm>
            <a:off x="990600" y="0"/>
            <a:ext cx="7805057" cy="885755"/>
          </a:xfrm>
        </p:spPr>
        <p:txBody>
          <a:bodyPr>
            <a:normAutofit/>
          </a:bodyPr>
          <a:lstStyle/>
          <a:p>
            <a:r>
              <a:rPr lang="es-ES" sz="4000" dirty="0"/>
              <a:t>Resumen de los temas semanales</a:t>
            </a:r>
            <a:endParaRPr lang="en-US" sz="4000" dirty="0"/>
          </a:p>
        </p:txBody>
      </p:sp>
      <p:sp>
        <p:nvSpPr>
          <p:cNvPr id="6" name="Content Placeholder 2">
            <a:extLst>
              <a:ext uri="{FF2B5EF4-FFF2-40B4-BE49-F238E27FC236}">
                <a16:creationId xmlns:a16="http://schemas.microsoft.com/office/drawing/2014/main" id="{31C3195C-21F8-95EA-B75F-7C3B4376AC1D}"/>
              </a:ext>
            </a:extLst>
          </p:cNvPr>
          <p:cNvSpPr txBox="1">
            <a:spLocks/>
          </p:cNvSpPr>
          <p:nvPr/>
        </p:nvSpPr>
        <p:spPr>
          <a:xfrm>
            <a:off x="849841" y="1038156"/>
            <a:ext cx="3864202" cy="560632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nSpc>
                <a:spcPct val="150000"/>
              </a:lnSpc>
              <a:buNone/>
            </a:pPr>
            <a:r>
              <a:rPr lang="es-ES" sz="2000" b="1" u="sng" dirty="0">
                <a:solidFill>
                  <a:schemeClr val="tx1"/>
                </a:solidFill>
              </a:rPr>
              <a:t>Sesión 1: 
</a:t>
            </a:r>
            <a:r>
              <a:rPr lang="es-ES" sz="2000" dirty="0">
                <a:solidFill>
                  <a:schemeClr val="tx1"/>
                </a:solidFill>
              </a:rPr>
              <a:t>Presentaciones y descripción general de la función ejecutiva</a:t>
            </a:r>
          </a:p>
          <a:p>
            <a:pPr marL="0" indent="0">
              <a:lnSpc>
                <a:spcPct val="150000"/>
              </a:lnSpc>
              <a:buNone/>
            </a:pPr>
            <a:r>
              <a:rPr lang="es-ES" sz="2000" b="1" u="sng" dirty="0">
                <a:solidFill>
                  <a:schemeClr val="tx1"/>
                </a:solidFill>
              </a:rPr>
              <a:t>Sesión 2: </a:t>
            </a:r>
          </a:p>
          <a:p>
            <a:pPr marL="0" indent="0">
              <a:lnSpc>
                <a:spcPct val="150000"/>
              </a:lnSpc>
              <a:buNone/>
            </a:pPr>
            <a:r>
              <a:rPr lang="es-ES" sz="2000" dirty="0">
                <a:solidFill>
                  <a:schemeClr val="tx1"/>
                </a:solidFill>
              </a:rPr>
              <a:t>No puede vs. No quiere
</a:t>
            </a:r>
            <a:r>
              <a:rPr lang="es-ES" sz="2000" b="1" u="sng" dirty="0">
                <a:solidFill>
                  <a:schemeClr val="tx1"/>
                </a:solidFill>
              </a:rPr>
              <a:t>Sesión 3: </a:t>
            </a:r>
          </a:p>
          <a:p>
            <a:pPr marL="0" indent="0">
              <a:lnSpc>
                <a:spcPct val="150000"/>
              </a:lnSpc>
              <a:buNone/>
            </a:pPr>
            <a:r>
              <a:rPr lang="es-ES" sz="2000" dirty="0">
                <a:solidFill>
                  <a:schemeClr val="tx1"/>
                </a:solidFill>
              </a:rPr>
              <a:t>Las adaptaciones/ acomodaciones </a:t>
            </a:r>
          </a:p>
          <a:p>
            <a:pPr marL="0" indent="0">
              <a:lnSpc>
                <a:spcPct val="150000"/>
              </a:lnSpc>
              <a:buNone/>
            </a:pPr>
            <a:r>
              <a:rPr lang="es-ES" sz="2000" b="1" u="sng" dirty="0">
                <a:solidFill>
                  <a:schemeClr val="tx1"/>
                </a:solidFill>
              </a:rPr>
              <a:t>Sesión 4: </a:t>
            </a:r>
          </a:p>
          <a:p>
            <a:pPr marL="0" indent="0">
              <a:lnSpc>
                <a:spcPct val="150000"/>
              </a:lnSpc>
              <a:buNone/>
            </a:pPr>
            <a:r>
              <a:rPr lang="es-ES" sz="2000" dirty="0">
                <a:solidFill>
                  <a:schemeClr val="tx1"/>
                </a:solidFill>
              </a:rPr>
              <a:t>Vocabulario para apoyar la flexibilidad</a:t>
            </a:r>
            <a:endParaRPr lang="en-US" sz="1800" dirty="0">
              <a:solidFill>
                <a:schemeClr val="tx1"/>
              </a:solidFill>
            </a:endParaRPr>
          </a:p>
        </p:txBody>
      </p:sp>
      <p:sp>
        <p:nvSpPr>
          <p:cNvPr id="4" name="Star: 5 Points 3">
            <a:extLst>
              <a:ext uri="{FF2B5EF4-FFF2-40B4-BE49-F238E27FC236}">
                <a16:creationId xmlns:a16="http://schemas.microsoft.com/office/drawing/2014/main" id="{94C8F12D-1E2A-1068-C84A-C83F2B1A9208}"/>
              </a:ext>
            </a:extLst>
          </p:cNvPr>
          <p:cNvSpPr/>
          <p:nvPr/>
        </p:nvSpPr>
        <p:spPr>
          <a:xfrm>
            <a:off x="37095" y="5742373"/>
            <a:ext cx="770021" cy="5895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351DA37-731D-F42B-D9B4-4F6023038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7F8EC210-6AB3-759D-7117-4F65F3ADECCA}"/>
              </a:ext>
            </a:extLst>
          </p:cNvPr>
          <p:cNvSpPr txBox="1">
            <a:spLocks/>
          </p:cNvSpPr>
          <p:nvPr/>
        </p:nvSpPr>
        <p:spPr>
          <a:xfrm>
            <a:off x="5090668" y="997124"/>
            <a:ext cx="3994876" cy="560632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nSpc>
                <a:spcPct val="150000"/>
              </a:lnSpc>
              <a:buNone/>
            </a:pPr>
            <a:r>
              <a:rPr lang="es-ES" sz="2000" b="1" u="sng" dirty="0">
                <a:solidFill>
                  <a:schemeClr val="tx1"/>
                </a:solidFill>
              </a:rPr>
              <a:t>Sesión 5: 
</a:t>
            </a:r>
            <a:r>
              <a:rPr lang="es-ES" sz="2000" dirty="0">
                <a:solidFill>
                  <a:schemeClr val="tx1"/>
                </a:solidFill>
              </a:rPr>
              <a:t>Identificando los sentimientos</a:t>
            </a:r>
          </a:p>
          <a:p>
            <a:pPr marL="0" indent="0">
              <a:lnSpc>
                <a:spcPct val="150000"/>
              </a:lnSpc>
              <a:buNone/>
            </a:pPr>
            <a:r>
              <a:rPr lang="es-ES" sz="2000" b="1" u="sng" dirty="0">
                <a:solidFill>
                  <a:schemeClr val="tx1"/>
                </a:solidFill>
              </a:rPr>
              <a:t>Sesión 6: </a:t>
            </a:r>
          </a:p>
          <a:p>
            <a:pPr marL="0" indent="0">
              <a:lnSpc>
                <a:spcPct val="150000"/>
              </a:lnSpc>
              <a:buNone/>
            </a:pPr>
            <a:r>
              <a:rPr lang="es-ES" sz="2000" dirty="0">
                <a:solidFill>
                  <a:schemeClr val="tx1"/>
                </a:solidFill>
              </a:rPr>
              <a:t>Estrategias de afrontamiento
</a:t>
            </a:r>
            <a:r>
              <a:rPr lang="es-ES" sz="2000" b="1" u="sng" dirty="0">
                <a:solidFill>
                  <a:schemeClr val="tx1"/>
                </a:solidFill>
              </a:rPr>
              <a:t>Sesión 7: </a:t>
            </a:r>
          </a:p>
          <a:p>
            <a:pPr marL="0" indent="0">
              <a:lnSpc>
                <a:spcPct val="150000"/>
              </a:lnSpc>
              <a:buNone/>
            </a:pPr>
            <a:r>
              <a:rPr lang="es-ES" sz="2000" dirty="0">
                <a:solidFill>
                  <a:schemeClr val="tx1"/>
                </a:solidFill>
              </a:rPr>
              <a:t>Establecer y planificar metas</a:t>
            </a:r>
          </a:p>
          <a:p>
            <a:pPr marL="0" indent="0">
              <a:lnSpc>
                <a:spcPct val="150000"/>
              </a:lnSpc>
              <a:buNone/>
            </a:pPr>
            <a:r>
              <a:rPr lang="es-ES" sz="2000" b="1" u="sng" dirty="0">
                <a:solidFill>
                  <a:schemeClr val="tx1"/>
                </a:solidFill>
              </a:rPr>
              <a:t>Sesión 8: </a:t>
            </a:r>
          </a:p>
          <a:p>
            <a:pPr marL="0" indent="0">
              <a:lnSpc>
                <a:spcPct val="150000"/>
              </a:lnSpc>
              <a:buNone/>
            </a:pPr>
            <a:r>
              <a:rPr lang="es-ES" sz="2000">
                <a:solidFill>
                  <a:schemeClr val="tx1"/>
                </a:solidFill>
              </a:rPr>
              <a:t>Motivación </a:t>
            </a:r>
            <a:r>
              <a:rPr lang="es-ES" sz="1800">
                <a:solidFill>
                  <a:schemeClr val="tx1"/>
                </a:solidFill>
              </a:rPr>
              <a:t>e integrando todo</a:t>
            </a:r>
            <a:endParaRPr lang="en-US" sz="1800" dirty="0">
              <a:solidFill>
                <a:schemeClr val="tx1"/>
              </a:solidFill>
            </a:endParaRPr>
          </a:p>
        </p:txBody>
      </p:sp>
    </p:spTree>
    <p:extLst>
      <p:ext uri="{BB962C8B-B14F-4D97-AF65-F5344CB8AC3E}">
        <p14:creationId xmlns:p14="http://schemas.microsoft.com/office/powerpoint/2010/main" val="96525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8B03408-ACC4-0A4E-B012-68E68D7A8666}"/>
              </a:ext>
            </a:extLst>
          </p:cNvPr>
          <p:cNvSpPr txBox="1">
            <a:spLocks/>
          </p:cNvSpPr>
          <p:nvPr/>
        </p:nvSpPr>
        <p:spPr>
          <a:xfrm>
            <a:off x="533400" y="1603406"/>
            <a:ext cx="4724400" cy="4769654"/>
          </a:xfrm>
          <a:prstGeom prst="rect">
            <a:avLst/>
          </a:prstGeom>
          <a:solidFill>
            <a:srgbClr val="FFFFFF"/>
          </a:solidFill>
        </p:spPr>
        <p:txBody>
          <a:bodyPr vert="horz" lIns="91440" tIns="45720" rIns="91440" bIns="45720" rtlCol="0">
            <a:normAutofit fontScale="85000" lnSpcReduction="10000"/>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000" u="sng" dirty="0">
                <a:solidFill>
                  <a:schemeClr val="tx1"/>
                </a:solidFill>
              </a:rPr>
              <a:t>Signos de dificultad: </a:t>
            </a:r>
          </a:p>
          <a:p>
            <a:pPr marL="342900" indent="-342900">
              <a:buFont typeface="Arial" panose="020B0604020202020204" pitchFamily="34" charset="0"/>
              <a:buChar char="•"/>
            </a:pPr>
            <a:r>
              <a:rPr lang="es-ES" sz="2000" dirty="0">
                <a:solidFill>
                  <a:schemeClr val="tx1"/>
                </a:solidFill>
              </a:rPr>
              <a:t>Tiene dificultad para aceptar nuevas situaciones, nuevas personas o nuevas reglas.
No acepta comentarios, correcciones o ediciones sugeridas en la tarea.
No deja de discutir o corregir a la gente 
Tiene problemas para manejar cambios inesperados en las rutinas o tiene crisis si cambian los planes.
Tiene dificultad para dejar de lado una idea o hace repetidamente la misma pregunta.
Tiene problemas para perder en un juego.
No deja de hablar de un tema favorito, incluso cuando todos están aburridos con él
No detiene una actividad cuando se le pide</a:t>
            </a:r>
            <a:endParaRPr lang="en-US" sz="2000" dirty="0">
              <a:solidFill>
                <a:schemeClr val="tx1"/>
              </a:solidFill>
            </a:endParaRPr>
          </a:p>
        </p:txBody>
      </p:sp>
      <p:sp>
        <p:nvSpPr>
          <p:cNvPr id="2" name="Title 1">
            <a:extLst>
              <a:ext uri="{FF2B5EF4-FFF2-40B4-BE49-F238E27FC236}">
                <a16:creationId xmlns:a16="http://schemas.microsoft.com/office/drawing/2014/main" id="{2DB1E808-1F68-B744-9496-31F485CCF13B}"/>
              </a:ext>
            </a:extLst>
          </p:cNvPr>
          <p:cNvSpPr>
            <a:spLocks noGrp="1"/>
          </p:cNvSpPr>
          <p:nvPr>
            <p:ph type="title"/>
          </p:nvPr>
        </p:nvSpPr>
        <p:spPr>
          <a:xfrm>
            <a:off x="3288756" y="326855"/>
            <a:ext cx="5563577" cy="1296254"/>
          </a:xfrm>
          <a:ln>
            <a:noFill/>
          </a:ln>
        </p:spPr>
        <p:txBody>
          <a:bodyPr>
            <a:normAutofit fontScale="90000"/>
          </a:bodyPr>
          <a:lstStyle/>
          <a:p>
            <a:r>
              <a:rPr lang="es-ES" dirty="0">
                <a:solidFill>
                  <a:schemeClr val="accent6"/>
                </a:solidFill>
              </a:rPr>
              <a:t>= pasar de una cosa a otra sin problema, y adaptarse al cambio</a:t>
            </a:r>
            <a:endParaRPr lang="en-US" dirty="0">
              <a:solidFill>
                <a:schemeClr val="accent6"/>
              </a:solidFill>
            </a:endParaRPr>
          </a:p>
        </p:txBody>
      </p:sp>
      <p:grpSp>
        <p:nvGrpSpPr>
          <p:cNvPr id="3" name="Group 2">
            <a:extLst>
              <a:ext uri="{FF2B5EF4-FFF2-40B4-BE49-F238E27FC236}">
                <a16:creationId xmlns:a16="http://schemas.microsoft.com/office/drawing/2014/main" id="{7AB8017F-AC6A-2CB5-34B9-D25BB527316D}"/>
              </a:ext>
            </a:extLst>
          </p:cNvPr>
          <p:cNvGrpSpPr/>
          <p:nvPr/>
        </p:nvGrpSpPr>
        <p:grpSpPr>
          <a:xfrm>
            <a:off x="6550191" y="2504913"/>
            <a:ext cx="2603641" cy="3853970"/>
            <a:chOff x="6550191" y="2504913"/>
            <a:chExt cx="2603641" cy="3853970"/>
          </a:xfrm>
        </p:grpSpPr>
        <p:sp>
          <p:nvSpPr>
            <p:cNvPr id="8" name="Content Placeholder 2">
              <a:extLst>
                <a:ext uri="{FF2B5EF4-FFF2-40B4-BE49-F238E27FC236}">
                  <a16:creationId xmlns:a16="http://schemas.microsoft.com/office/drawing/2014/main" id="{62E71175-B9E6-AD45-9E30-AB5E36627996}"/>
                </a:ext>
              </a:extLst>
            </p:cNvPr>
            <p:cNvSpPr txBox="1">
              <a:spLocks/>
            </p:cNvSpPr>
            <p:nvPr/>
          </p:nvSpPr>
          <p:spPr>
            <a:xfrm>
              <a:off x="6550191" y="2504913"/>
              <a:ext cx="2603641" cy="385397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AR" dirty="0"/>
            </a:p>
            <a:p>
              <a:endParaRPr lang="es-AR" u="sng" dirty="0"/>
            </a:p>
            <a:p>
              <a:endParaRPr lang="es-AR" u="sng" dirty="0"/>
            </a:p>
            <a:p>
              <a:r>
                <a:rPr lang="es-AR" u="sng" dirty="0">
                  <a:solidFill>
                    <a:schemeClr val="tx1"/>
                  </a:solidFill>
                </a:rPr>
                <a:t>Etiquetas que reflejan ser malentendido:</a:t>
              </a:r>
              <a:r>
                <a:rPr lang="es-AR" u="sng" dirty="0"/>
                <a:t>
</a:t>
              </a:r>
              <a:r>
                <a:rPr lang="es-AR" dirty="0">
                  <a:solidFill>
                    <a:srgbClr val="FF0000"/>
                  </a:solidFill>
                </a:rPr>
                <a:t>Terco
Difícil
Desconsiderado</a:t>
              </a:r>
              <a:endParaRPr lang="es-AR" dirty="0">
                <a:solidFill>
                  <a:srgbClr val="FF0000"/>
                </a:solidFill>
                <a:latin typeface="Bradley Hand" pitchFamily="2" charset="77"/>
              </a:endParaRPr>
            </a:p>
          </p:txBody>
        </p:sp>
        <p:pic>
          <p:nvPicPr>
            <p:cNvPr id="4" name="Picture 3" descr="A picture containing text, sign&#10;&#10;Description automatically generated">
              <a:extLst>
                <a:ext uri="{FF2B5EF4-FFF2-40B4-BE49-F238E27FC236}">
                  <a16:creationId xmlns:a16="http://schemas.microsoft.com/office/drawing/2014/main" id="{13CD8B39-6675-E292-A036-5CDB6C04A6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22599" y="2914122"/>
              <a:ext cx="829510" cy="829510"/>
            </a:xfrm>
            <a:prstGeom prst="rect">
              <a:avLst/>
            </a:prstGeom>
          </p:spPr>
        </p:pic>
      </p:grpSp>
      <p:sp>
        <p:nvSpPr>
          <p:cNvPr id="9" name="TextBox 8">
            <a:extLst>
              <a:ext uri="{FF2B5EF4-FFF2-40B4-BE49-F238E27FC236}">
                <a16:creationId xmlns:a16="http://schemas.microsoft.com/office/drawing/2014/main" id="{8AA89E58-307F-B66B-2D0C-461B76982146}"/>
              </a:ext>
            </a:extLst>
          </p:cNvPr>
          <p:cNvSpPr txBox="1"/>
          <p:nvPr/>
        </p:nvSpPr>
        <p:spPr>
          <a:xfrm>
            <a:off x="3179597" y="6472538"/>
            <a:ext cx="3360762" cy="307777"/>
          </a:xfrm>
          <a:prstGeom prst="rect">
            <a:avLst/>
          </a:prstGeom>
          <a:noFill/>
        </p:spPr>
        <p:txBody>
          <a:bodyPr wrap="square" rtlCol="0">
            <a:spAutoFit/>
          </a:bodyPr>
          <a:lstStyle/>
          <a:p>
            <a:r>
              <a:rPr lang="en-US" sz="1400" dirty="0"/>
              <a:t>From: e-Unstuck and On Target © 3c</a:t>
            </a:r>
          </a:p>
        </p:txBody>
      </p:sp>
      <p:sp>
        <p:nvSpPr>
          <p:cNvPr id="11" name="TextBox 10">
            <a:extLst>
              <a:ext uri="{FF2B5EF4-FFF2-40B4-BE49-F238E27FC236}">
                <a16:creationId xmlns:a16="http://schemas.microsoft.com/office/drawing/2014/main" id="{4661AF95-F477-FDF2-9B45-2E64B9EF339E}"/>
              </a:ext>
            </a:extLst>
          </p:cNvPr>
          <p:cNvSpPr txBox="1"/>
          <p:nvPr/>
        </p:nvSpPr>
        <p:spPr>
          <a:xfrm>
            <a:off x="863572" y="178332"/>
            <a:ext cx="2438400" cy="523220"/>
          </a:xfrm>
          <a:prstGeom prst="rect">
            <a:avLst/>
          </a:prstGeom>
          <a:noFill/>
        </p:spPr>
        <p:txBody>
          <a:bodyPr wrap="square" rtlCol="0">
            <a:spAutoFit/>
          </a:bodyPr>
          <a:lstStyle/>
          <a:p>
            <a:r>
              <a:rPr lang="es-AR" sz="2800" dirty="0"/>
              <a:t>La flexibilidad</a:t>
            </a:r>
          </a:p>
        </p:txBody>
      </p:sp>
      <p:pic>
        <p:nvPicPr>
          <p:cNvPr id="14" name="Picture 13">
            <a:extLst>
              <a:ext uri="{FF2B5EF4-FFF2-40B4-BE49-F238E27FC236}">
                <a16:creationId xmlns:a16="http://schemas.microsoft.com/office/drawing/2014/main" id="{DD94B405-D4D3-6136-0E1B-67D7E93C0F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27" y="104775"/>
            <a:ext cx="812745" cy="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54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4">
            <a:extLst>
              <a:ext uri="{FF2B5EF4-FFF2-40B4-BE49-F238E27FC236}">
                <a16:creationId xmlns:a16="http://schemas.microsoft.com/office/drawing/2014/main" id="{52015720-CE6D-5E0D-C93B-58FADB19F016}"/>
              </a:ext>
            </a:extLst>
          </p:cNvPr>
          <p:cNvSpPr>
            <a:spLocks/>
          </p:cNvSpPr>
          <p:nvPr/>
        </p:nvSpPr>
        <p:spPr bwMode="auto">
          <a:xfrm>
            <a:off x="0" y="216060"/>
            <a:ext cx="9144000" cy="1103656"/>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 name="Title 1">
            <a:extLst>
              <a:ext uri="{FF2B5EF4-FFF2-40B4-BE49-F238E27FC236}">
                <a16:creationId xmlns:a16="http://schemas.microsoft.com/office/drawing/2014/main" id="{23B21F7F-6B02-5342-80D4-A562396FAC4E}"/>
              </a:ext>
            </a:extLst>
          </p:cNvPr>
          <p:cNvSpPr>
            <a:spLocks noGrp="1"/>
          </p:cNvSpPr>
          <p:nvPr>
            <p:ph type="title"/>
          </p:nvPr>
        </p:nvSpPr>
        <p:spPr>
          <a:xfrm>
            <a:off x="237994" y="224534"/>
            <a:ext cx="7390355" cy="990491"/>
          </a:xfrm>
        </p:spPr>
        <p:txBody>
          <a:bodyPr>
            <a:normAutofit fontScale="90000"/>
          </a:bodyPr>
          <a:lstStyle/>
          <a:p>
            <a:r>
              <a:rPr lang="es-ES" sz="3100" dirty="0"/>
              <a:t>Antes de trabajar para ser más FLEXIBLES y ayudar a los niños a hacer lo mismo...</a:t>
            </a:r>
            <a:endParaRPr lang="en-US" dirty="0"/>
          </a:p>
        </p:txBody>
      </p:sp>
      <p:sp>
        <p:nvSpPr>
          <p:cNvPr id="3" name="Content Placeholder 2">
            <a:extLst>
              <a:ext uri="{FF2B5EF4-FFF2-40B4-BE49-F238E27FC236}">
                <a16:creationId xmlns:a16="http://schemas.microsoft.com/office/drawing/2014/main" id="{69B1077C-F134-2A42-9E0C-BC22ED055639}"/>
              </a:ext>
            </a:extLst>
          </p:cNvPr>
          <p:cNvSpPr>
            <a:spLocks noGrp="1"/>
          </p:cNvSpPr>
          <p:nvPr>
            <p:ph sz="half" idx="1"/>
          </p:nvPr>
        </p:nvSpPr>
        <p:spPr>
          <a:xfrm>
            <a:off x="225468" y="1397000"/>
            <a:ext cx="8743167" cy="2032000"/>
          </a:xfrm>
        </p:spPr>
        <p:txBody>
          <a:bodyPr>
            <a:normAutofit/>
          </a:bodyPr>
          <a:lstStyle/>
          <a:p>
            <a:r>
              <a:rPr lang="es-ES" sz="2600" dirty="0"/>
              <a:t>¿Cuál es la función (o propuesta) de ser rígido o inflexible?  ¿Para qué sirve a cualquiera de nosotros, incluidos nuestros hijos?</a:t>
            </a:r>
            <a:endParaRPr lang="en-US" sz="2600" dirty="0">
              <a:solidFill>
                <a:srgbClr val="E57C23"/>
              </a:solidFill>
            </a:endParaRPr>
          </a:p>
          <a:p>
            <a:endParaRPr lang="en-US" dirty="0">
              <a:solidFill>
                <a:srgbClr val="E57C23"/>
              </a:solidFill>
            </a:endParaRPr>
          </a:p>
          <a:p>
            <a:endParaRPr lang="en-US" dirty="0">
              <a:solidFill>
                <a:srgbClr val="E57C23"/>
              </a:solidFill>
            </a:endParaRPr>
          </a:p>
          <a:p>
            <a:endParaRPr lang="en-US" dirty="0">
              <a:solidFill>
                <a:srgbClr val="E57C23"/>
              </a:solidFill>
            </a:endParaRPr>
          </a:p>
        </p:txBody>
      </p:sp>
      <p:pic>
        <p:nvPicPr>
          <p:cNvPr id="6" name="Picture 5" descr="A picture containing silhouette&#10;&#10;Description automatically generated">
            <a:extLst>
              <a:ext uri="{FF2B5EF4-FFF2-40B4-BE49-F238E27FC236}">
                <a16:creationId xmlns:a16="http://schemas.microsoft.com/office/drawing/2014/main" id="{0A0F2826-5E06-6C49-94FE-69CFCA26A5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42097" y="220101"/>
            <a:ext cx="1203364" cy="864918"/>
          </a:xfrm>
          <a:prstGeom prst="rect">
            <a:avLst/>
          </a:prstGeom>
        </p:spPr>
      </p:pic>
      <p:sp>
        <p:nvSpPr>
          <p:cNvPr id="7" name="Content Placeholder 2">
            <a:extLst>
              <a:ext uri="{FF2B5EF4-FFF2-40B4-BE49-F238E27FC236}">
                <a16:creationId xmlns:a16="http://schemas.microsoft.com/office/drawing/2014/main" id="{17E1DCD2-EC03-2A4E-B64F-9F498EF123C4}"/>
              </a:ext>
            </a:extLst>
          </p:cNvPr>
          <p:cNvSpPr txBox="1">
            <a:spLocks/>
          </p:cNvSpPr>
          <p:nvPr/>
        </p:nvSpPr>
        <p:spPr>
          <a:xfrm>
            <a:off x="325677" y="3429001"/>
            <a:ext cx="8308507" cy="3154362"/>
          </a:xfrm>
          <a:prstGeom prst="rect">
            <a:avLst/>
          </a:prstGeom>
        </p:spPr>
        <p:txBody>
          <a:bodyPr vert="horz" lIns="91440" tIns="45720" rIns="91440" bIns="45720" rtlCol="0">
            <a:normAutofit fontScale="85000" lnSpcReduction="20000"/>
          </a:bodyPr>
          <a:lstStyle>
            <a:lvl1pPr marL="0" indent="0" algn="l" defTabSz="457200" rtl="0" eaLnBrk="1" latinLnBrk="0" hangingPunct="1">
              <a:spcBef>
                <a:spcPct val="20000"/>
              </a:spcBef>
              <a:buFont typeface="Arial"/>
              <a:buNone/>
              <a:defRPr sz="28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4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8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dirty="0">
                <a:solidFill>
                  <a:schemeClr val="tx1"/>
                </a:solidFill>
              </a:rPr>
              <a:t>Reduce la sobrecarga de que se le pida que considere otras opciones, opiniones, perspectivas
Apegarse a rutinas inflexibles puede ayudarnos a mantenernos organizados 
Apegarse a lo que sabemos que a menudo se siente más cómodo puede ayudar a reducir la ansiedad y / o proporciona una sensación de control
Apegarse a rutinas específicas / guiones sociales ayuda a manejar las situaciones inesperadas</a:t>
            </a:r>
            <a:endParaRPr lang="en-US" dirty="0">
              <a:solidFill>
                <a:schemeClr val="tx1"/>
              </a:solidFill>
            </a:endParaRPr>
          </a:p>
          <a:p>
            <a:pPr marL="457200" indent="-457200">
              <a:buFontTx/>
              <a:buChar char="-"/>
            </a:pPr>
            <a:endParaRPr lang="en-US" dirty="0">
              <a:solidFill>
                <a:srgbClr val="E57C23"/>
              </a:solidFill>
            </a:endParaRPr>
          </a:p>
        </p:txBody>
      </p:sp>
    </p:spTree>
    <p:extLst>
      <p:ext uri="{BB962C8B-B14F-4D97-AF65-F5344CB8AC3E}">
        <p14:creationId xmlns:p14="http://schemas.microsoft.com/office/powerpoint/2010/main" val="404244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E26F306F-A0CC-7D92-B95E-1611ED43C0E8}"/>
              </a:ext>
            </a:extLst>
          </p:cNvPr>
          <p:cNvSpPr>
            <a:spLocks/>
          </p:cNvSpPr>
          <p:nvPr/>
        </p:nvSpPr>
        <p:spPr bwMode="auto">
          <a:xfrm>
            <a:off x="0" y="93613"/>
            <a:ext cx="9144000" cy="83559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 name="Title 1">
            <a:extLst>
              <a:ext uri="{FF2B5EF4-FFF2-40B4-BE49-F238E27FC236}">
                <a16:creationId xmlns:a16="http://schemas.microsoft.com/office/drawing/2014/main" id="{BFBB72F4-6E2F-A14B-A131-C22253CEAEB6}"/>
              </a:ext>
            </a:extLst>
          </p:cNvPr>
          <p:cNvSpPr>
            <a:spLocks noGrp="1"/>
          </p:cNvSpPr>
          <p:nvPr>
            <p:ph type="title"/>
          </p:nvPr>
        </p:nvSpPr>
        <p:spPr>
          <a:xfrm>
            <a:off x="184150" y="143444"/>
            <a:ext cx="8775699" cy="701798"/>
          </a:xfrm>
        </p:spPr>
        <p:txBody>
          <a:bodyPr>
            <a:normAutofit fontScale="90000"/>
          </a:bodyPr>
          <a:lstStyle/>
          <a:p>
            <a:r>
              <a:rPr lang="es-ES" sz="3100" dirty="0"/>
              <a:t>Sin embargo, la flexibilidad cognitiva es fundamental, ya que nos permite...</a:t>
            </a:r>
            <a:endParaRPr lang="en-US" sz="3200" dirty="0"/>
          </a:p>
        </p:txBody>
      </p:sp>
      <p:sp>
        <p:nvSpPr>
          <p:cNvPr id="3" name="Content Placeholder 2">
            <a:extLst>
              <a:ext uri="{FF2B5EF4-FFF2-40B4-BE49-F238E27FC236}">
                <a16:creationId xmlns:a16="http://schemas.microsoft.com/office/drawing/2014/main" id="{D1E0081A-71FF-734B-A593-A8E911D8E985}"/>
              </a:ext>
            </a:extLst>
          </p:cNvPr>
          <p:cNvSpPr>
            <a:spLocks noGrp="1"/>
          </p:cNvSpPr>
          <p:nvPr>
            <p:ph sz="half" idx="1"/>
          </p:nvPr>
        </p:nvSpPr>
        <p:spPr>
          <a:xfrm>
            <a:off x="719092" y="976436"/>
            <a:ext cx="8056608" cy="2057467"/>
          </a:xfrm>
        </p:spPr>
        <p:txBody>
          <a:bodyPr>
            <a:normAutofit fontScale="92500"/>
          </a:bodyPr>
          <a:lstStyle/>
          <a:p>
            <a:pPr marL="457200" indent="-457200"/>
            <a:r>
              <a:rPr lang="es-ES" dirty="0"/>
              <a:t>Generar más de una solución 
Aceptar la decepción con calma
Reconocer cuando una estrategia no está funcionando
Pasar de una actividad a otra</a:t>
            </a:r>
            <a:endParaRPr lang="en-US" dirty="0"/>
          </a:p>
        </p:txBody>
      </p:sp>
      <p:sp>
        <p:nvSpPr>
          <p:cNvPr id="5" name="Title 1">
            <a:extLst>
              <a:ext uri="{FF2B5EF4-FFF2-40B4-BE49-F238E27FC236}">
                <a16:creationId xmlns:a16="http://schemas.microsoft.com/office/drawing/2014/main" id="{BE13FEDD-7E20-1E40-9CB8-2C53346ECEF1}"/>
              </a:ext>
            </a:extLst>
          </p:cNvPr>
          <p:cNvSpPr txBox="1">
            <a:spLocks/>
          </p:cNvSpPr>
          <p:nvPr/>
        </p:nvSpPr>
        <p:spPr>
          <a:xfrm>
            <a:off x="420738" y="2987254"/>
            <a:ext cx="8610600" cy="83559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61AB"/>
                </a:solidFill>
                <a:latin typeface="+mj-lt"/>
                <a:ea typeface="+mj-ea"/>
                <a:cs typeface="+mj-cs"/>
              </a:defRPr>
            </a:lvl1pPr>
          </a:lstStyle>
          <a:p>
            <a:r>
              <a:rPr lang="es-ES" sz="3200" dirty="0"/>
              <a:t>La inflexibilidad / rigidez excesiva puede causar...</a:t>
            </a:r>
            <a:endParaRPr lang="en-US" sz="3200" dirty="0"/>
          </a:p>
        </p:txBody>
      </p:sp>
      <p:sp>
        <p:nvSpPr>
          <p:cNvPr id="6" name="Content Placeholder 2">
            <a:extLst>
              <a:ext uri="{FF2B5EF4-FFF2-40B4-BE49-F238E27FC236}">
                <a16:creationId xmlns:a16="http://schemas.microsoft.com/office/drawing/2014/main" id="{F918C7C0-1864-4349-969C-0A1F5025278C}"/>
              </a:ext>
            </a:extLst>
          </p:cNvPr>
          <p:cNvSpPr txBox="1">
            <a:spLocks/>
          </p:cNvSpPr>
          <p:nvPr/>
        </p:nvSpPr>
        <p:spPr>
          <a:xfrm>
            <a:off x="1181099" y="3669568"/>
            <a:ext cx="7697839" cy="1474664"/>
          </a:xfrm>
          <a:prstGeom prst="rect">
            <a:avLst/>
          </a:prstGeom>
        </p:spPr>
        <p:txBody>
          <a:bodyPr vert="horz" lIns="91440" tIns="45720" rIns="91440" bIns="45720" rtlCol="0">
            <a:normAutofit fontScale="77500" lnSpcReduction="20000"/>
          </a:bodyPr>
          <a:lstStyle>
            <a:lvl1pPr marL="0" indent="0" algn="l" defTabSz="457200" rtl="0" eaLnBrk="1" latinLnBrk="0" hangingPunct="1">
              <a:spcBef>
                <a:spcPct val="20000"/>
              </a:spcBef>
              <a:buFont typeface="Arial"/>
              <a:buNone/>
              <a:defRPr sz="28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4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8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dirty="0">
                <a:solidFill>
                  <a:srgbClr val="E57C23"/>
                </a:solidFill>
              </a:rPr>
              <a:t>Dificultad para regular las emociones y el comportamiento
Estar "bloqueado", resistente, cierre, irritable
Percepciones de comportamiento de "no quiere" y no de "no puede"</a:t>
            </a:r>
            <a:endParaRPr lang="en-US" dirty="0"/>
          </a:p>
        </p:txBody>
      </p:sp>
      <p:pic>
        <p:nvPicPr>
          <p:cNvPr id="7" name="Picture 6" descr="Wondering Chicken">
            <a:extLst>
              <a:ext uri="{FF2B5EF4-FFF2-40B4-BE49-F238E27FC236}">
                <a16:creationId xmlns:a16="http://schemas.microsoft.com/office/drawing/2014/main" id="{156AA83C-78CD-BFA2-F8CD-F5F4861162EF}"/>
              </a:ext>
            </a:extLst>
          </p:cNvPr>
          <p:cNvPicPr>
            <a:picLocks noChangeAspect="1"/>
          </p:cNvPicPr>
          <p:nvPr/>
        </p:nvPicPr>
        <p:blipFill>
          <a:blip r:embed="rId2"/>
          <a:stretch>
            <a:fillRect/>
          </a:stretch>
        </p:blipFill>
        <p:spPr>
          <a:xfrm>
            <a:off x="-464507" y="4655837"/>
            <a:ext cx="2315950" cy="2315950"/>
          </a:xfrm>
          <a:prstGeom prst="rect">
            <a:avLst/>
          </a:prstGeom>
        </p:spPr>
      </p:pic>
      <p:sp>
        <p:nvSpPr>
          <p:cNvPr id="8" name="Content Placeholder 2">
            <a:extLst>
              <a:ext uri="{FF2B5EF4-FFF2-40B4-BE49-F238E27FC236}">
                <a16:creationId xmlns:a16="http://schemas.microsoft.com/office/drawing/2014/main" id="{926F13EF-1294-2845-56AB-25B22EB26CE4}"/>
              </a:ext>
            </a:extLst>
          </p:cNvPr>
          <p:cNvSpPr txBox="1">
            <a:spLocks/>
          </p:cNvSpPr>
          <p:nvPr/>
        </p:nvSpPr>
        <p:spPr>
          <a:xfrm>
            <a:off x="1333499" y="5366262"/>
            <a:ext cx="7697839" cy="147466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4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8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s-ES" sz="2400" b="1" dirty="0">
                <a:solidFill>
                  <a:schemeClr val="tx1"/>
                </a:solidFill>
              </a:rPr>
              <a:t>¿Cómo se relaciona esto con........?:</a:t>
            </a:r>
          </a:p>
          <a:p>
            <a:pPr algn="ctr"/>
            <a:r>
              <a:rPr lang="es-ES" sz="2400" i="1" dirty="0">
                <a:solidFill>
                  <a:schemeClr val="tx1"/>
                </a:solidFill>
              </a:rPr>
              <a:t>"Reacciona de forma exagerada a las pequeñas cosas" 
"Tiene problemas para calmarse"</a:t>
            </a:r>
            <a:endParaRPr lang="en-US" sz="2400" dirty="0"/>
          </a:p>
        </p:txBody>
      </p:sp>
    </p:spTree>
    <p:extLst>
      <p:ext uri="{BB962C8B-B14F-4D97-AF65-F5344CB8AC3E}">
        <p14:creationId xmlns:p14="http://schemas.microsoft.com/office/powerpoint/2010/main" val="30311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ppt_y</p:attrName>
                                        </p:attrNameLst>
                                      </p:cBhvr>
                                      <p:tavLst>
                                        <p:tav tm="0">
                                          <p:val>
                                            <p:strVal val="#ppt_y+#ppt_h*1.125000"/>
                                          </p:val>
                                        </p:tav>
                                        <p:tav tm="100000">
                                          <p:val>
                                            <p:strVal val="#ppt_y"/>
                                          </p:val>
                                        </p:tav>
                                      </p:tavLst>
                                    </p:anim>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p:cNvSpPr>
          <p:nvPr/>
        </p:nvSpPr>
        <p:spPr bwMode="auto">
          <a:xfrm>
            <a:off x="0" y="111369"/>
            <a:ext cx="9144000" cy="684011"/>
          </a:xfrm>
          <a:custGeom>
            <a:avLst/>
            <a:gdLst>
              <a:gd name="T0" fmla="+- 0 729 729"/>
              <a:gd name="T1" fmla="*/ T0 w 10781"/>
              <a:gd name="T2" fmla="+- 0 1445 719"/>
              <a:gd name="T3" fmla="*/ 1445 h 726"/>
              <a:gd name="T4" fmla="+- 0 11510 729"/>
              <a:gd name="T5" fmla="*/ T4 w 10781"/>
              <a:gd name="T6" fmla="+- 0 1445 719"/>
              <a:gd name="T7" fmla="*/ 1445 h 726"/>
              <a:gd name="T8" fmla="+- 0 11510 729"/>
              <a:gd name="T9" fmla="*/ T8 w 10781"/>
              <a:gd name="T10" fmla="+- 0 719 719"/>
              <a:gd name="T11" fmla="*/ 719 h 726"/>
              <a:gd name="T12" fmla="+- 0 729 729"/>
              <a:gd name="T13" fmla="*/ T12 w 10781"/>
              <a:gd name="T14" fmla="+- 0 719 719"/>
              <a:gd name="T15" fmla="*/ 719 h 726"/>
              <a:gd name="T16" fmla="+- 0 729 729"/>
              <a:gd name="T17" fmla="*/ T16 w 10781"/>
              <a:gd name="T18" fmla="+- 0 1445 719"/>
              <a:gd name="T19" fmla="*/ 1445 h 726"/>
            </a:gdLst>
            <a:ahLst/>
            <a:cxnLst>
              <a:cxn ang="0">
                <a:pos x="T1" y="T3"/>
              </a:cxn>
              <a:cxn ang="0">
                <a:pos x="T5" y="T7"/>
              </a:cxn>
              <a:cxn ang="0">
                <a:pos x="T9" y="T11"/>
              </a:cxn>
              <a:cxn ang="0">
                <a:pos x="T13" y="T15"/>
              </a:cxn>
              <a:cxn ang="0">
                <a:pos x="T17" y="T19"/>
              </a:cxn>
            </a:cxnLst>
            <a:rect l="0" t="0" r="r" b="b"/>
            <a:pathLst>
              <a:path w="10781" h="726">
                <a:moveTo>
                  <a:pt x="0" y="726"/>
                </a:moveTo>
                <a:lnTo>
                  <a:pt x="10781" y="726"/>
                </a:lnTo>
                <a:lnTo>
                  <a:pt x="10781" y="0"/>
                </a:lnTo>
                <a:lnTo>
                  <a:pt x="0" y="0"/>
                </a:lnTo>
                <a:lnTo>
                  <a:pt x="0" y="726"/>
                </a:lnTo>
                <a:close/>
              </a:path>
            </a:pathLst>
          </a:custGeom>
          <a:solidFill>
            <a:srgbClr val="BDD699"/>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 y="42692"/>
            <a:ext cx="812745" cy="82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647" y="160986"/>
            <a:ext cx="9106905"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a:ea typeface="+mn-ea"/>
                <a:cs typeface="+mn-cs"/>
              </a:rPr>
              <a:t>¿Por qué es importante pensar flexible? </a:t>
            </a:r>
          </a:p>
        </p:txBody>
      </p:sp>
      <p:sp>
        <p:nvSpPr>
          <p:cNvPr id="8" name="TextBox 7"/>
          <p:cNvSpPr txBox="1"/>
          <p:nvPr/>
        </p:nvSpPr>
        <p:spPr>
          <a:xfrm>
            <a:off x="228600" y="1133475"/>
            <a:ext cx="8001000" cy="3416320"/>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Hacer amistades</a:t>
            </a:r>
          </a:p>
          <a:p>
            <a:pPr marL="1257300" marR="0" lvl="2"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400" b="0" i="1" u="none" strike="noStrike" kern="1200" cap="none" spc="0" normalizeH="0" baseline="0" noProof="0" dirty="0">
                <a:ln>
                  <a:noFill/>
                </a:ln>
                <a:solidFill>
                  <a:prstClr val="black"/>
                </a:solidFill>
                <a:effectLst/>
                <a:uLnTx/>
                <a:uFillTx/>
                <a:latin typeface="Calibri"/>
                <a:ea typeface="+mn-ea"/>
                <a:cs typeface="+mn-cs"/>
              </a:rPr>
              <a:t>Llegar a un acuerdo sobre las reglas de un juego</a:t>
            </a:r>
          </a:p>
          <a:p>
            <a:pPr marL="1257300" marR="0" lvl="2"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s-MX" sz="2400" b="0" i="1"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Aprender en escuela</a:t>
            </a:r>
          </a:p>
          <a:p>
            <a:pPr marL="1257300" marR="0" lvl="2"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400" b="0" i="1" u="none" strike="noStrike" kern="1200" cap="none" spc="0" normalizeH="0" baseline="0" noProof="0" dirty="0">
                <a:ln>
                  <a:noFill/>
                </a:ln>
                <a:solidFill>
                  <a:prstClr val="black"/>
                </a:solidFill>
                <a:effectLst/>
                <a:uLnTx/>
                <a:uFillTx/>
                <a:latin typeface="Calibri"/>
                <a:ea typeface="+mn-ea"/>
                <a:cs typeface="+mn-cs"/>
              </a:rPr>
              <a:t>Mantenerse tranquilo cuando haya algo difícil de entender</a:t>
            </a:r>
          </a:p>
          <a:p>
            <a:pPr marL="1257300" marR="0" lvl="2"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s-MX" sz="2400" b="0" i="1"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400" b="0" i="0" u="none" strike="noStrike" kern="1200" cap="none" spc="0" normalizeH="0" baseline="0" noProof="0" dirty="0">
                <a:ln>
                  <a:noFill/>
                </a:ln>
                <a:solidFill>
                  <a:prstClr val="black"/>
                </a:solidFill>
                <a:effectLst/>
                <a:uLnTx/>
                <a:uFillTx/>
                <a:latin typeface="Calibri"/>
                <a:ea typeface="+mn-ea"/>
                <a:cs typeface="+mn-cs"/>
              </a:rPr>
              <a:t>Llevarse bien con la familia</a:t>
            </a:r>
          </a:p>
          <a:p>
            <a:pPr marL="1257300" marR="0" lvl="2"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2400" b="0" i="1" u="none" strike="noStrike" kern="1200" cap="none" spc="0" normalizeH="0" baseline="0" noProof="0" dirty="0">
                <a:ln>
                  <a:noFill/>
                </a:ln>
                <a:solidFill>
                  <a:prstClr val="black"/>
                </a:solidFill>
                <a:effectLst/>
                <a:uLnTx/>
                <a:uFillTx/>
                <a:latin typeface="Calibri"/>
                <a:ea typeface="+mn-ea"/>
                <a:cs typeface="+mn-cs"/>
              </a:rPr>
              <a:t>Ser cooperativo cuando cambien los planes</a:t>
            </a:r>
          </a:p>
        </p:txBody>
      </p:sp>
      <p:sp>
        <p:nvSpPr>
          <p:cNvPr id="13" name="Rectangle 12"/>
          <p:cNvSpPr/>
          <p:nvPr/>
        </p:nvSpPr>
        <p:spPr>
          <a:xfrm>
            <a:off x="152400" y="928729"/>
            <a:ext cx="8825782" cy="5776871"/>
          </a:xfrm>
          <a:prstGeom prst="rect">
            <a:avLst/>
          </a:prstGeom>
          <a:noFill/>
          <a:ln w="28575">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37699E27-FEBC-C48E-1833-ABC1F890BC49}"/>
              </a:ext>
            </a:extLst>
          </p:cNvPr>
          <p:cNvSpPr txBox="1"/>
          <p:nvPr/>
        </p:nvSpPr>
        <p:spPr>
          <a:xfrm>
            <a:off x="559294" y="4564774"/>
            <a:ext cx="8001000" cy="1477328"/>
          </a:xfrm>
          <a:prstGeom prst="rect">
            <a:avLst/>
          </a:prstGeom>
          <a:noFill/>
        </p:spPr>
        <p:txBody>
          <a:bodyPr wrap="square">
            <a:spAutoFit/>
          </a:bodyPr>
          <a:lstStyle/>
          <a:p>
            <a:endParaRPr lang="en-US" dirty="0"/>
          </a:p>
          <a:p>
            <a:r>
              <a:rPr lang="en-US" u="sng" dirty="0" err="1"/>
              <a:t>Situaciones</a:t>
            </a:r>
            <a:r>
              <a:rPr lang="en-US" u="sng" dirty="0"/>
              <a:t> </a:t>
            </a:r>
            <a:r>
              <a:rPr lang="en-US" u="sng" dirty="0" err="1"/>
              <a:t>aplicables</a:t>
            </a:r>
            <a:r>
              <a:rPr lang="en-US" u="sng" dirty="0"/>
              <a:t>:</a:t>
            </a:r>
          </a:p>
          <a:p>
            <a:r>
              <a:rPr lang="es-ES" dirty="0"/>
              <a:t>Necesitad de cambiar una idea 			Pensar en algo diferente 
Considerar información nueva 			Hacer algo diferente
Necesidad de tener una "mente abierta"</a:t>
            </a:r>
            <a:endParaRPr lang="en-US" dirty="0"/>
          </a:p>
        </p:txBody>
      </p:sp>
    </p:spTree>
    <p:extLst>
      <p:ext uri="{BB962C8B-B14F-4D97-AF65-F5344CB8AC3E}">
        <p14:creationId xmlns:p14="http://schemas.microsoft.com/office/powerpoint/2010/main" val="24854429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34352546EFBC4FA38B0B0F69451FCB" ma:contentTypeVersion="1" ma:contentTypeDescription="Create a new document." ma:contentTypeScope="" ma:versionID="13dd8a8e41f9bd618289743b0661cac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DB3E07-3687-435C-83AC-049E51C149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E398F6-6B22-455E-86E1-6BC85BA87B8B}">
  <ds:schemaRefs>
    <ds:schemaRef ds:uri="http://purl.org/dc/elements/1.1/"/>
    <ds:schemaRef ds:uri="http://schemas.microsoft.com/office/2006/metadata/properties"/>
    <ds:schemaRef ds:uri="http://schemas.microsoft.com/sharepoint/v3"/>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5D63217D-FA9A-4966-A61C-D229382AD7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22930</TotalTime>
  <Words>2952</Words>
  <Application>Microsoft Office PowerPoint</Application>
  <PresentationFormat>On-screen Show (4:3)</PresentationFormat>
  <Paragraphs>299</Paragraphs>
  <Slides>33</Slides>
  <Notes>26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33</vt:i4>
      </vt:variant>
    </vt:vector>
  </HeadingPairs>
  <TitlesOfParts>
    <vt:vector size="44" baseType="lpstr">
      <vt:lpstr>Arial</vt:lpstr>
      <vt:lpstr>Bradley Hand</vt:lpstr>
      <vt:lpstr>Calibri</vt:lpstr>
      <vt:lpstr>Candara</vt:lpstr>
      <vt:lpstr>Century Gothic</vt:lpstr>
      <vt:lpstr>Georgia</vt:lpstr>
      <vt:lpstr>Custom Design</vt:lpstr>
      <vt:lpstr>3_Custom Design</vt:lpstr>
      <vt:lpstr>2_Custom Design</vt:lpstr>
      <vt:lpstr>1_Custom Design</vt:lpstr>
      <vt:lpstr>Office Theme</vt:lpstr>
      <vt:lpstr>Entender y manejar las dificultades del funcionamiento ejecutivo usando ‘Unstuck and On Target’</vt:lpstr>
      <vt:lpstr>Unstuck and On Target! </vt:lpstr>
      <vt:lpstr>PowerPoint Presentation</vt:lpstr>
      <vt:lpstr>PowerPoint Presentation</vt:lpstr>
      <vt:lpstr>Resumen de los temas semanales</vt:lpstr>
      <vt:lpstr>= pasar de una cosa a otra sin problema, y adaptarse al cambio</vt:lpstr>
      <vt:lpstr>Antes de trabajar para ser más FLEXIBLES y ayudar a los niños a hacer lo mismo...</vt:lpstr>
      <vt:lpstr>Sin embargo, la flexibilidad cognitiva es fundamental, ya que nos permite...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 empezar:</vt:lpstr>
      <vt:lpstr>Consejos para recordar</vt:lpstr>
      <vt:lpstr>Consejos para recordar</vt:lpstr>
      <vt:lpstr>¿Por qué utilizar preguntas que impliquen la respuesta?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 eUnstuck and On Target group  Week 3</dc:title>
  <dc:creator>Barnes, Julia</dc:creator>
  <cp:lastModifiedBy>Safer, Jonathan</cp:lastModifiedBy>
  <cp:revision>132</cp:revision>
  <cp:lastPrinted>2023-09-01T16:17:07Z</cp:lastPrinted>
  <dcterms:created xsi:type="dcterms:W3CDTF">2020-12-02T00:43:35Z</dcterms:created>
  <dcterms:modified xsi:type="dcterms:W3CDTF">2024-09-26T15:09:55Z</dcterms:modified>
</cp:coreProperties>
</file>